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6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7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8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9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0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theme/theme11.xml" ContentType="application/vnd.openxmlformats-officedocument.theme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12.xml" ContentType="application/vnd.openxmlformats-officedocument.theme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3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4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theme/theme15.xml" ContentType="application/vnd.openxmlformats-officedocument.theme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theme/theme16.xml" ContentType="application/vnd.openxmlformats-officedocument.theme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rts/chart1.xml" ContentType="application/vnd.openxmlformats-officedocument.drawingml.chart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03" r:id="rId2"/>
    <p:sldMasterId id="2147483717" r:id="rId3"/>
    <p:sldMasterId id="2147483735" r:id="rId4"/>
    <p:sldMasterId id="2147483750" r:id="rId5"/>
    <p:sldMasterId id="2147483768" r:id="rId6"/>
    <p:sldMasterId id="2147483786" r:id="rId7"/>
    <p:sldMasterId id="2147483804" r:id="rId8"/>
    <p:sldMasterId id="2147483819" r:id="rId9"/>
    <p:sldMasterId id="2147483879" r:id="rId10"/>
    <p:sldMasterId id="2147483933" r:id="rId11"/>
    <p:sldMasterId id="2147483959" r:id="rId12"/>
    <p:sldMasterId id="2147483982" r:id="rId13"/>
    <p:sldMasterId id="2147483994" r:id="rId14"/>
    <p:sldMasterId id="2147484006" r:id="rId15"/>
    <p:sldMasterId id="2147484021" r:id="rId16"/>
    <p:sldMasterId id="2147484033" r:id="rId17"/>
  </p:sldMasterIdLst>
  <p:notesMasterIdLst>
    <p:notesMasterId r:id="rId128"/>
  </p:notesMasterIdLst>
  <p:handoutMasterIdLst>
    <p:handoutMasterId r:id="rId129"/>
  </p:handoutMasterIdLst>
  <p:sldIdLst>
    <p:sldId id="1083" r:id="rId18"/>
    <p:sldId id="1115" r:id="rId19"/>
    <p:sldId id="1070" r:id="rId20"/>
    <p:sldId id="1114" r:id="rId21"/>
    <p:sldId id="1112" r:id="rId22"/>
    <p:sldId id="1113" r:id="rId23"/>
    <p:sldId id="1116" r:id="rId24"/>
    <p:sldId id="887" r:id="rId25"/>
    <p:sldId id="1091" r:id="rId26"/>
    <p:sldId id="1072" r:id="rId27"/>
    <p:sldId id="1073" r:id="rId28"/>
    <p:sldId id="733" r:id="rId29"/>
    <p:sldId id="734" r:id="rId30"/>
    <p:sldId id="765" r:id="rId31"/>
    <p:sldId id="281" r:id="rId32"/>
    <p:sldId id="801" r:id="rId33"/>
    <p:sldId id="1097" r:id="rId34"/>
    <p:sldId id="680" r:id="rId35"/>
    <p:sldId id="1098" r:id="rId36"/>
    <p:sldId id="969" r:id="rId37"/>
    <p:sldId id="1099" r:id="rId38"/>
    <p:sldId id="284" r:id="rId39"/>
    <p:sldId id="679" r:id="rId40"/>
    <p:sldId id="966" r:id="rId41"/>
    <p:sldId id="971" r:id="rId42"/>
    <p:sldId id="682" r:id="rId43"/>
    <p:sldId id="677" r:id="rId44"/>
    <p:sldId id="287" r:id="rId45"/>
    <p:sldId id="288" r:id="rId46"/>
    <p:sldId id="294" r:id="rId47"/>
    <p:sldId id="302" r:id="rId48"/>
    <p:sldId id="342" r:id="rId49"/>
    <p:sldId id="972" r:id="rId50"/>
    <p:sldId id="973" r:id="rId51"/>
    <p:sldId id="978" r:id="rId52"/>
    <p:sldId id="979" r:id="rId53"/>
    <p:sldId id="1082" r:id="rId54"/>
    <p:sldId id="1033" r:id="rId55"/>
    <p:sldId id="1034" r:id="rId56"/>
    <p:sldId id="651" r:id="rId57"/>
    <p:sldId id="652" r:id="rId58"/>
    <p:sldId id="653" r:id="rId59"/>
    <p:sldId id="654" r:id="rId60"/>
    <p:sldId id="655" r:id="rId61"/>
    <p:sldId id="1036" r:id="rId62"/>
    <p:sldId id="1037" r:id="rId63"/>
    <p:sldId id="1038" r:id="rId64"/>
    <p:sldId id="663" r:id="rId65"/>
    <p:sldId id="1108" r:id="rId66"/>
    <p:sldId id="1044" r:id="rId67"/>
    <p:sldId id="1045" r:id="rId68"/>
    <p:sldId id="1046" r:id="rId69"/>
    <p:sldId id="1065" r:id="rId70"/>
    <p:sldId id="1067" r:id="rId71"/>
    <p:sldId id="313" r:id="rId72"/>
    <p:sldId id="315" r:id="rId73"/>
    <p:sldId id="314" r:id="rId74"/>
    <p:sldId id="316" r:id="rId75"/>
    <p:sldId id="317" r:id="rId76"/>
    <p:sldId id="318" r:id="rId77"/>
    <p:sldId id="1051" r:id="rId78"/>
    <p:sldId id="618" r:id="rId79"/>
    <p:sldId id="619" r:id="rId80"/>
    <p:sldId id="620" r:id="rId81"/>
    <p:sldId id="621" r:id="rId82"/>
    <p:sldId id="743" r:id="rId83"/>
    <p:sldId id="627" r:id="rId84"/>
    <p:sldId id="746" r:id="rId85"/>
    <p:sldId id="747" r:id="rId86"/>
    <p:sldId id="748" r:id="rId87"/>
    <p:sldId id="752" r:id="rId88"/>
    <p:sldId id="749" r:id="rId89"/>
    <p:sldId id="751" r:id="rId90"/>
    <p:sldId id="753" r:id="rId91"/>
    <p:sldId id="634" r:id="rId92"/>
    <p:sldId id="636" r:id="rId93"/>
    <p:sldId id="637" r:id="rId94"/>
    <p:sldId id="638" r:id="rId95"/>
    <p:sldId id="639" r:id="rId96"/>
    <p:sldId id="640" r:id="rId97"/>
    <p:sldId id="641" r:id="rId98"/>
    <p:sldId id="685" r:id="rId99"/>
    <p:sldId id="686" r:id="rId100"/>
    <p:sldId id="687" r:id="rId101"/>
    <p:sldId id="700" r:id="rId102"/>
    <p:sldId id="701" r:id="rId103"/>
    <p:sldId id="688" r:id="rId104"/>
    <p:sldId id="696" r:id="rId105"/>
    <p:sldId id="697" r:id="rId106"/>
    <p:sldId id="698" r:id="rId107"/>
    <p:sldId id="689" r:id="rId108"/>
    <p:sldId id="690" r:id="rId109"/>
    <p:sldId id="1028" r:id="rId110"/>
    <p:sldId id="1106" r:id="rId111"/>
    <p:sldId id="529" r:id="rId112"/>
    <p:sldId id="508" r:id="rId113"/>
    <p:sldId id="320" r:id="rId114"/>
    <p:sldId id="1102" r:id="rId115"/>
    <p:sldId id="1103" r:id="rId116"/>
    <p:sldId id="1104" r:id="rId117"/>
    <p:sldId id="1105" r:id="rId118"/>
    <p:sldId id="1031" r:id="rId119"/>
    <p:sldId id="327" r:id="rId120"/>
    <p:sldId id="328" r:id="rId121"/>
    <p:sldId id="329" r:id="rId122"/>
    <p:sldId id="330" r:id="rId123"/>
    <p:sldId id="1107" r:id="rId124"/>
    <p:sldId id="331" r:id="rId125"/>
    <p:sldId id="299" r:id="rId126"/>
    <p:sldId id="332" r:id="rId127"/>
  </p:sldIdLst>
  <p:sldSz cx="9906000" cy="6858000" type="A4"/>
  <p:notesSz cx="7053263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2060"/>
    <a:srgbClr val="FF3300"/>
    <a:srgbClr val="FF0000"/>
    <a:srgbClr val="A3FD01"/>
    <a:srgbClr val="00B050"/>
    <a:srgbClr val="009592"/>
    <a:srgbClr val="68F608"/>
    <a:srgbClr val="52D529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0" autoAdjust="0"/>
    <p:restoredTop sz="93164"/>
  </p:normalViewPr>
  <p:slideViewPr>
    <p:cSldViewPr>
      <p:cViewPr varScale="1">
        <p:scale>
          <a:sx n="97" d="100"/>
          <a:sy n="97" d="100"/>
        </p:scale>
        <p:origin x="324" y="7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366"/>
    </p:cViewPr>
  </p:sorterViewPr>
  <p:notesViewPr>
    <p:cSldViewPr>
      <p:cViewPr varScale="1">
        <p:scale>
          <a:sx n="49" d="100"/>
          <a:sy n="49" d="100"/>
        </p:scale>
        <p:origin x="2640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2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slide" Target="slides/slide78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18" Type="http://schemas.openxmlformats.org/officeDocument/2006/relationships/slide" Target="slides/slide101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handoutMaster" Target="handoutMasters/handoutMaster1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presProps" Target="presProp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viewProps" Target="viewProps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theme" Target="theme/theme1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9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/>
            </a:pPr>
            <a:r>
              <a:rPr lang="id-ID"/>
              <a:t>Pareto </a:t>
            </a:r>
            <a:r>
              <a:rPr lang="en-US"/>
              <a:t>Dies</a:t>
            </a:r>
            <a:r>
              <a:rPr lang="id-ID"/>
              <a:t> Problem (sept)</a:t>
            </a:r>
            <a:endParaRPr lang="en-US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9.8571741032371027E-2"/>
          <c:y val="0.19495389415282527"/>
          <c:w val="0.7709676290463684"/>
          <c:h val="0.478381545403205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'Analisa Data'!$B$19</c:f>
              <c:strCache>
                <c:ptCount val="1"/>
                <c:pt idx="0">
                  <c:v>Dies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'Analisa Data'!$B$20:$B$27</c:f>
              <c:strCache>
                <c:ptCount val="8"/>
                <c:pt idx="0">
                  <c:v>Bracked Comp</c:v>
                </c:pt>
                <c:pt idx="1">
                  <c:v>002-Z18-269E</c:v>
                </c:pt>
                <c:pt idx="2">
                  <c:v>Bracket KLMN</c:v>
                </c:pt>
                <c:pt idx="3">
                  <c:v>Bracket ABCD</c:v>
                </c:pt>
                <c:pt idx="4">
                  <c:v>Plate 008</c:v>
                </c:pt>
                <c:pt idx="5">
                  <c:v>Inner 007</c:v>
                </c:pt>
                <c:pt idx="6">
                  <c:v>Outer 37Z</c:v>
                </c:pt>
                <c:pt idx="7">
                  <c:v>MS 001x</c:v>
                </c:pt>
              </c:strCache>
            </c:strRef>
          </c:cat>
          <c:val>
            <c:numRef>
              <c:f>'Analisa Data'!$K$20:$K$27</c:f>
              <c:numCache>
                <c:formatCode>General</c:formatCode>
                <c:ptCount val="8"/>
                <c:pt idx="0">
                  <c:v>110</c:v>
                </c:pt>
                <c:pt idx="1">
                  <c:v>96</c:v>
                </c:pt>
                <c:pt idx="2">
                  <c:v>85</c:v>
                </c:pt>
                <c:pt idx="3">
                  <c:v>62</c:v>
                </c:pt>
                <c:pt idx="4">
                  <c:v>37</c:v>
                </c:pt>
                <c:pt idx="5">
                  <c:v>11</c:v>
                </c:pt>
                <c:pt idx="6">
                  <c:v>9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1F-E54D-B187-6E7788D949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3575936"/>
        <c:axId val="253577472"/>
      </c:barChart>
      <c:lineChart>
        <c:grouping val="stacked"/>
        <c:varyColors val="0"/>
        <c:ser>
          <c:idx val="1"/>
          <c:order val="1"/>
          <c:tx>
            <c:strRef>
              <c:f>'Analisa Data'!$L$19</c:f>
              <c:strCache>
                <c:ptCount val="1"/>
                <c:pt idx="0">
                  <c:v>%</c:v>
                </c:pt>
              </c:strCache>
            </c:strRef>
          </c:tx>
          <c:val>
            <c:numRef>
              <c:f>'Analisa Data'!$L$20:$L$27</c:f>
              <c:numCache>
                <c:formatCode>0%</c:formatCode>
                <c:ptCount val="8"/>
                <c:pt idx="0">
                  <c:v>0.26829268292682928</c:v>
                </c:pt>
                <c:pt idx="1">
                  <c:v>0.50243902439024357</c:v>
                </c:pt>
                <c:pt idx="2">
                  <c:v>0.70975609756097802</c:v>
                </c:pt>
                <c:pt idx="3">
                  <c:v>0.86097560975609966</c:v>
                </c:pt>
                <c:pt idx="4">
                  <c:v>0.95121951219512424</c:v>
                </c:pt>
                <c:pt idx="5">
                  <c:v>0.97804878048780552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D1F-E54D-B187-6E7788D949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3580800"/>
        <c:axId val="253579264"/>
      </c:lineChart>
      <c:catAx>
        <c:axId val="2535759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53577472"/>
        <c:crosses val="autoZero"/>
        <c:auto val="1"/>
        <c:lblAlgn val="ctr"/>
        <c:lblOffset val="100"/>
        <c:noMultiLvlLbl val="0"/>
      </c:catAx>
      <c:valAx>
        <c:axId val="2535774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53575936"/>
        <c:crosses val="autoZero"/>
        <c:crossBetween val="between"/>
      </c:valAx>
      <c:valAx>
        <c:axId val="253579264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crossAx val="253580800"/>
        <c:crosses val="max"/>
        <c:crossBetween val="between"/>
      </c:valAx>
      <c:catAx>
        <c:axId val="253580800"/>
        <c:scaling>
          <c:orientation val="minMax"/>
        </c:scaling>
        <c:delete val="1"/>
        <c:axPos val="b"/>
        <c:majorTickMark val="out"/>
        <c:minorTickMark val="none"/>
        <c:tickLblPos val="none"/>
        <c:crossAx val="253579264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85186111111111162"/>
          <c:y val="0.80766587233372433"/>
          <c:w val="0.13147222222222221"/>
          <c:h val="0.16756363540847372"/>
        </c:manualLayout>
      </c:layout>
      <c:overlay val="0"/>
    </c:legend>
    <c:plotVisOnly val="1"/>
    <c:dispBlanksAs val="zero"/>
    <c:showDLblsOverMax val="0"/>
  </c:chart>
  <c:spPr>
    <a:ln>
      <a:solidFill>
        <a:schemeClr val="accent5">
          <a:lumMod val="50000"/>
        </a:schemeClr>
      </a:solidFill>
    </a:ln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A98C56-8632-41A9-ADAD-AE88D0CB3485}" type="doc">
      <dgm:prSet loTypeId="urn:microsoft.com/office/officeart/2005/8/layout/pyramid3" loCatId="pyramid" qsTypeId="urn:microsoft.com/office/officeart/2005/8/quickstyle/simple1" qsCatId="simple" csTypeId="urn:microsoft.com/office/officeart/2005/8/colors/colorful4" csCatId="colorful" phldr="1"/>
      <dgm:spPr/>
    </dgm:pt>
    <dgm:pt modelId="{77F1AD8C-7349-42F4-AEEF-E14AF155B4F0}">
      <dgm:prSet phldrT="[Text]" custT="1"/>
      <dgm:spPr/>
      <dgm:t>
        <a:bodyPr/>
        <a:lstStyle/>
        <a:p>
          <a:r>
            <a:rPr lang="en-US" sz="1400" dirty="0" err="1">
              <a:solidFill>
                <a:schemeClr val="bg1"/>
              </a:solidFill>
            </a:rPr>
            <a:t>Eliminasi</a:t>
          </a:r>
          <a:endParaRPr lang="en-US" sz="1400" dirty="0">
            <a:solidFill>
              <a:schemeClr val="bg1"/>
            </a:solidFill>
          </a:endParaRPr>
        </a:p>
      </dgm:t>
    </dgm:pt>
    <dgm:pt modelId="{07BBBC32-9A9C-4116-8E43-D18F0EE07DDF}" type="parTrans" cxnId="{2F730F9D-E6B3-45A8-B4FF-14FA3F6BE776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8086FF6D-9A5A-49E5-A4C3-3345790AFBEF}" type="sibTrans" cxnId="{2F730F9D-E6B3-45A8-B4FF-14FA3F6BE776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888DF64E-A1E4-4FA6-8203-0DD13AD2D7A9}">
      <dgm:prSet phldrT="[Text]" custT="1"/>
      <dgm:spPr/>
      <dgm:t>
        <a:bodyPr/>
        <a:lstStyle/>
        <a:p>
          <a:r>
            <a:rPr lang="en-US" sz="1400" dirty="0" err="1">
              <a:solidFill>
                <a:schemeClr val="bg1"/>
              </a:solidFill>
            </a:rPr>
            <a:t>Subtitusi</a:t>
          </a:r>
          <a:endParaRPr lang="en-US" sz="1400" dirty="0">
            <a:solidFill>
              <a:schemeClr val="bg1"/>
            </a:solidFill>
          </a:endParaRPr>
        </a:p>
      </dgm:t>
    </dgm:pt>
    <dgm:pt modelId="{EBFE8B47-D7DE-4154-A3BA-3191282BF633}" type="parTrans" cxnId="{9EB5DA6F-DF3B-4D24-AB10-D2BD6A6E03A4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782F4274-DB27-46A2-A511-BA9199B1FD37}" type="sibTrans" cxnId="{9EB5DA6F-DF3B-4D24-AB10-D2BD6A6E03A4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97693935-BF76-4316-A14A-2F0E496B95E3}">
      <dgm:prSet phldrT="[Text]" custT="1"/>
      <dgm:spPr/>
      <dgm:t>
        <a:bodyPr/>
        <a:lstStyle/>
        <a:p>
          <a:r>
            <a:rPr lang="en-US" sz="1400" dirty="0" err="1">
              <a:solidFill>
                <a:schemeClr val="bg1"/>
              </a:solidFill>
            </a:rPr>
            <a:t>Rekayasa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Teknik</a:t>
          </a:r>
          <a:endParaRPr lang="en-US" sz="1400" dirty="0">
            <a:solidFill>
              <a:schemeClr val="bg1"/>
            </a:solidFill>
          </a:endParaRPr>
        </a:p>
      </dgm:t>
    </dgm:pt>
    <dgm:pt modelId="{5EB972E1-6404-47D4-8BCF-7EAD4C069AAB}" type="parTrans" cxnId="{10679EC8-94E2-4147-896E-FAB61E939599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328FDE86-0A24-4F23-B838-E8C5C0BFAF85}" type="sibTrans" cxnId="{10679EC8-94E2-4147-896E-FAB61E939599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ADB2BA22-E74C-4A7B-8F37-7B35443C2F9D}">
      <dgm:prSet phldrT="[Text]" custT="1"/>
      <dgm:spPr/>
      <dgm:t>
        <a:bodyPr/>
        <a:lstStyle/>
        <a:p>
          <a:r>
            <a:rPr lang="en-US" sz="1200" dirty="0" err="1">
              <a:solidFill>
                <a:schemeClr val="bg1"/>
              </a:solidFill>
            </a:rPr>
            <a:t>Administratif</a:t>
          </a:r>
          <a:endParaRPr lang="en-US" sz="1200" dirty="0">
            <a:solidFill>
              <a:schemeClr val="bg1"/>
            </a:solidFill>
          </a:endParaRPr>
        </a:p>
      </dgm:t>
    </dgm:pt>
    <dgm:pt modelId="{CCE8C8D4-EED6-46F7-A339-55D9D1B4DDB1}" type="parTrans" cxnId="{DE7B3CDF-60A1-458A-8098-F0F532BD294C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E751D2CB-D536-4CF5-9198-36222B7D0C99}" type="sibTrans" cxnId="{DE7B3CDF-60A1-458A-8098-F0F532BD294C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7A246207-5740-4B17-9D50-7BCC60C66FD7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APD</a:t>
          </a:r>
        </a:p>
      </dgm:t>
    </dgm:pt>
    <dgm:pt modelId="{7B381C86-C5AD-4235-A369-6A38839DD9B6}" type="parTrans" cxnId="{192DF8D0-59DF-4FC0-88E5-96736F2E368F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3E3CDF92-DBFC-41AA-8A94-5EEF9208B6C0}" type="sibTrans" cxnId="{192DF8D0-59DF-4FC0-88E5-96736F2E368F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647F59E3-C6DB-489F-8C93-765101B5727D}" type="pres">
      <dgm:prSet presAssocID="{92A98C56-8632-41A9-ADAD-AE88D0CB3485}" presName="Name0" presStyleCnt="0">
        <dgm:presLayoutVars>
          <dgm:dir/>
          <dgm:animLvl val="lvl"/>
          <dgm:resizeHandles val="exact"/>
        </dgm:presLayoutVars>
      </dgm:prSet>
      <dgm:spPr/>
    </dgm:pt>
    <dgm:pt modelId="{8D5D9D9D-79D4-419A-A1A6-4B2E666FF6AF}" type="pres">
      <dgm:prSet presAssocID="{77F1AD8C-7349-42F4-AEEF-E14AF155B4F0}" presName="Name8" presStyleCnt="0"/>
      <dgm:spPr/>
    </dgm:pt>
    <dgm:pt modelId="{AF30AB1C-E53D-49E5-987E-3A966D3C2540}" type="pres">
      <dgm:prSet presAssocID="{77F1AD8C-7349-42F4-AEEF-E14AF155B4F0}" presName="level" presStyleLbl="node1" presStyleIdx="0" presStyleCnt="5" custLinFactNeighborX="653" custLinFactNeighborY="-11314">
        <dgm:presLayoutVars>
          <dgm:chMax val="1"/>
          <dgm:bulletEnabled val="1"/>
        </dgm:presLayoutVars>
      </dgm:prSet>
      <dgm:spPr/>
    </dgm:pt>
    <dgm:pt modelId="{9E026DB0-4566-4510-97C8-52307CF8A5B5}" type="pres">
      <dgm:prSet presAssocID="{77F1AD8C-7349-42F4-AEEF-E14AF155B4F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5CDE219-F562-427F-BA62-C32ADFCDB2F4}" type="pres">
      <dgm:prSet presAssocID="{888DF64E-A1E4-4FA6-8203-0DD13AD2D7A9}" presName="Name8" presStyleCnt="0"/>
      <dgm:spPr/>
    </dgm:pt>
    <dgm:pt modelId="{224A7509-2ACD-4E40-8E90-F8CF8055122C}" type="pres">
      <dgm:prSet presAssocID="{888DF64E-A1E4-4FA6-8203-0DD13AD2D7A9}" presName="level" presStyleLbl="node1" presStyleIdx="1" presStyleCnt="5">
        <dgm:presLayoutVars>
          <dgm:chMax val="1"/>
          <dgm:bulletEnabled val="1"/>
        </dgm:presLayoutVars>
      </dgm:prSet>
      <dgm:spPr/>
    </dgm:pt>
    <dgm:pt modelId="{5FD8F46C-6005-4C86-AD7F-A3B09D33CBD3}" type="pres">
      <dgm:prSet presAssocID="{888DF64E-A1E4-4FA6-8203-0DD13AD2D7A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28DDB36-A9D2-4D93-BD83-076D7D959B26}" type="pres">
      <dgm:prSet presAssocID="{97693935-BF76-4316-A14A-2F0E496B95E3}" presName="Name8" presStyleCnt="0"/>
      <dgm:spPr/>
    </dgm:pt>
    <dgm:pt modelId="{DAB86D7B-4E8C-4C80-B261-17EF5728DCE8}" type="pres">
      <dgm:prSet presAssocID="{97693935-BF76-4316-A14A-2F0E496B95E3}" presName="level" presStyleLbl="node1" presStyleIdx="2" presStyleCnt="5">
        <dgm:presLayoutVars>
          <dgm:chMax val="1"/>
          <dgm:bulletEnabled val="1"/>
        </dgm:presLayoutVars>
      </dgm:prSet>
      <dgm:spPr/>
    </dgm:pt>
    <dgm:pt modelId="{E1F7258A-5E58-4FCB-B988-460994DF4034}" type="pres">
      <dgm:prSet presAssocID="{97693935-BF76-4316-A14A-2F0E496B95E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7FF712D-7FD4-4F85-A576-2646AA79A881}" type="pres">
      <dgm:prSet presAssocID="{ADB2BA22-E74C-4A7B-8F37-7B35443C2F9D}" presName="Name8" presStyleCnt="0"/>
      <dgm:spPr/>
    </dgm:pt>
    <dgm:pt modelId="{71DC32BA-7EF2-4E9E-8907-F20513380057}" type="pres">
      <dgm:prSet presAssocID="{ADB2BA22-E74C-4A7B-8F37-7B35443C2F9D}" presName="level" presStyleLbl="node1" presStyleIdx="3" presStyleCnt="5">
        <dgm:presLayoutVars>
          <dgm:chMax val="1"/>
          <dgm:bulletEnabled val="1"/>
        </dgm:presLayoutVars>
      </dgm:prSet>
      <dgm:spPr/>
    </dgm:pt>
    <dgm:pt modelId="{FA8280CC-D868-482E-B307-37097FC609DC}" type="pres">
      <dgm:prSet presAssocID="{ADB2BA22-E74C-4A7B-8F37-7B35443C2F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AE8BE81-C679-4EB5-9757-A6C8CBF8BC47}" type="pres">
      <dgm:prSet presAssocID="{7A246207-5740-4B17-9D50-7BCC60C66FD7}" presName="Name8" presStyleCnt="0"/>
      <dgm:spPr/>
    </dgm:pt>
    <dgm:pt modelId="{DAF4DE93-13EC-4658-824C-E399296A724A}" type="pres">
      <dgm:prSet presAssocID="{7A246207-5740-4B17-9D50-7BCC60C66FD7}" presName="level" presStyleLbl="node1" presStyleIdx="4" presStyleCnt="5">
        <dgm:presLayoutVars>
          <dgm:chMax val="1"/>
          <dgm:bulletEnabled val="1"/>
        </dgm:presLayoutVars>
      </dgm:prSet>
      <dgm:spPr/>
    </dgm:pt>
    <dgm:pt modelId="{A4E30B81-B546-45FE-B66E-137E7CD2A5BA}" type="pres">
      <dgm:prSet presAssocID="{7A246207-5740-4B17-9D50-7BCC60C66FD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190FA08-8104-42C4-A472-FCA80958D0A2}" type="presOf" srcId="{ADB2BA22-E74C-4A7B-8F37-7B35443C2F9D}" destId="{FA8280CC-D868-482E-B307-37097FC609DC}" srcOrd="1" destOrd="0" presId="urn:microsoft.com/office/officeart/2005/8/layout/pyramid3"/>
    <dgm:cxn modelId="{6FE78F67-12E7-4669-A6F5-88D4818A9F08}" type="presOf" srcId="{97693935-BF76-4316-A14A-2F0E496B95E3}" destId="{DAB86D7B-4E8C-4C80-B261-17EF5728DCE8}" srcOrd="0" destOrd="0" presId="urn:microsoft.com/office/officeart/2005/8/layout/pyramid3"/>
    <dgm:cxn modelId="{4373156D-530F-4FEB-AD59-0A4AACFAE89A}" type="presOf" srcId="{77F1AD8C-7349-42F4-AEEF-E14AF155B4F0}" destId="{AF30AB1C-E53D-49E5-987E-3A966D3C2540}" srcOrd="0" destOrd="0" presId="urn:microsoft.com/office/officeart/2005/8/layout/pyramid3"/>
    <dgm:cxn modelId="{9EB5DA6F-DF3B-4D24-AB10-D2BD6A6E03A4}" srcId="{92A98C56-8632-41A9-ADAD-AE88D0CB3485}" destId="{888DF64E-A1E4-4FA6-8203-0DD13AD2D7A9}" srcOrd="1" destOrd="0" parTransId="{EBFE8B47-D7DE-4154-A3BA-3191282BF633}" sibTransId="{782F4274-DB27-46A2-A511-BA9199B1FD37}"/>
    <dgm:cxn modelId="{56F1447F-1D55-4742-B9D2-0679FA54ED0A}" type="presOf" srcId="{888DF64E-A1E4-4FA6-8203-0DD13AD2D7A9}" destId="{5FD8F46C-6005-4C86-AD7F-A3B09D33CBD3}" srcOrd="1" destOrd="0" presId="urn:microsoft.com/office/officeart/2005/8/layout/pyramid3"/>
    <dgm:cxn modelId="{EA799987-2C54-4BE6-9478-F10831CD2D7A}" type="presOf" srcId="{ADB2BA22-E74C-4A7B-8F37-7B35443C2F9D}" destId="{71DC32BA-7EF2-4E9E-8907-F20513380057}" srcOrd="0" destOrd="0" presId="urn:microsoft.com/office/officeart/2005/8/layout/pyramid3"/>
    <dgm:cxn modelId="{2F730F9D-E6B3-45A8-B4FF-14FA3F6BE776}" srcId="{92A98C56-8632-41A9-ADAD-AE88D0CB3485}" destId="{77F1AD8C-7349-42F4-AEEF-E14AF155B4F0}" srcOrd="0" destOrd="0" parTransId="{07BBBC32-9A9C-4116-8E43-D18F0EE07DDF}" sibTransId="{8086FF6D-9A5A-49E5-A4C3-3345790AFBEF}"/>
    <dgm:cxn modelId="{272AB9B1-979C-4044-A71E-8C155401C92E}" type="presOf" srcId="{92A98C56-8632-41A9-ADAD-AE88D0CB3485}" destId="{647F59E3-C6DB-489F-8C93-765101B5727D}" srcOrd="0" destOrd="0" presId="urn:microsoft.com/office/officeart/2005/8/layout/pyramid3"/>
    <dgm:cxn modelId="{F118C2C2-51C7-4C11-B182-5919ECE9FC6D}" type="presOf" srcId="{888DF64E-A1E4-4FA6-8203-0DD13AD2D7A9}" destId="{224A7509-2ACD-4E40-8E90-F8CF8055122C}" srcOrd="0" destOrd="0" presId="urn:microsoft.com/office/officeart/2005/8/layout/pyramid3"/>
    <dgm:cxn modelId="{4905F9C4-F05E-4D73-9A25-CCCD560D1248}" type="presOf" srcId="{7A246207-5740-4B17-9D50-7BCC60C66FD7}" destId="{DAF4DE93-13EC-4658-824C-E399296A724A}" srcOrd="0" destOrd="0" presId="urn:microsoft.com/office/officeart/2005/8/layout/pyramid3"/>
    <dgm:cxn modelId="{10679EC8-94E2-4147-896E-FAB61E939599}" srcId="{92A98C56-8632-41A9-ADAD-AE88D0CB3485}" destId="{97693935-BF76-4316-A14A-2F0E496B95E3}" srcOrd="2" destOrd="0" parTransId="{5EB972E1-6404-47D4-8BCF-7EAD4C069AAB}" sibTransId="{328FDE86-0A24-4F23-B838-E8C5C0BFAF85}"/>
    <dgm:cxn modelId="{192DF8D0-59DF-4FC0-88E5-96736F2E368F}" srcId="{92A98C56-8632-41A9-ADAD-AE88D0CB3485}" destId="{7A246207-5740-4B17-9D50-7BCC60C66FD7}" srcOrd="4" destOrd="0" parTransId="{7B381C86-C5AD-4235-A369-6A38839DD9B6}" sibTransId="{3E3CDF92-DBFC-41AA-8A94-5EEF9208B6C0}"/>
    <dgm:cxn modelId="{6B564BD8-364A-42A5-8183-E3E397D8A252}" type="presOf" srcId="{97693935-BF76-4316-A14A-2F0E496B95E3}" destId="{E1F7258A-5E58-4FCB-B988-460994DF4034}" srcOrd="1" destOrd="0" presId="urn:microsoft.com/office/officeart/2005/8/layout/pyramid3"/>
    <dgm:cxn modelId="{6E9AECDD-F3ED-4EC0-8724-9FEF39006C17}" type="presOf" srcId="{77F1AD8C-7349-42F4-AEEF-E14AF155B4F0}" destId="{9E026DB0-4566-4510-97C8-52307CF8A5B5}" srcOrd="1" destOrd="0" presId="urn:microsoft.com/office/officeart/2005/8/layout/pyramid3"/>
    <dgm:cxn modelId="{DE7B3CDF-60A1-458A-8098-F0F532BD294C}" srcId="{92A98C56-8632-41A9-ADAD-AE88D0CB3485}" destId="{ADB2BA22-E74C-4A7B-8F37-7B35443C2F9D}" srcOrd="3" destOrd="0" parTransId="{CCE8C8D4-EED6-46F7-A339-55D9D1B4DDB1}" sibTransId="{E751D2CB-D536-4CF5-9198-36222B7D0C99}"/>
    <dgm:cxn modelId="{465B1AF8-F450-46C7-8103-89D5641FBB31}" type="presOf" srcId="{7A246207-5740-4B17-9D50-7BCC60C66FD7}" destId="{A4E30B81-B546-45FE-B66E-137E7CD2A5BA}" srcOrd="1" destOrd="0" presId="urn:microsoft.com/office/officeart/2005/8/layout/pyramid3"/>
    <dgm:cxn modelId="{03D70CF2-955D-4B57-A8E3-68D314276E17}" type="presParOf" srcId="{647F59E3-C6DB-489F-8C93-765101B5727D}" destId="{8D5D9D9D-79D4-419A-A1A6-4B2E666FF6AF}" srcOrd="0" destOrd="0" presId="urn:microsoft.com/office/officeart/2005/8/layout/pyramid3"/>
    <dgm:cxn modelId="{EE813137-2D75-47E9-AD70-9AA3B9BED881}" type="presParOf" srcId="{8D5D9D9D-79D4-419A-A1A6-4B2E666FF6AF}" destId="{AF30AB1C-E53D-49E5-987E-3A966D3C2540}" srcOrd="0" destOrd="0" presId="urn:microsoft.com/office/officeart/2005/8/layout/pyramid3"/>
    <dgm:cxn modelId="{0FA4B0B4-6905-4BC2-ADB6-29666E831CBD}" type="presParOf" srcId="{8D5D9D9D-79D4-419A-A1A6-4B2E666FF6AF}" destId="{9E026DB0-4566-4510-97C8-52307CF8A5B5}" srcOrd="1" destOrd="0" presId="urn:microsoft.com/office/officeart/2005/8/layout/pyramid3"/>
    <dgm:cxn modelId="{58D6ECFE-86D9-4259-8D41-FD04B47284FC}" type="presParOf" srcId="{647F59E3-C6DB-489F-8C93-765101B5727D}" destId="{15CDE219-F562-427F-BA62-C32ADFCDB2F4}" srcOrd="1" destOrd="0" presId="urn:microsoft.com/office/officeart/2005/8/layout/pyramid3"/>
    <dgm:cxn modelId="{C7F19F62-50A4-44AF-A429-D748DA32FD56}" type="presParOf" srcId="{15CDE219-F562-427F-BA62-C32ADFCDB2F4}" destId="{224A7509-2ACD-4E40-8E90-F8CF8055122C}" srcOrd="0" destOrd="0" presId="urn:microsoft.com/office/officeart/2005/8/layout/pyramid3"/>
    <dgm:cxn modelId="{124D2423-D1BD-4EBB-B41D-FE217C89E3B1}" type="presParOf" srcId="{15CDE219-F562-427F-BA62-C32ADFCDB2F4}" destId="{5FD8F46C-6005-4C86-AD7F-A3B09D33CBD3}" srcOrd="1" destOrd="0" presId="urn:microsoft.com/office/officeart/2005/8/layout/pyramid3"/>
    <dgm:cxn modelId="{B1B8E7DE-8D38-4F16-969E-897DBDA8BBC4}" type="presParOf" srcId="{647F59E3-C6DB-489F-8C93-765101B5727D}" destId="{F28DDB36-A9D2-4D93-BD83-076D7D959B26}" srcOrd="2" destOrd="0" presId="urn:microsoft.com/office/officeart/2005/8/layout/pyramid3"/>
    <dgm:cxn modelId="{B5A60207-6E97-4E18-86E6-51787C829F18}" type="presParOf" srcId="{F28DDB36-A9D2-4D93-BD83-076D7D959B26}" destId="{DAB86D7B-4E8C-4C80-B261-17EF5728DCE8}" srcOrd="0" destOrd="0" presId="urn:microsoft.com/office/officeart/2005/8/layout/pyramid3"/>
    <dgm:cxn modelId="{2E876770-792B-409B-AFE8-A7BD21A64552}" type="presParOf" srcId="{F28DDB36-A9D2-4D93-BD83-076D7D959B26}" destId="{E1F7258A-5E58-4FCB-B988-460994DF4034}" srcOrd="1" destOrd="0" presId="urn:microsoft.com/office/officeart/2005/8/layout/pyramid3"/>
    <dgm:cxn modelId="{94C630B1-8F5A-459D-BFFE-B09349F732AF}" type="presParOf" srcId="{647F59E3-C6DB-489F-8C93-765101B5727D}" destId="{87FF712D-7FD4-4F85-A576-2646AA79A881}" srcOrd="3" destOrd="0" presId="urn:microsoft.com/office/officeart/2005/8/layout/pyramid3"/>
    <dgm:cxn modelId="{81C963FD-2736-4A44-9CAE-AF5476B89D49}" type="presParOf" srcId="{87FF712D-7FD4-4F85-A576-2646AA79A881}" destId="{71DC32BA-7EF2-4E9E-8907-F20513380057}" srcOrd="0" destOrd="0" presId="urn:microsoft.com/office/officeart/2005/8/layout/pyramid3"/>
    <dgm:cxn modelId="{AD2C402C-3D5D-4001-934E-CB9BCD7F61F4}" type="presParOf" srcId="{87FF712D-7FD4-4F85-A576-2646AA79A881}" destId="{FA8280CC-D868-482E-B307-37097FC609DC}" srcOrd="1" destOrd="0" presId="urn:microsoft.com/office/officeart/2005/8/layout/pyramid3"/>
    <dgm:cxn modelId="{46384163-6E66-469D-9EDC-30286DB5F7BA}" type="presParOf" srcId="{647F59E3-C6DB-489F-8C93-765101B5727D}" destId="{2AE8BE81-C679-4EB5-9757-A6C8CBF8BC47}" srcOrd="4" destOrd="0" presId="urn:microsoft.com/office/officeart/2005/8/layout/pyramid3"/>
    <dgm:cxn modelId="{151562DA-1663-4180-9DFE-DC6B383E0C08}" type="presParOf" srcId="{2AE8BE81-C679-4EB5-9757-A6C8CBF8BC47}" destId="{DAF4DE93-13EC-4658-824C-E399296A724A}" srcOrd="0" destOrd="0" presId="urn:microsoft.com/office/officeart/2005/8/layout/pyramid3"/>
    <dgm:cxn modelId="{C3D34F59-FB63-40FB-8A13-EBBA32FBB188}" type="presParOf" srcId="{2AE8BE81-C679-4EB5-9757-A6C8CBF8BC47}" destId="{A4E30B81-B546-45FE-B66E-137E7CD2A5BA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99BA11-BFA1-4B6A-9BE8-2848ECAA1CC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8AD789D-1977-4358-93B0-5DE004E339DA}">
      <dgm:prSet/>
      <dgm:spPr/>
      <dgm:t>
        <a:bodyPr/>
        <a:lstStyle/>
        <a:p>
          <a:r>
            <a:rPr lang="en-US" dirty="0" err="1"/>
            <a:t>Menetapkan</a:t>
          </a:r>
          <a:r>
            <a:rPr lang="en-US" dirty="0"/>
            <a:t> </a:t>
          </a:r>
          <a:r>
            <a:rPr lang="en-US" dirty="0" err="1"/>
            <a:t>rencana</a:t>
          </a:r>
          <a:r>
            <a:rPr lang="en-US" dirty="0"/>
            <a:t> </a:t>
          </a:r>
          <a:r>
            <a:rPr lang="en-US" dirty="0" err="1"/>
            <a:t>tanggap</a:t>
          </a:r>
          <a:r>
            <a:rPr lang="en-US" dirty="0"/>
            <a:t> </a:t>
          </a:r>
          <a:r>
            <a:rPr lang="en-US" dirty="0" err="1"/>
            <a:t>darurat</a:t>
          </a:r>
          <a:r>
            <a:rPr lang="en-US" dirty="0"/>
            <a:t> </a:t>
          </a:r>
          <a:r>
            <a:rPr lang="en-US" dirty="0" err="1"/>
            <a:t>termasuk</a:t>
          </a:r>
          <a:r>
            <a:rPr lang="en-US" dirty="0"/>
            <a:t> P3K</a:t>
          </a:r>
        </a:p>
      </dgm:t>
    </dgm:pt>
    <dgm:pt modelId="{4CC1EFE6-65C7-4F93-AF8E-ABCEA4BE6180}" type="parTrans" cxnId="{369741D8-BFE1-4A5D-AFBA-9343BD82F530}">
      <dgm:prSet/>
      <dgm:spPr/>
      <dgm:t>
        <a:bodyPr/>
        <a:lstStyle/>
        <a:p>
          <a:endParaRPr lang="en-US"/>
        </a:p>
      </dgm:t>
    </dgm:pt>
    <dgm:pt modelId="{DEAE7B42-79DA-4CBC-AB8E-D0B03B105E78}" type="sibTrans" cxnId="{369741D8-BFE1-4A5D-AFBA-9343BD82F530}">
      <dgm:prSet/>
      <dgm:spPr/>
      <dgm:t>
        <a:bodyPr/>
        <a:lstStyle/>
        <a:p>
          <a:endParaRPr lang="en-US"/>
        </a:p>
      </dgm:t>
    </dgm:pt>
    <dgm:pt modelId="{BCA7290C-4599-4D38-AC0B-C846ACF1C72A}">
      <dgm:prSet/>
      <dgm:spPr/>
      <dgm:t>
        <a:bodyPr/>
        <a:lstStyle/>
        <a:p>
          <a:r>
            <a:rPr lang="en-US" dirty="0" err="1"/>
            <a:t>Menyediakan</a:t>
          </a:r>
          <a:r>
            <a:rPr lang="en-US" dirty="0"/>
            <a:t> </a:t>
          </a:r>
          <a:r>
            <a:rPr lang="en-US" dirty="0" err="1"/>
            <a:t>pelatihan</a:t>
          </a:r>
          <a:r>
            <a:rPr lang="en-US" dirty="0"/>
            <a:t> </a:t>
          </a:r>
        </a:p>
      </dgm:t>
    </dgm:pt>
    <dgm:pt modelId="{9C65DDC6-4A11-4909-BE24-3A49ED3DFE90}" type="parTrans" cxnId="{E1343359-834E-40AA-9C60-732461ED5BE8}">
      <dgm:prSet/>
      <dgm:spPr/>
      <dgm:t>
        <a:bodyPr/>
        <a:lstStyle/>
        <a:p>
          <a:endParaRPr lang="en-US"/>
        </a:p>
      </dgm:t>
    </dgm:pt>
    <dgm:pt modelId="{864D051B-C62E-43BC-8E7C-DD616FE80245}" type="sibTrans" cxnId="{E1343359-834E-40AA-9C60-732461ED5BE8}">
      <dgm:prSet/>
      <dgm:spPr/>
      <dgm:t>
        <a:bodyPr/>
        <a:lstStyle/>
        <a:p>
          <a:endParaRPr lang="en-US"/>
        </a:p>
      </dgm:t>
    </dgm:pt>
    <dgm:pt modelId="{5A5A9A1D-8B2C-4336-84DF-7AA933587A17}">
      <dgm:prSet/>
      <dgm:spPr/>
      <dgm:t>
        <a:bodyPr/>
        <a:lstStyle/>
        <a:p>
          <a:r>
            <a:rPr lang="en-US" dirty="0" err="1"/>
            <a:t>Secara</a:t>
          </a:r>
          <a:r>
            <a:rPr lang="en-US" dirty="0"/>
            <a:t> </a:t>
          </a:r>
          <a:r>
            <a:rPr lang="en-US" dirty="0" err="1"/>
            <a:t>berkala</a:t>
          </a:r>
          <a:r>
            <a:rPr lang="en-US" dirty="0"/>
            <a:t> </a:t>
          </a:r>
          <a:r>
            <a:rPr lang="en-US" dirty="0" err="1"/>
            <a:t>mengadakan</a:t>
          </a:r>
          <a:r>
            <a:rPr lang="en-US" dirty="0"/>
            <a:t> </a:t>
          </a:r>
          <a:r>
            <a:rPr lang="en-US" dirty="0" err="1"/>
            <a:t>simulasi</a:t>
          </a:r>
          <a:r>
            <a:rPr lang="en-US" dirty="0"/>
            <a:t> </a:t>
          </a:r>
          <a:r>
            <a:rPr lang="en-US" dirty="0" err="1"/>
            <a:t>dan</a:t>
          </a:r>
          <a:r>
            <a:rPr lang="en-US" dirty="0"/>
            <a:t> </a:t>
          </a:r>
          <a:r>
            <a:rPr lang="en-US" dirty="0" err="1"/>
            <a:t>pengujian</a:t>
          </a:r>
          <a:r>
            <a:rPr lang="en-US" dirty="0"/>
            <a:t> </a:t>
          </a:r>
          <a:r>
            <a:rPr lang="en-US" dirty="0" err="1"/>
            <a:t>rencana</a:t>
          </a:r>
          <a:r>
            <a:rPr lang="en-US" dirty="0"/>
            <a:t> </a:t>
          </a:r>
          <a:r>
            <a:rPr lang="en-US" dirty="0" err="1"/>
            <a:t>tanggap</a:t>
          </a:r>
          <a:r>
            <a:rPr lang="en-US" dirty="0"/>
            <a:t> </a:t>
          </a:r>
          <a:r>
            <a:rPr lang="en-US" dirty="0" err="1"/>
            <a:t>darurat</a:t>
          </a:r>
          <a:endParaRPr lang="en-US" dirty="0"/>
        </a:p>
      </dgm:t>
    </dgm:pt>
    <dgm:pt modelId="{85249ED8-F030-4C82-96F7-F0B576D7A8F7}" type="parTrans" cxnId="{3A4E1513-EDB5-4461-85EF-2733F25E9F1E}">
      <dgm:prSet/>
      <dgm:spPr/>
      <dgm:t>
        <a:bodyPr/>
        <a:lstStyle/>
        <a:p>
          <a:endParaRPr lang="en-US"/>
        </a:p>
      </dgm:t>
    </dgm:pt>
    <dgm:pt modelId="{C8027201-21B7-4BB8-8AA8-DD442EF4E85E}" type="sibTrans" cxnId="{3A4E1513-EDB5-4461-85EF-2733F25E9F1E}">
      <dgm:prSet/>
      <dgm:spPr/>
      <dgm:t>
        <a:bodyPr/>
        <a:lstStyle/>
        <a:p>
          <a:endParaRPr lang="en-US"/>
        </a:p>
      </dgm:t>
    </dgm:pt>
    <dgm:pt modelId="{68B202E0-A29F-4209-959C-2E5D253C7E89}">
      <dgm:prSet/>
      <dgm:spPr/>
      <dgm:t>
        <a:bodyPr/>
        <a:lstStyle/>
        <a:p>
          <a:r>
            <a:rPr lang="en-US" dirty="0" err="1"/>
            <a:t>Evaluasi</a:t>
          </a:r>
          <a:r>
            <a:rPr lang="en-US" dirty="0"/>
            <a:t> </a:t>
          </a:r>
          <a:r>
            <a:rPr lang="en-US" dirty="0" err="1"/>
            <a:t>kinerja</a:t>
          </a:r>
          <a:r>
            <a:rPr lang="en-US" dirty="0"/>
            <a:t> </a:t>
          </a:r>
          <a:r>
            <a:rPr lang="en-US" dirty="0" err="1"/>
            <a:t>rencana</a:t>
          </a:r>
          <a:r>
            <a:rPr lang="en-US" dirty="0"/>
            <a:t> </a:t>
          </a:r>
          <a:r>
            <a:rPr lang="en-US" dirty="0" err="1"/>
            <a:t>tanggap</a:t>
          </a:r>
          <a:r>
            <a:rPr lang="en-US" dirty="0"/>
            <a:t> </a:t>
          </a:r>
          <a:r>
            <a:rPr lang="en-US" dirty="0" err="1"/>
            <a:t>darurat</a:t>
          </a:r>
          <a:r>
            <a:rPr lang="en-US" dirty="0"/>
            <a:t>, </a:t>
          </a:r>
          <a:r>
            <a:rPr lang="en-US" dirty="0" err="1"/>
            <a:t>termasuk</a:t>
          </a:r>
          <a:r>
            <a:rPr lang="en-US" dirty="0"/>
            <a:t> </a:t>
          </a:r>
          <a:r>
            <a:rPr lang="en-US" dirty="0" err="1"/>
            <a:t>setelah</a:t>
          </a:r>
          <a:r>
            <a:rPr lang="en-US" dirty="0"/>
            <a:t> </a:t>
          </a:r>
          <a:r>
            <a:rPr lang="en-US" dirty="0" err="1"/>
            <a:t>terjadi</a:t>
          </a:r>
          <a:r>
            <a:rPr lang="en-US" dirty="0"/>
            <a:t> </a:t>
          </a:r>
          <a:r>
            <a:rPr lang="en-US" dirty="0" err="1"/>
            <a:t>kondisi</a:t>
          </a:r>
          <a:r>
            <a:rPr lang="en-US" dirty="0"/>
            <a:t> </a:t>
          </a:r>
          <a:r>
            <a:rPr lang="en-US" dirty="0" err="1"/>
            <a:t>darurat</a:t>
          </a:r>
          <a:endParaRPr lang="en-US" dirty="0"/>
        </a:p>
      </dgm:t>
    </dgm:pt>
    <dgm:pt modelId="{AAB5FE51-74CB-4659-87B9-B0072363DD73}" type="parTrans" cxnId="{E870B629-9882-40BA-A0E4-5CB5A6A0F8BE}">
      <dgm:prSet/>
      <dgm:spPr/>
      <dgm:t>
        <a:bodyPr/>
        <a:lstStyle/>
        <a:p>
          <a:endParaRPr lang="en-US"/>
        </a:p>
      </dgm:t>
    </dgm:pt>
    <dgm:pt modelId="{39CAC486-CB36-43C6-A200-3FBD861E5500}" type="sibTrans" cxnId="{E870B629-9882-40BA-A0E4-5CB5A6A0F8BE}">
      <dgm:prSet/>
      <dgm:spPr/>
      <dgm:t>
        <a:bodyPr/>
        <a:lstStyle/>
        <a:p>
          <a:endParaRPr lang="en-US"/>
        </a:p>
      </dgm:t>
    </dgm:pt>
    <dgm:pt modelId="{44878D86-FE33-4C7C-BBC6-A8E7B72C7713}">
      <dgm:prSet/>
      <dgm:spPr/>
      <dgm:t>
        <a:bodyPr/>
        <a:lstStyle/>
        <a:p>
          <a:r>
            <a:rPr lang="en-US" dirty="0" err="1"/>
            <a:t>Mengkomunikasikan</a:t>
          </a:r>
          <a:r>
            <a:rPr lang="en-US" dirty="0"/>
            <a:t> </a:t>
          </a:r>
          <a:r>
            <a:rPr lang="en-US" dirty="0" err="1"/>
            <a:t>dan</a:t>
          </a:r>
          <a:r>
            <a:rPr lang="en-US" dirty="0"/>
            <a:t> </a:t>
          </a:r>
          <a:r>
            <a:rPr lang="en-US" dirty="0" err="1"/>
            <a:t>menyediakan</a:t>
          </a:r>
          <a:r>
            <a:rPr lang="en-US" dirty="0"/>
            <a:t> </a:t>
          </a:r>
          <a:r>
            <a:rPr lang="en-US" dirty="0" err="1"/>
            <a:t>informasi</a:t>
          </a:r>
          <a:r>
            <a:rPr lang="en-US" dirty="0"/>
            <a:t> </a:t>
          </a:r>
          <a:r>
            <a:rPr lang="en-US" dirty="0" err="1"/>
            <a:t>kepada</a:t>
          </a:r>
          <a:r>
            <a:rPr lang="en-US" dirty="0"/>
            <a:t> </a:t>
          </a:r>
          <a:r>
            <a:rPr lang="en-US" dirty="0" err="1"/>
            <a:t>semua</a:t>
          </a:r>
          <a:r>
            <a:rPr lang="en-US" dirty="0"/>
            <a:t> </a:t>
          </a:r>
          <a:r>
            <a:rPr lang="en-US" dirty="0" err="1"/>
            <a:t>pekerja</a:t>
          </a:r>
          <a:endParaRPr lang="en-US" dirty="0"/>
        </a:p>
      </dgm:t>
    </dgm:pt>
    <dgm:pt modelId="{45A17CE1-4F46-4F67-8D6A-2A9A4697C864}" type="parTrans" cxnId="{8932F789-DDF0-4D1C-88C5-5A2E079A512F}">
      <dgm:prSet/>
      <dgm:spPr/>
      <dgm:t>
        <a:bodyPr/>
        <a:lstStyle/>
        <a:p>
          <a:endParaRPr lang="en-US"/>
        </a:p>
      </dgm:t>
    </dgm:pt>
    <dgm:pt modelId="{B84E1A4B-FF14-49DB-A82C-2CDD56EC762C}" type="sibTrans" cxnId="{8932F789-DDF0-4D1C-88C5-5A2E079A512F}">
      <dgm:prSet/>
      <dgm:spPr/>
      <dgm:t>
        <a:bodyPr/>
        <a:lstStyle/>
        <a:p>
          <a:endParaRPr lang="en-US"/>
        </a:p>
      </dgm:t>
    </dgm:pt>
    <dgm:pt modelId="{CB5DFB9F-2E3F-4D2D-8106-9308686BC9D0}">
      <dgm:prSet/>
      <dgm:spPr/>
      <dgm:t>
        <a:bodyPr/>
        <a:lstStyle/>
        <a:p>
          <a:r>
            <a:rPr lang="en-US" dirty="0" err="1"/>
            <a:t>Mengkomunikasikan</a:t>
          </a:r>
          <a:r>
            <a:rPr lang="en-US" dirty="0"/>
            <a:t> </a:t>
          </a:r>
          <a:r>
            <a:rPr lang="en-US" dirty="0" err="1"/>
            <a:t>kepada</a:t>
          </a:r>
          <a:r>
            <a:rPr lang="en-US" dirty="0"/>
            <a:t> </a:t>
          </a:r>
          <a:r>
            <a:rPr lang="en-US" dirty="0" err="1"/>
            <a:t>seluruh</a:t>
          </a:r>
          <a:r>
            <a:rPr lang="en-US" dirty="0"/>
            <a:t> </a:t>
          </a:r>
          <a:r>
            <a:rPr lang="en-US" dirty="0" err="1"/>
            <a:t>kontraktor</a:t>
          </a:r>
          <a:r>
            <a:rPr lang="en-US" dirty="0"/>
            <a:t>, </a:t>
          </a:r>
          <a:r>
            <a:rPr lang="en-US" dirty="0" err="1"/>
            <a:t>tamu</a:t>
          </a:r>
          <a:r>
            <a:rPr lang="en-US" dirty="0"/>
            <a:t>, </a:t>
          </a:r>
          <a:r>
            <a:rPr lang="en-US" dirty="0" err="1"/>
            <a:t>pemadam</a:t>
          </a:r>
          <a:r>
            <a:rPr lang="en-US" dirty="0"/>
            <a:t> </a:t>
          </a:r>
          <a:r>
            <a:rPr lang="en-US" dirty="0" err="1"/>
            <a:t>kebakaran</a:t>
          </a:r>
          <a:r>
            <a:rPr lang="en-US" dirty="0"/>
            <a:t>, </a:t>
          </a:r>
          <a:r>
            <a:rPr lang="en-US" dirty="0" err="1"/>
            <a:t>pihak</a:t>
          </a:r>
          <a:r>
            <a:rPr lang="en-US" dirty="0"/>
            <a:t> </a:t>
          </a:r>
          <a:r>
            <a:rPr lang="en-US" dirty="0" err="1"/>
            <a:t>pemerintah</a:t>
          </a:r>
          <a:r>
            <a:rPr lang="en-US" dirty="0"/>
            <a:t> </a:t>
          </a:r>
          <a:r>
            <a:rPr lang="en-US" dirty="0" err="1"/>
            <a:t>dan</a:t>
          </a:r>
          <a:r>
            <a:rPr lang="en-US" dirty="0"/>
            <a:t> </a:t>
          </a:r>
          <a:r>
            <a:rPr lang="en-US" dirty="0" err="1"/>
            <a:t>masyarakat</a:t>
          </a:r>
          <a:r>
            <a:rPr lang="en-US" dirty="0"/>
            <a:t> </a:t>
          </a:r>
          <a:r>
            <a:rPr lang="en-US" dirty="0" err="1"/>
            <a:t>sekitar</a:t>
          </a:r>
          <a:endParaRPr lang="en-US" dirty="0"/>
        </a:p>
      </dgm:t>
    </dgm:pt>
    <dgm:pt modelId="{41BCBD1D-3319-4AA6-8993-EA01D4B7C83C}" type="parTrans" cxnId="{142E723E-2795-4433-8093-5477B84386E5}">
      <dgm:prSet/>
      <dgm:spPr/>
      <dgm:t>
        <a:bodyPr/>
        <a:lstStyle/>
        <a:p>
          <a:endParaRPr lang="en-US"/>
        </a:p>
      </dgm:t>
    </dgm:pt>
    <dgm:pt modelId="{F628668D-2012-498B-88FC-2D2277C0DE46}" type="sibTrans" cxnId="{142E723E-2795-4433-8093-5477B84386E5}">
      <dgm:prSet/>
      <dgm:spPr/>
      <dgm:t>
        <a:bodyPr/>
        <a:lstStyle/>
        <a:p>
          <a:endParaRPr lang="en-US"/>
        </a:p>
      </dgm:t>
    </dgm:pt>
    <dgm:pt modelId="{6419C0F6-3831-4D50-923B-CE41093E37B8}">
      <dgm:prSet/>
      <dgm:spPr/>
      <dgm:t>
        <a:bodyPr/>
        <a:lstStyle/>
        <a:p>
          <a:r>
            <a:rPr lang="en-US" dirty="0" err="1"/>
            <a:t>Mempertimbangkan</a:t>
          </a:r>
          <a:r>
            <a:rPr lang="en-US" dirty="0"/>
            <a:t> </a:t>
          </a:r>
          <a:r>
            <a:rPr lang="en-US" dirty="0" err="1"/>
            <a:t>pihak</a:t>
          </a:r>
          <a:r>
            <a:rPr lang="en-US" dirty="0"/>
            <a:t> </a:t>
          </a:r>
          <a:r>
            <a:rPr lang="en-US" dirty="0" err="1"/>
            <a:t>berkepentingan</a:t>
          </a:r>
          <a:r>
            <a:rPr lang="en-US" dirty="0"/>
            <a:t> lain </a:t>
          </a:r>
          <a:r>
            <a:rPr lang="en-US" dirty="0" err="1"/>
            <a:t>didalam</a:t>
          </a:r>
          <a:r>
            <a:rPr lang="en-US" dirty="0"/>
            <a:t> </a:t>
          </a:r>
          <a:r>
            <a:rPr lang="en-US" dirty="0" err="1"/>
            <a:t>rencana</a:t>
          </a:r>
          <a:r>
            <a:rPr lang="en-US" dirty="0"/>
            <a:t> </a:t>
          </a:r>
          <a:r>
            <a:rPr lang="en-US" dirty="0" err="1"/>
            <a:t>tanggap</a:t>
          </a:r>
          <a:r>
            <a:rPr lang="en-US" dirty="0"/>
            <a:t> </a:t>
          </a:r>
          <a:r>
            <a:rPr lang="en-US" dirty="0" err="1"/>
            <a:t>darurat</a:t>
          </a:r>
          <a:endParaRPr lang="en-US" dirty="0"/>
        </a:p>
      </dgm:t>
    </dgm:pt>
    <dgm:pt modelId="{DD3EE4CF-3483-486B-83F4-BCE54B94A402}" type="parTrans" cxnId="{F6D8718D-43F1-4830-B51D-B797A57871C0}">
      <dgm:prSet/>
      <dgm:spPr/>
      <dgm:t>
        <a:bodyPr/>
        <a:lstStyle/>
        <a:p>
          <a:endParaRPr lang="en-US"/>
        </a:p>
      </dgm:t>
    </dgm:pt>
    <dgm:pt modelId="{4E02A23C-D381-49F6-89C0-CA47FEE5F32B}" type="sibTrans" cxnId="{F6D8718D-43F1-4830-B51D-B797A57871C0}">
      <dgm:prSet/>
      <dgm:spPr/>
      <dgm:t>
        <a:bodyPr/>
        <a:lstStyle/>
        <a:p>
          <a:endParaRPr lang="en-US"/>
        </a:p>
      </dgm:t>
    </dgm:pt>
    <dgm:pt modelId="{CFB94C23-DD1A-4F22-9CBE-0DA423195CB3}" type="pres">
      <dgm:prSet presAssocID="{5599BA11-BFA1-4B6A-9BE8-2848ECAA1CCA}" presName="Name0" presStyleCnt="0">
        <dgm:presLayoutVars>
          <dgm:chMax val="7"/>
          <dgm:chPref val="7"/>
          <dgm:dir/>
        </dgm:presLayoutVars>
      </dgm:prSet>
      <dgm:spPr/>
    </dgm:pt>
    <dgm:pt modelId="{4FFDE489-C697-4A8D-B7D1-405E7D719135}" type="pres">
      <dgm:prSet presAssocID="{5599BA11-BFA1-4B6A-9BE8-2848ECAA1CCA}" presName="Name1" presStyleCnt="0"/>
      <dgm:spPr/>
    </dgm:pt>
    <dgm:pt modelId="{3E77C0CE-FEEE-41AA-A800-64F30F7B00BB}" type="pres">
      <dgm:prSet presAssocID="{5599BA11-BFA1-4B6A-9BE8-2848ECAA1CCA}" presName="cycle" presStyleCnt="0"/>
      <dgm:spPr/>
    </dgm:pt>
    <dgm:pt modelId="{E604956C-34A9-42C2-AD5C-5D65C9F2A01A}" type="pres">
      <dgm:prSet presAssocID="{5599BA11-BFA1-4B6A-9BE8-2848ECAA1CCA}" presName="srcNode" presStyleLbl="node1" presStyleIdx="0" presStyleCnt="7"/>
      <dgm:spPr/>
    </dgm:pt>
    <dgm:pt modelId="{B52F07FA-85CE-43C6-A469-B816524C61D6}" type="pres">
      <dgm:prSet presAssocID="{5599BA11-BFA1-4B6A-9BE8-2848ECAA1CCA}" presName="conn" presStyleLbl="parChTrans1D2" presStyleIdx="0" presStyleCnt="1"/>
      <dgm:spPr/>
    </dgm:pt>
    <dgm:pt modelId="{5E950906-56DA-402F-A0C5-45F360CBCBCF}" type="pres">
      <dgm:prSet presAssocID="{5599BA11-BFA1-4B6A-9BE8-2848ECAA1CCA}" presName="extraNode" presStyleLbl="node1" presStyleIdx="0" presStyleCnt="7"/>
      <dgm:spPr/>
    </dgm:pt>
    <dgm:pt modelId="{A8E08DC9-C253-48C9-BE5C-F8284FAF06D1}" type="pres">
      <dgm:prSet presAssocID="{5599BA11-BFA1-4B6A-9BE8-2848ECAA1CCA}" presName="dstNode" presStyleLbl="node1" presStyleIdx="0" presStyleCnt="7"/>
      <dgm:spPr/>
    </dgm:pt>
    <dgm:pt modelId="{D4C2EC5A-AD83-471D-964C-7E9EC99405E6}" type="pres">
      <dgm:prSet presAssocID="{88AD789D-1977-4358-93B0-5DE004E339DA}" presName="text_1" presStyleLbl="node1" presStyleIdx="0" presStyleCnt="7">
        <dgm:presLayoutVars>
          <dgm:bulletEnabled val="1"/>
        </dgm:presLayoutVars>
      </dgm:prSet>
      <dgm:spPr/>
    </dgm:pt>
    <dgm:pt modelId="{2EA84BFC-F1EA-4703-864A-2633CD1379A6}" type="pres">
      <dgm:prSet presAssocID="{88AD789D-1977-4358-93B0-5DE004E339DA}" presName="accent_1" presStyleCnt="0"/>
      <dgm:spPr/>
    </dgm:pt>
    <dgm:pt modelId="{95F4BCEE-8E31-4CBE-B04A-E4BF38E15816}" type="pres">
      <dgm:prSet presAssocID="{88AD789D-1977-4358-93B0-5DE004E339DA}" presName="accentRepeatNode" presStyleLbl="solidFgAcc1" presStyleIdx="0" presStyleCnt="7"/>
      <dgm:spPr/>
    </dgm:pt>
    <dgm:pt modelId="{C3FA9EFB-A910-4921-A034-E46CBC9A801F}" type="pres">
      <dgm:prSet presAssocID="{BCA7290C-4599-4D38-AC0B-C846ACF1C72A}" presName="text_2" presStyleLbl="node1" presStyleIdx="1" presStyleCnt="7">
        <dgm:presLayoutVars>
          <dgm:bulletEnabled val="1"/>
        </dgm:presLayoutVars>
      </dgm:prSet>
      <dgm:spPr/>
    </dgm:pt>
    <dgm:pt modelId="{E546B3E2-44D8-46CE-B441-073E6A93AC42}" type="pres">
      <dgm:prSet presAssocID="{BCA7290C-4599-4D38-AC0B-C846ACF1C72A}" presName="accent_2" presStyleCnt="0"/>
      <dgm:spPr/>
    </dgm:pt>
    <dgm:pt modelId="{C5E59CB2-BB84-4584-BA8E-FED2BF9B1170}" type="pres">
      <dgm:prSet presAssocID="{BCA7290C-4599-4D38-AC0B-C846ACF1C72A}" presName="accentRepeatNode" presStyleLbl="solidFgAcc1" presStyleIdx="1" presStyleCnt="7"/>
      <dgm:spPr/>
    </dgm:pt>
    <dgm:pt modelId="{BD3F082B-AAAC-456C-828C-7D1142B97BFC}" type="pres">
      <dgm:prSet presAssocID="{5A5A9A1D-8B2C-4336-84DF-7AA933587A17}" presName="text_3" presStyleLbl="node1" presStyleIdx="2" presStyleCnt="7">
        <dgm:presLayoutVars>
          <dgm:bulletEnabled val="1"/>
        </dgm:presLayoutVars>
      </dgm:prSet>
      <dgm:spPr/>
    </dgm:pt>
    <dgm:pt modelId="{1E34597D-C9F0-4C49-95DF-184487AA4CE6}" type="pres">
      <dgm:prSet presAssocID="{5A5A9A1D-8B2C-4336-84DF-7AA933587A17}" presName="accent_3" presStyleCnt="0"/>
      <dgm:spPr/>
    </dgm:pt>
    <dgm:pt modelId="{FC75FB52-9530-4241-AEC7-F35521F2084C}" type="pres">
      <dgm:prSet presAssocID="{5A5A9A1D-8B2C-4336-84DF-7AA933587A17}" presName="accentRepeatNode" presStyleLbl="solidFgAcc1" presStyleIdx="2" presStyleCnt="7"/>
      <dgm:spPr/>
    </dgm:pt>
    <dgm:pt modelId="{E23415E8-32FA-4EBB-B112-1B05BB5A85E7}" type="pres">
      <dgm:prSet presAssocID="{68B202E0-A29F-4209-959C-2E5D253C7E89}" presName="text_4" presStyleLbl="node1" presStyleIdx="3" presStyleCnt="7">
        <dgm:presLayoutVars>
          <dgm:bulletEnabled val="1"/>
        </dgm:presLayoutVars>
      </dgm:prSet>
      <dgm:spPr/>
    </dgm:pt>
    <dgm:pt modelId="{30EACDEA-5976-4C1E-800C-FE24A2C56E42}" type="pres">
      <dgm:prSet presAssocID="{68B202E0-A29F-4209-959C-2E5D253C7E89}" presName="accent_4" presStyleCnt="0"/>
      <dgm:spPr/>
    </dgm:pt>
    <dgm:pt modelId="{856B4D6D-B1DB-48C5-8393-A544D98091A8}" type="pres">
      <dgm:prSet presAssocID="{68B202E0-A29F-4209-959C-2E5D253C7E89}" presName="accentRepeatNode" presStyleLbl="solidFgAcc1" presStyleIdx="3" presStyleCnt="7"/>
      <dgm:spPr/>
    </dgm:pt>
    <dgm:pt modelId="{5C04F4D9-74B0-4286-85E3-A988CAF8B3AB}" type="pres">
      <dgm:prSet presAssocID="{44878D86-FE33-4C7C-BBC6-A8E7B72C7713}" presName="text_5" presStyleLbl="node1" presStyleIdx="4" presStyleCnt="7">
        <dgm:presLayoutVars>
          <dgm:bulletEnabled val="1"/>
        </dgm:presLayoutVars>
      </dgm:prSet>
      <dgm:spPr/>
    </dgm:pt>
    <dgm:pt modelId="{003E7892-16E2-4E0D-AF4E-DFFC4BBED2ED}" type="pres">
      <dgm:prSet presAssocID="{44878D86-FE33-4C7C-BBC6-A8E7B72C7713}" presName="accent_5" presStyleCnt="0"/>
      <dgm:spPr/>
    </dgm:pt>
    <dgm:pt modelId="{D2AEE146-B335-4226-B404-241DC57DB555}" type="pres">
      <dgm:prSet presAssocID="{44878D86-FE33-4C7C-BBC6-A8E7B72C7713}" presName="accentRepeatNode" presStyleLbl="solidFgAcc1" presStyleIdx="4" presStyleCnt="7"/>
      <dgm:spPr/>
    </dgm:pt>
    <dgm:pt modelId="{473898D2-043C-4814-A0EB-64349E744D6B}" type="pres">
      <dgm:prSet presAssocID="{CB5DFB9F-2E3F-4D2D-8106-9308686BC9D0}" presName="text_6" presStyleLbl="node1" presStyleIdx="5" presStyleCnt="7">
        <dgm:presLayoutVars>
          <dgm:bulletEnabled val="1"/>
        </dgm:presLayoutVars>
      </dgm:prSet>
      <dgm:spPr/>
    </dgm:pt>
    <dgm:pt modelId="{D1AE1A53-1BA5-4151-9E2E-7F5E5E956222}" type="pres">
      <dgm:prSet presAssocID="{CB5DFB9F-2E3F-4D2D-8106-9308686BC9D0}" presName="accent_6" presStyleCnt="0"/>
      <dgm:spPr/>
    </dgm:pt>
    <dgm:pt modelId="{15A5304F-95A1-48C5-9399-E8AFEAEC9ABD}" type="pres">
      <dgm:prSet presAssocID="{CB5DFB9F-2E3F-4D2D-8106-9308686BC9D0}" presName="accentRepeatNode" presStyleLbl="solidFgAcc1" presStyleIdx="5" presStyleCnt="7"/>
      <dgm:spPr/>
    </dgm:pt>
    <dgm:pt modelId="{C28F0828-5FC6-4240-8E3B-6DD6CD2B8BDA}" type="pres">
      <dgm:prSet presAssocID="{6419C0F6-3831-4D50-923B-CE41093E37B8}" presName="text_7" presStyleLbl="node1" presStyleIdx="6" presStyleCnt="7">
        <dgm:presLayoutVars>
          <dgm:bulletEnabled val="1"/>
        </dgm:presLayoutVars>
      </dgm:prSet>
      <dgm:spPr/>
    </dgm:pt>
    <dgm:pt modelId="{59801C69-AF39-4858-A0AF-DB1F7011E335}" type="pres">
      <dgm:prSet presAssocID="{6419C0F6-3831-4D50-923B-CE41093E37B8}" presName="accent_7" presStyleCnt="0"/>
      <dgm:spPr/>
    </dgm:pt>
    <dgm:pt modelId="{AEDAE08E-691A-4031-A763-BD44B310A11C}" type="pres">
      <dgm:prSet presAssocID="{6419C0F6-3831-4D50-923B-CE41093E37B8}" presName="accentRepeatNode" presStyleLbl="solidFgAcc1" presStyleIdx="6" presStyleCnt="7"/>
      <dgm:spPr/>
    </dgm:pt>
  </dgm:ptLst>
  <dgm:cxnLst>
    <dgm:cxn modelId="{19B6910C-095F-4125-AEE0-12393A47FE1A}" type="presOf" srcId="{5A5A9A1D-8B2C-4336-84DF-7AA933587A17}" destId="{BD3F082B-AAAC-456C-828C-7D1142B97BFC}" srcOrd="0" destOrd="0" presId="urn:microsoft.com/office/officeart/2008/layout/VerticalCurvedList"/>
    <dgm:cxn modelId="{3A4E1513-EDB5-4461-85EF-2733F25E9F1E}" srcId="{5599BA11-BFA1-4B6A-9BE8-2848ECAA1CCA}" destId="{5A5A9A1D-8B2C-4336-84DF-7AA933587A17}" srcOrd="2" destOrd="0" parTransId="{85249ED8-F030-4C82-96F7-F0B576D7A8F7}" sibTransId="{C8027201-21B7-4BB8-8AA8-DD442EF4E85E}"/>
    <dgm:cxn modelId="{E870B629-9882-40BA-A0E4-5CB5A6A0F8BE}" srcId="{5599BA11-BFA1-4B6A-9BE8-2848ECAA1CCA}" destId="{68B202E0-A29F-4209-959C-2E5D253C7E89}" srcOrd="3" destOrd="0" parTransId="{AAB5FE51-74CB-4659-87B9-B0072363DD73}" sibTransId="{39CAC486-CB36-43C6-A200-3FBD861E5500}"/>
    <dgm:cxn modelId="{142E723E-2795-4433-8093-5477B84386E5}" srcId="{5599BA11-BFA1-4B6A-9BE8-2848ECAA1CCA}" destId="{CB5DFB9F-2E3F-4D2D-8106-9308686BC9D0}" srcOrd="5" destOrd="0" parTransId="{41BCBD1D-3319-4AA6-8993-EA01D4B7C83C}" sibTransId="{F628668D-2012-498B-88FC-2D2277C0DE46}"/>
    <dgm:cxn modelId="{B64E9641-F540-4DB5-B4FC-DC2DCFD4A3AA}" type="presOf" srcId="{68B202E0-A29F-4209-959C-2E5D253C7E89}" destId="{E23415E8-32FA-4EBB-B112-1B05BB5A85E7}" srcOrd="0" destOrd="0" presId="urn:microsoft.com/office/officeart/2008/layout/VerticalCurvedList"/>
    <dgm:cxn modelId="{71EEE542-CF39-4F06-B1A4-C7D3217C5465}" type="presOf" srcId="{CB5DFB9F-2E3F-4D2D-8106-9308686BC9D0}" destId="{473898D2-043C-4814-A0EB-64349E744D6B}" srcOrd="0" destOrd="0" presId="urn:microsoft.com/office/officeart/2008/layout/VerticalCurvedList"/>
    <dgm:cxn modelId="{914E2849-EC4D-49CA-8AB4-B1B342B958A5}" type="presOf" srcId="{BCA7290C-4599-4D38-AC0B-C846ACF1C72A}" destId="{C3FA9EFB-A910-4921-A034-E46CBC9A801F}" srcOrd="0" destOrd="0" presId="urn:microsoft.com/office/officeart/2008/layout/VerticalCurvedList"/>
    <dgm:cxn modelId="{5A77FA4B-C676-488E-857D-DA1F435B419A}" type="presOf" srcId="{44878D86-FE33-4C7C-BBC6-A8E7B72C7713}" destId="{5C04F4D9-74B0-4286-85E3-A988CAF8B3AB}" srcOrd="0" destOrd="0" presId="urn:microsoft.com/office/officeart/2008/layout/VerticalCurvedList"/>
    <dgm:cxn modelId="{E1343359-834E-40AA-9C60-732461ED5BE8}" srcId="{5599BA11-BFA1-4B6A-9BE8-2848ECAA1CCA}" destId="{BCA7290C-4599-4D38-AC0B-C846ACF1C72A}" srcOrd="1" destOrd="0" parTransId="{9C65DDC6-4A11-4909-BE24-3A49ED3DFE90}" sibTransId="{864D051B-C62E-43BC-8E7C-DD616FE80245}"/>
    <dgm:cxn modelId="{8932F789-DDF0-4D1C-88C5-5A2E079A512F}" srcId="{5599BA11-BFA1-4B6A-9BE8-2848ECAA1CCA}" destId="{44878D86-FE33-4C7C-BBC6-A8E7B72C7713}" srcOrd="4" destOrd="0" parTransId="{45A17CE1-4F46-4F67-8D6A-2A9A4697C864}" sibTransId="{B84E1A4B-FF14-49DB-A82C-2CDD56EC762C}"/>
    <dgm:cxn modelId="{F6D8718D-43F1-4830-B51D-B797A57871C0}" srcId="{5599BA11-BFA1-4B6A-9BE8-2848ECAA1CCA}" destId="{6419C0F6-3831-4D50-923B-CE41093E37B8}" srcOrd="6" destOrd="0" parTransId="{DD3EE4CF-3483-486B-83F4-BCE54B94A402}" sibTransId="{4E02A23C-D381-49F6-89C0-CA47FEE5F32B}"/>
    <dgm:cxn modelId="{8A8C8B8D-416B-44CE-B96D-41C353344D2E}" type="presOf" srcId="{88AD789D-1977-4358-93B0-5DE004E339DA}" destId="{D4C2EC5A-AD83-471D-964C-7E9EC99405E6}" srcOrd="0" destOrd="0" presId="urn:microsoft.com/office/officeart/2008/layout/VerticalCurvedList"/>
    <dgm:cxn modelId="{110764B5-32C6-4905-BAC4-25BBE3D7C133}" type="presOf" srcId="{DEAE7B42-79DA-4CBC-AB8E-D0B03B105E78}" destId="{B52F07FA-85CE-43C6-A469-B816524C61D6}" srcOrd="0" destOrd="0" presId="urn:microsoft.com/office/officeart/2008/layout/VerticalCurvedList"/>
    <dgm:cxn modelId="{5F9A6FCA-E88D-4ACA-B9D8-3D1FFFA07543}" type="presOf" srcId="{6419C0F6-3831-4D50-923B-CE41093E37B8}" destId="{C28F0828-5FC6-4240-8E3B-6DD6CD2B8BDA}" srcOrd="0" destOrd="0" presId="urn:microsoft.com/office/officeart/2008/layout/VerticalCurvedList"/>
    <dgm:cxn modelId="{369741D8-BFE1-4A5D-AFBA-9343BD82F530}" srcId="{5599BA11-BFA1-4B6A-9BE8-2848ECAA1CCA}" destId="{88AD789D-1977-4358-93B0-5DE004E339DA}" srcOrd="0" destOrd="0" parTransId="{4CC1EFE6-65C7-4F93-AF8E-ABCEA4BE6180}" sibTransId="{DEAE7B42-79DA-4CBC-AB8E-D0B03B105E78}"/>
    <dgm:cxn modelId="{489447EB-85E8-4EA2-B949-93E8A781A1DD}" type="presOf" srcId="{5599BA11-BFA1-4B6A-9BE8-2848ECAA1CCA}" destId="{CFB94C23-DD1A-4F22-9CBE-0DA423195CB3}" srcOrd="0" destOrd="0" presId="urn:microsoft.com/office/officeart/2008/layout/VerticalCurvedList"/>
    <dgm:cxn modelId="{3AE7B352-4D99-4DB7-B44C-3BC2DF28BD5C}" type="presParOf" srcId="{CFB94C23-DD1A-4F22-9CBE-0DA423195CB3}" destId="{4FFDE489-C697-4A8D-B7D1-405E7D719135}" srcOrd="0" destOrd="0" presId="urn:microsoft.com/office/officeart/2008/layout/VerticalCurvedList"/>
    <dgm:cxn modelId="{0AD1AF37-BEC8-436C-A1CE-7E79B146D7F8}" type="presParOf" srcId="{4FFDE489-C697-4A8D-B7D1-405E7D719135}" destId="{3E77C0CE-FEEE-41AA-A800-64F30F7B00BB}" srcOrd="0" destOrd="0" presId="urn:microsoft.com/office/officeart/2008/layout/VerticalCurvedList"/>
    <dgm:cxn modelId="{D7AC4151-FCCC-4393-9FC9-9E3536BBA21B}" type="presParOf" srcId="{3E77C0CE-FEEE-41AA-A800-64F30F7B00BB}" destId="{E604956C-34A9-42C2-AD5C-5D65C9F2A01A}" srcOrd="0" destOrd="0" presId="urn:microsoft.com/office/officeart/2008/layout/VerticalCurvedList"/>
    <dgm:cxn modelId="{C916230C-972B-4F9C-BCD8-837B04792C14}" type="presParOf" srcId="{3E77C0CE-FEEE-41AA-A800-64F30F7B00BB}" destId="{B52F07FA-85CE-43C6-A469-B816524C61D6}" srcOrd="1" destOrd="0" presId="urn:microsoft.com/office/officeart/2008/layout/VerticalCurvedList"/>
    <dgm:cxn modelId="{81A73AF5-2EA8-4FF4-BA40-2D7D3BAE9F84}" type="presParOf" srcId="{3E77C0CE-FEEE-41AA-A800-64F30F7B00BB}" destId="{5E950906-56DA-402F-A0C5-45F360CBCBCF}" srcOrd="2" destOrd="0" presId="urn:microsoft.com/office/officeart/2008/layout/VerticalCurvedList"/>
    <dgm:cxn modelId="{E4E527A5-D6CD-4DFB-9F08-FD2D17A179B4}" type="presParOf" srcId="{3E77C0CE-FEEE-41AA-A800-64F30F7B00BB}" destId="{A8E08DC9-C253-48C9-BE5C-F8284FAF06D1}" srcOrd="3" destOrd="0" presId="urn:microsoft.com/office/officeart/2008/layout/VerticalCurvedList"/>
    <dgm:cxn modelId="{D7A66763-830F-4DB5-B851-185A8363D7EF}" type="presParOf" srcId="{4FFDE489-C697-4A8D-B7D1-405E7D719135}" destId="{D4C2EC5A-AD83-471D-964C-7E9EC99405E6}" srcOrd="1" destOrd="0" presId="urn:microsoft.com/office/officeart/2008/layout/VerticalCurvedList"/>
    <dgm:cxn modelId="{3EBC625E-DF84-4671-9CBB-C29FF8DC00A7}" type="presParOf" srcId="{4FFDE489-C697-4A8D-B7D1-405E7D719135}" destId="{2EA84BFC-F1EA-4703-864A-2633CD1379A6}" srcOrd="2" destOrd="0" presId="urn:microsoft.com/office/officeart/2008/layout/VerticalCurvedList"/>
    <dgm:cxn modelId="{ADE0B8D3-159C-4CF6-9C06-99C80152D5EE}" type="presParOf" srcId="{2EA84BFC-F1EA-4703-864A-2633CD1379A6}" destId="{95F4BCEE-8E31-4CBE-B04A-E4BF38E15816}" srcOrd="0" destOrd="0" presId="urn:microsoft.com/office/officeart/2008/layout/VerticalCurvedList"/>
    <dgm:cxn modelId="{3B4EBEC9-0EB4-4A82-8F79-E1F77820AA2E}" type="presParOf" srcId="{4FFDE489-C697-4A8D-B7D1-405E7D719135}" destId="{C3FA9EFB-A910-4921-A034-E46CBC9A801F}" srcOrd="3" destOrd="0" presId="urn:microsoft.com/office/officeart/2008/layout/VerticalCurvedList"/>
    <dgm:cxn modelId="{1719EB65-DAB6-4765-AF14-280AC3E8143D}" type="presParOf" srcId="{4FFDE489-C697-4A8D-B7D1-405E7D719135}" destId="{E546B3E2-44D8-46CE-B441-073E6A93AC42}" srcOrd="4" destOrd="0" presId="urn:microsoft.com/office/officeart/2008/layout/VerticalCurvedList"/>
    <dgm:cxn modelId="{6386C85B-1EFE-41A3-8EB4-E8AEDED7B405}" type="presParOf" srcId="{E546B3E2-44D8-46CE-B441-073E6A93AC42}" destId="{C5E59CB2-BB84-4584-BA8E-FED2BF9B1170}" srcOrd="0" destOrd="0" presId="urn:microsoft.com/office/officeart/2008/layout/VerticalCurvedList"/>
    <dgm:cxn modelId="{F7CD1D55-C9A8-407E-AD00-F0CCC019AE33}" type="presParOf" srcId="{4FFDE489-C697-4A8D-B7D1-405E7D719135}" destId="{BD3F082B-AAAC-456C-828C-7D1142B97BFC}" srcOrd="5" destOrd="0" presId="urn:microsoft.com/office/officeart/2008/layout/VerticalCurvedList"/>
    <dgm:cxn modelId="{B1EB4F99-3FF0-4911-8B5A-0668CC1343EB}" type="presParOf" srcId="{4FFDE489-C697-4A8D-B7D1-405E7D719135}" destId="{1E34597D-C9F0-4C49-95DF-184487AA4CE6}" srcOrd="6" destOrd="0" presId="urn:microsoft.com/office/officeart/2008/layout/VerticalCurvedList"/>
    <dgm:cxn modelId="{DBD88EDF-8ACA-40A3-BB8B-DED58996D2BC}" type="presParOf" srcId="{1E34597D-C9F0-4C49-95DF-184487AA4CE6}" destId="{FC75FB52-9530-4241-AEC7-F35521F2084C}" srcOrd="0" destOrd="0" presId="urn:microsoft.com/office/officeart/2008/layout/VerticalCurvedList"/>
    <dgm:cxn modelId="{3D7FCAB3-F298-4BEE-99C7-D186FD80D862}" type="presParOf" srcId="{4FFDE489-C697-4A8D-B7D1-405E7D719135}" destId="{E23415E8-32FA-4EBB-B112-1B05BB5A85E7}" srcOrd="7" destOrd="0" presId="urn:microsoft.com/office/officeart/2008/layout/VerticalCurvedList"/>
    <dgm:cxn modelId="{7D696B4B-C963-414D-93EA-96DB0B774383}" type="presParOf" srcId="{4FFDE489-C697-4A8D-B7D1-405E7D719135}" destId="{30EACDEA-5976-4C1E-800C-FE24A2C56E42}" srcOrd="8" destOrd="0" presId="urn:microsoft.com/office/officeart/2008/layout/VerticalCurvedList"/>
    <dgm:cxn modelId="{A23926E5-9400-4F63-9FAA-DEFE2DE750BE}" type="presParOf" srcId="{30EACDEA-5976-4C1E-800C-FE24A2C56E42}" destId="{856B4D6D-B1DB-48C5-8393-A544D98091A8}" srcOrd="0" destOrd="0" presId="urn:microsoft.com/office/officeart/2008/layout/VerticalCurvedList"/>
    <dgm:cxn modelId="{3A1C2C49-81B3-416C-8614-995401B4A4AE}" type="presParOf" srcId="{4FFDE489-C697-4A8D-B7D1-405E7D719135}" destId="{5C04F4D9-74B0-4286-85E3-A988CAF8B3AB}" srcOrd="9" destOrd="0" presId="urn:microsoft.com/office/officeart/2008/layout/VerticalCurvedList"/>
    <dgm:cxn modelId="{184B6A84-7CD4-42A9-B9E8-B51D007E8A31}" type="presParOf" srcId="{4FFDE489-C697-4A8D-B7D1-405E7D719135}" destId="{003E7892-16E2-4E0D-AF4E-DFFC4BBED2ED}" srcOrd="10" destOrd="0" presId="urn:microsoft.com/office/officeart/2008/layout/VerticalCurvedList"/>
    <dgm:cxn modelId="{A8EF3856-8F59-4C38-9B44-DF73B66AA4EA}" type="presParOf" srcId="{003E7892-16E2-4E0D-AF4E-DFFC4BBED2ED}" destId="{D2AEE146-B335-4226-B404-241DC57DB555}" srcOrd="0" destOrd="0" presId="urn:microsoft.com/office/officeart/2008/layout/VerticalCurvedList"/>
    <dgm:cxn modelId="{4B814BFE-4A3C-47C0-9349-23CB49B24485}" type="presParOf" srcId="{4FFDE489-C697-4A8D-B7D1-405E7D719135}" destId="{473898D2-043C-4814-A0EB-64349E744D6B}" srcOrd="11" destOrd="0" presId="urn:microsoft.com/office/officeart/2008/layout/VerticalCurvedList"/>
    <dgm:cxn modelId="{59C36AC0-1F92-4579-9BAB-E9D26F5423CE}" type="presParOf" srcId="{4FFDE489-C697-4A8D-B7D1-405E7D719135}" destId="{D1AE1A53-1BA5-4151-9E2E-7F5E5E956222}" srcOrd="12" destOrd="0" presId="urn:microsoft.com/office/officeart/2008/layout/VerticalCurvedList"/>
    <dgm:cxn modelId="{FAF300F1-ABA7-449B-8B58-1980AA4538A0}" type="presParOf" srcId="{D1AE1A53-1BA5-4151-9E2E-7F5E5E956222}" destId="{15A5304F-95A1-48C5-9399-E8AFEAEC9ABD}" srcOrd="0" destOrd="0" presId="urn:microsoft.com/office/officeart/2008/layout/VerticalCurvedList"/>
    <dgm:cxn modelId="{042F6F75-A224-4AD2-A8CD-DAD3187BB5AE}" type="presParOf" srcId="{4FFDE489-C697-4A8D-B7D1-405E7D719135}" destId="{C28F0828-5FC6-4240-8E3B-6DD6CD2B8BDA}" srcOrd="13" destOrd="0" presId="urn:microsoft.com/office/officeart/2008/layout/VerticalCurvedList"/>
    <dgm:cxn modelId="{4EAC376E-A147-41BD-8E8C-6C97A5087C6D}" type="presParOf" srcId="{4FFDE489-C697-4A8D-B7D1-405E7D719135}" destId="{59801C69-AF39-4858-A0AF-DB1F7011E335}" srcOrd="14" destOrd="0" presId="urn:microsoft.com/office/officeart/2008/layout/VerticalCurvedList"/>
    <dgm:cxn modelId="{CD60EC08-5F1A-4191-93F5-F309CE45B8FE}" type="presParOf" srcId="{59801C69-AF39-4858-A0AF-DB1F7011E335}" destId="{AEDAE08E-691A-4031-A763-BD44B310A11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0AB1C-E53D-49E5-987E-3A966D3C2540}">
      <dsp:nvSpPr>
        <dsp:cNvPr id="0" name=""/>
        <dsp:cNvSpPr/>
      </dsp:nvSpPr>
      <dsp:spPr>
        <a:xfrm rot="10800000">
          <a:off x="0" y="0"/>
          <a:ext cx="3363403" cy="498105"/>
        </a:xfrm>
        <a:prstGeom prst="trapezoid">
          <a:avLst>
            <a:gd name="adj" fmla="val 67524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Eliminasi</a:t>
          </a:r>
          <a:endParaRPr lang="en-US" sz="1400" kern="1200" dirty="0">
            <a:solidFill>
              <a:schemeClr val="bg1"/>
            </a:solidFill>
          </a:endParaRPr>
        </a:p>
      </dsp:txBody>
      <dsp:txXfrm rot="-10800000">
        <a:off x="588595" y="0"/>
        <a:ext cx="2186211" cy="498105"/>
      </dsp:txXfrm>
    </dsp:sp>
    <dsp:sp modelId="{224A7509-2ACD-4E40-8E90-F8CF8055122C}">
      <dsp:nvSpPr>
        <dsp:cNvPr id="0" name=""/>
        <dsp:cNvSpPr/>
      </dsp:nvSpPr>
      <dsp:spPr>
        <a:xfrm rot="10800000">
          <a:off x="336340" y="498105"/>
          <a:ext cx="2690722" cy="498105"/>
        </a:xfrm>
        <a:prstGeom prst="trapezoid">
          <a:avLst>
            <a:gd name="adj" fmla="val 67524"/>
          </a:avLst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Subtitusi</a:t>
          </a:r>
          <a:endParaRPr lang="en-US" sz="1400" kern="1200" dirty="0">
            <a:solidFill>
              <a:schemeClr val="bg1"/>
            </a:solidFill>
          </a:endParaRPr>
        </a:p>
      </dsp:txBody>
      <dsp:txXfrm rot="-10800000">
        <a:off x="807216" y="498105"/>
        <a:ext cx="1748969" cy="498105"/>
      </dsp:txXfrm>
    </dsp:sp>
    <dsp:sp modelId="{DAB86D7B-4E8C-4C80-B261-17EF5728DCE8}">
      <dsp:nvSpPr>
        <dsp:cNvPr id="0" name=""/>
        <dsp:cNvSpPr/>
      </dsp:nvSpPr>
      <dsp:spPr>
        <a:xfrm rot="10800000">
          <a:off x="672680" y="996210"/>
          <a:ext cx="2018041" cy="498105"/>
        </a:xfrm>
        <a:prstGeom prst="trapezoid">
          <a:avLst>
            <a:gd name="adj" fmla="val 67524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Rekayasa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Teknik</a:t>
          </a:r>
          <a:endParaRPr lang="en-US" sz="1400" kern="1200" dirty="0">
            <a:solidFill>
              <a:schemeClr val="bg1"/>
            </a:solidFill>
          </a:endParaRPr>
        </a:p>
      </dsp:txBody>
      <dsp:txXfrm rot="-10800000">
        <a:off x="1025837" y="996210"/>
        <a:ext cx="1311727" cy="498105"/>
      </dsp:txXfrm>
    </dsp:sp>
    <dsp:sp modelId="{71DC32BA-7EF2-4E9E-8907-F20513380057}">
      <dsp:nvSpPr>
        <dsp:cNvPr id="0" name=""/>
        <dsp:cNvSpPr/>
      </dsp:nvSpPr>
      <dsp:spPr>
        <a:xfrm rot="10800000">
          <a:off x="1009020" y="1494315"/>
          <a:ext cx="1345361" cy="498105"/>
        </a:xfrm>
        <a:prstGeom prst="trapezoid">
          <a:avLst>
            <a:gd name="adj" fmla="val 67524"/>
          </a:avLst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chemeClr val="bg1"/>
              </a:solidFill>
            </a:rPr>
            <a:t>Administratif</a:t>
          </a:r>
          <a:endParaRPr lang="en-US" sz="1200" kern="1200" dirty="0">
            <a:solidFill>
              <a:schemeClr val="bg1"/>
            </a:solidFill>
          </a:endParaRPr>
        </a:p>
      </dsp:txBody>
      <dsp:txXfrm rot="-10800000">
        <a:off x="1244459" y="1494315"/>
        <a:ext cx="874484" cy="498105"/>
      </dsp:txXfrm>
    </dsp:sp>
    <dsp:sp modelId="{DAF4DE93-13EC-4658-824C-E399296A724A}">
      <dsp:nvSpPr>
        <dsp:cNvPr id="0" name=""/>
        <dsp:cNvSpPr/>
      </dsp:nvSpPr>
      <dsp:spPr>
        <a:xfrm rot="10800000">
          <a:off x="1345361" y="1992420"/>
          <a:ext cx="672680" cy="498105"/>
        </a:xfrm>
        <a:prstGeom prst="trapezoid">
          <a:avLst>
            <a:gd name="adj" fmla="val 67524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APD</a:t>
          </a:r>
        </a:p>
      </dsp:txBody>
      <dsp:txXfrm rot="-10800000">
        <a:off x="1345361" y="1992420"/>
        <a:ext cx="672680" cy="4981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F07FA-85CE-43C6-A469-B816524C61D6}">
      <dsp:nvSpPr>
        <dsp:cNvPr id="0" name=""/>
        <dsp:cNvSpPr/>
      </dsp:nvSpPr>
      <dsp:spPr>
        <a:xfrm>
          <a:off x="-5729686" y="-877527"/>
          <a:ext cx="6825560" cy="6825560"/>
        </a:xfrm>
        <a:prstGeom prst="blockArc">
          <a:avLst>
            <a:gd name="adj1" fmla="val 18900000"/>
            <a:gd name="adj2" fmla="val 2700000"/>
            <a:gd name="adj3" fmla="val 316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C2EC5A-AD83-471D-964C-7E9EC99405E6}">
      <dsp:nvSpPr>
        <dsp:cNvPr id="0" name=""/>
        <dsp:cNvSpPr/>
      </dsp:nvSpPr>
      <dsp:spPr>
        <a:xfrm>
          <a:off x="355695" y="230505"/>
          <a:ext cx="8380752" cy="4608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Menetapkan</a:t>
          </a:r>
          <a:r>
            <a:rPr lang="en-US" sz="1300" kern="1200" dirty="0"/>
            <a:t> </a:t>
          </a:r>
          <a:r>
            <a:rPr lang="en-US" sz="1300" kern="1200" dirty="0" err="1"/>
            <a:t>rencana</a:t>
          </a:r>
          <a:r>
            <a:rPr lang="en-US" sz="1300" kern="1200" dirty="0"/>
            <a:t> </a:t>
          </a:r>
          <a:r>
            <a:rPr lang="en-US" sz="1300" kern="1200" dirty="0" err="1"/>
            <a:t>tanggap</a:t>
          </a:r>
          <a:r>
            <a:rPr lang="en-US" sz="1300" kern="1200" dirty="0"/>
            <a:t> </a:t>
          </a:r>
          <a:r>
            <a:rPr lang="en-US" sz="1300" kern="1200" dirty="0" err="1"/>
            <a:t>darurat</a:t>
          </a:r>
          <a:r>
            <a:rPr lang="en-US" sz="1300" kern="1200" dirty="0"/>
            <a:t> </a:t>
          </a:r>
          <a:r>
            <a:rPr lang="en-US" sz="1300" kern="1200" dirty="0" err="1"/>
            <a:t>termasuk</a:t>
          </a:r>
          <a:r>
            <a:rPr lang="en-US" sz="1300" kern="1200" dirty="0"/>
            <a:t> P3K</a:t>
          </a:r>
        </a:p>
      </dsp:txBody>
      <dsp:txXfrm>
        <a:off x="355695" y="230505"/>
        <a:ext cx="8380752" cy="460807"/>
      </dsp:txXfrm>
    </dsp:sp>
    <dsp:sp modelId="{95F4BCEE-8E31-4CBE-B04A-E4BF38E15816}">
      <dsp:nvSpPr>
        <dsp:cNvPr id="0" name=""/>
        <dsp:cNvSpPr/>
      </dsp:nvSpPr>
      <dsp:spPr>
        <a:xfrm>
          <a:off x="67691" y="172904"/>
          <a:ext cx="576009" cy="576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A9EFB-A910-4921-A034-E46CBC9A801F}">
      <dsp:nvSpPr>
        <dsp:cNvPr id="0" name=""/>
        <dsp:cNvSpPr/>
      </dsp:nvSpPr>
      <dsp:spPr>
        <a:xfrm>
          <a:off x="772998" y="922122"/>
          <a:ext cx="7963450" cy="4608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Menyediakan</a:t>
          </a:r>
          <a:r>
            <a:rPr lang="en-US" sz="1300" kern="1200" dirty="0"/>
            <a:t> </a:t>
          </a:r>
          <a:r>
            <a:rPr lang="en-US" sz="1300" kern="1200" dirty="0" err="1"/>
            <a:t>pelatihan</a:t>
          </a:r>
          <a:r>
            <a:rPr lang="en-US" sz="1300" kern="1200" dirty="0"/>
            <a:t> </a:t>
          </a:r>
        </a:p>
      </dsp:txBody>
      <dsp:txXfrm>
        <a:off x="772998" y="922122"/>
        <a:ext cx="7963450" cy="460807"/>
      </dsp:txXfrm>
    </dsp:sp>
    <dsp:sp modelId="{C5E59CB2-BB84-4584-BA8E-FED2BF9B1170}">
      <dsp:nvSpPr>
        <dsp:cNvPr id="0" name=""/>
        <dsp:cNvSpPr/>
      </dsp:nvSpPr>
      <dsp:spPr>
        <a:xfrm>
          <a:off x="484993" y="864521"/>
          <a:ext cx="576009" cy="576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F082B-AAAC-456C-828C-7D1142B97BFC}">
      <dsp:nvSpPr>
        <dsp:cNvPr id="0" name=""/>
        <dsp:cNvSpPr/>
      </dsp:nvSpPr>
      <dsp:spPr>
        <a:xfrm>
          <a:off x="1001678" y="1613232"/>
          <a:ext cx="7734770" cy="4608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Secara</a:t>
          </a:r>
          <a:r>
            <a:rPr lang="en-US" sz="1300" kern="1200" dirty="0"/>
            <a:t> </a:t>
          </a:r>
          <a:r>
            <a:rPr lang="en-US" sz="1300" kern="1200" dirty="0" err="1"/>
            <a:t>berkala</a:t>
          </a:r>
          <a:r>
            <a:rPr lang="en-US" sz="1300" kern="1200" dirty="0"/>
            <a:t> </a:t>
          </a:r>
          <a:r>
            <a:rPr lang="en-US" sz="1300" kern="1200" dirty="0" err="1"/>
            <a:t>mengadakan</a:t>
          </a:r>
          <a:r>
            <a:rPr lang="en-US" sz="1300" kern="1200" dirty="0"/>
            <a:t> </a:t>
          </a:r>
          <a:r>
            <a:rPr lang="en-US" sz="1300" kern="1200" dirty="0" err="1"/>
            <a:t>simulasi</a:t>
          </a:r>
          <a:r>
            <a:rPr lang="en-US" sz="1300" kern="1200" dirty="0"/>
            <a:t> </a:t>
          </a:r>
          <a:r>
            <a:rPr lang="en-US" sz="1300" kern="1200" dirty="0" err="1"/>
            <a:t>dan</a:t>
          </a:r>
          <a:r>
            <a:rPr lang="en-US" sz="1300" kern="1200" dirty="0"/>
            <a:t> </a:t>
          </a:r>
          <a:r>
            <a:rPr lang="en-US" sz="1300" kern="1200" dirty="0" err="1"/>
            <a:t>pengujian</a:t>
          </a:r>
          <a:r>
            <a:rPr lang="en-US" sz="1300" kern="1200" dirty="0"/>
            <a:t> </a:t>
          </a:r>
          <a:r>
            <a:rPr lang="en-US" sz="1300" kern="1200" dirty="0" err="1"/>
            <a:t>rencana</a:t>
          </a:r>
          <a:r>
            <a:rPr lang="en-US" sz="1300" kern="1200" dirty="0"/>
            <a:t> </a:t>
          </a:r>
          <a:r>
            <a:rPr lang="en-US" sz="1300" kern="1200" dirty="0" err="1"/>
            <a:t>tanggap</a:t>
          </a:r>
          <a:r>
            <a:rPr lang="en-US" sz="1300" kern="1200" dirty="0"/>
            <a:t> </a:t>
          </a:r>
          <a:r>
            <a:rPr lang="en-US" sz="1300" kern="1200" dirty="0" err="1"/>
            <a:t>darurat</a:t>
          </a:r>
          <a:endParaRPr lang="en-US" sz="1300" kern="1200" dirty="0"/>
        </a:p>
      </dsp:txBody>
      <dsp:txXfrm>
        <a:off x="1001678" y="1613232"/>
        <a:ext cx="7734770" cy="460807"/>
      </dsp:txXfrm>
    </dsp:sp>
    <dsp:sp modelId="{FC75FB52-9530-4241-AEC7-F35521F2084C}">
      <dsp:nvSpPr>
        <dsp:cNvPr id="0" name=""/>
        <dsp:cNvSpPr/>
      </dsp:nvSpPr>
      <dsp:spPr>
        <a:xfrm>
          <a:off x="713673" y="1555631"/>
          <a:ext cx="576009" cy="576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3415E8-32FA-4EBB-B112-1B05BB5A85E7}">
      <dsp:nvSpPr>
        <dsp:cNvPr id="0" name=""/>
        <dsp:cNvSpPr/>
      </dsp:nvSpPr>
      <dsp:spPr>
        <a:xfrm>
          <a:off x="1074693" y="2304849"/>
          <a:ext cx="7661754" cy="4608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Evaluasi</a:t>
          </a:r>
          <a:r>
            <a:rPr lang="en-US" sz="1300" kern="1200" dirty="0"/>
            <a:t> </a:t>
          </a:r>
          <a:r>
            <a:rPr lang="en-US" sz="1300" kern="1200" dirty="0" err="1"/>
            <a:t>kinerja</a:t>
          </a:r>
          <a:r>
            <a:rPr lang="en-US" sz="1300" kern="1200" dirty="0"/>
            <a:t> </a:t>
          </a:r>
          <a:r>
            <a:rPr lang="en-US" sz="1300" kern="1200" dirty="0" err="1"/>
            <a:t>rencana</a:t>
          </a:r>
          <a:r>
            <a:rPr lang="en-US" sz="1300" kern="1200" dirty="0"/>
            <a:t> </a:t>
          </a:r>
          <a:r>
            <a:rPr lang="en-US" sz="1300" kern="1200" dirty="0" err="1"/>
            <a:t>tanggap</a:t>
          </a:r>
          <a:r>
            <a:rPr lang="en-US" sz="1300" kern="1200" dirty="0"/>
            <a:t> </a:t>
          </a:r>
          <a:r>
            <a:rPr lang="en-US" sz="1300" kern="1200" dirty="0" err="1"/>
            <a:t>darurat</a:t>
          </a:r>
          <a:r>
            <a:rPr lang="en-US" sz="1300" kern="1200" dirty="0"/>
            <a:t>, </a:t>
          </a:r>
          <a:r>
            <a:rPr lang="en-US" sz="1300" kern="1200" dirty="0" err="1"/>
            <a:t>termasuk</a:t>
          </a:r>
          <a:r>
            <a:rPr lang="en-US" sz="1300" kern="1200" dirty="0"/>
            <a:t> </a:t>
          </a:r>
          <a:r>
            <a:rPr lang="en-US" sz="1300" kern="1200" dirty="0" err="1"/>
            <a:t>setelah</a:t>
          </a:r>
          <a:r>
            <a:rPr lang="en-US" sz="1300" kern="1200" dirty="0"/>
            <a:t> </a:t>
          </a:r>
          <a:r>
            <a:rPr lang="en-US" sz="1300" kern="1200" dirty="0" err="1"/>
            <a:t>terjadi</a:t>
          </a:r>
          <a:r>
            <a:rPr lang="en-US" sz="1300" kern="1200" dirty="0"/>
            <a:t> </a:t>
          </a:r>
          <a:r>
            <a:rPr lang="en-US" sz="1300" kern="1200" dirty="0" err="1"/>
            <a:t>kondisi</a:t>
          </a:r>
          <a:r>
            <a:rPr lang="en-US" sz="1300" kern="1200" dirty="0"/>
            <a:t> </a:t>
          </a:r>
          <a:r>
            <a:rPr lang="en-US" sz="1300" kern="1200" dirty="0" err="1"/>
            <a:t>darurat</a:t>
          </a:r>
          <a:endParaRPr lang="en-US" sz="1300" kern="1200" dirty="0"/>
        </a:p>
      </dsp:txBody>
      <dsp:txXfrm>
        <a:off x="1074693" y="2304849"/>
        <a:ext cx="7661754" cy="460807"/>
      </dsp:txXfrm>
    </dsp:sp>
    <dsp:sp modelId="{856B4D6D-B1DB-48C5-8393-A544D98091A8}">
      <dsp:nvSpPr>
        <dsp:cNvPr id="0" name=""/>
        <dsp:cNvSpPr/>
      </dsp:nvSpPr>
      <dsp:spPr>
        <a:xfrm>
          <a:off x="786689" y="2247248"/>
          <a:ext cx="576009" cy="576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4F4D9-74B0-4286-85E3-A988CAF8B3AB}">
      <dsp:nvSpPr>
        <dsp:cNvPr id="0" name=""/>
        <dsp:cNvSpPr/>
      </dsp:nvSpPr>
      <dsp:spPr>
        <a:xfrm>
          <a:off x="1001678" y="2996466"/>
          <a:ext cx="7734770" cy="46080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Mengkomunikasikan</a:t>
          </a:r>
          <a:r>
            <a:rPr lang="en-US" sz="1300" kern="1200" dirty="0"/>
            <a:t> </a:t>
          </a:r>
          <a:r>
            <a:rPr lang="en-US" sz="1300" kern="1200" dirty="0" err="1"/>
            <a:t>dan</a:t>
          </a:r>
          <a:r>
            <a:rPr lang="en-US" sz="1300" kern="1200" dirty="0"/>
            <a:t> </a:t>
          </a:r>
          <a:r>
            <a:rPr lang="en-US" sz="1300" kern="1200" dirty="0" err="1"/>
            <a:t>menyediakan</a:t>
          </a:r>
          <a:r>
            <a:rPr lang="en-US" sz="1300" kern="1200" dirty="0"/>
            <a:t> </a:t>
          </a:r>
          <a:r>
            <a:rPr lang="en-US" sz="1300" kern="1200" dirty="0" err="1"/>
            <a:t>informasi</a:t>
          </a:r>
          <a:r>
            <a:rPr lang="en-US" sz="1300" kern="1200" dirty="0"/>
            <a:t> </a:t>
          </a:r>
          <a:r>
            <a:rPr lang="en-US" sz="1300" kern="1200" dirty="0" err="1"/>
            <a:t>kepada</a:t>
          </a:r>
          <a:r>
            <a:rPr lang="en-US" sz="1300" kern="1200" dirty="0"/>
            <a:t> </a:t>
          </a:r>
          <a:r>
            <a:rPr lang="en-US" sz="1300" kern="1200" dirty="0" err="1"/>
            <a:t>semua</a:t>
          </a:r>
          <a:r>
            <a:rPr lang="en-US" sz="1300" kern="1200" dirty="0"/>
            <a:t> </a:t>
          </a:r>
          <a:r>
            <a:rPr lang="en-US" sz="1300" kern="1200" dirty="0" err="1"/>
            <a:t>pekerja</a:t>
          </a:r>
          <a:endParaRPr lang="en-US" sz="1300" kern="1200" dirty="0"/>
        </a:p>
      </dsp:txBody>
      <dsp:txXfrm>
        <a:off x="1001678" y="2996466"/>
        <a:ext cx="7734770" cy="460807"/>
      </dsp:txXfrm>
    </dsp:sp>
    <dsp:sp modelId="{D2AEE146-B335-4226-B404-241DC57DB555}">
      <dsp:nvSpPr>
        <dsp:cNvPr id="0" name=""/>
        <dsp:cNvSpPr/>
      </dsp:nvSpPr>
      <dsp:spPr>
        <a:xfrm>
          <a:off x="713673" y="2938865"/>
          <a:ext cx="576009" cy="576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3898D2-043C-4814-A0EB-64349E744D6B}">
      <dsp:nvSpPr>
        <dsp:cNvPr id="0" name=""/>
        <dsp:cNvSpPr/>
      </dsp:nvSpPr>
      <dsp:spPr>
        <a:xfrm>
          <a:off x="772998" y="3687576"/>
          <a:ext cx="7963450" cy="4608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Mengkomunikasikan</a:t>
          </a:r>
          <a:r>
            <a:rPr lang="en-US" sz="1300" kern="1200" dirty="0"/>
            <a:t> </a:t>
          </a:r>
          <a:r>
            <a:rPr lang="en-US" sz="1300" kern="1200" dirty="0" err="1"/>
            <a:t>kepada</a:t>
          </a:r>
          <a:r>
            <a:rPr lang="en-US" sz="1300" kern="1200" dirty="0"/>
            <a:t> </a:t>
          </a:r>
          <a:r>
            <a:rPr lang="en-US" sz="1300" kern="1200" dirty="0" err="1"/>
            <a:t>seluruh</a:t>
          </a:r>
          <a:r>
            <a:rPr lang="en-US" sz="1300" kern="1200" dirty="0"/>
            <a:t> </a:t>
          </a:r>
          <a:r>
            <a:rPr lang="en-US" sz="1300" kern="1200" dirty="0" err="1"/>
            <a:t>kontraktor</a:t>
          </a:r>
          <a:r>
            <a:rPr lang="en-US" sz="1300" kern="1200" dirty="0"/>
            <a:t>, </a:t>
          </a:r>
          <a:r>
            <a:rPr lang="en-US" sz="1300" kern="1200" dirty="0" err="1"/>
            <a:t>tamu</a:t>
          </a:r>
          <a:r>
            <a:rPr lang="en-US" sz="1300" kern="1200" dirty="0"/>
            <a:t>, </a:t>
          </a:r>
          <a:r>
            <a:rPr lang="en-US" sz="1300" kern="1200" dirty="0" err="1"/>
            <a:t>pemadam</a:t>
          </a:r>
          <a:r>
            <a:rPr lang="en-US" sz="1300" kern="1200" dirty="0"/>
            <a:t> </a:t>
          </a:r>
          <a:r>
            <a:rPr lang="en-US" sz="1300" kern="1200" dirty="0" err="1"/>
            <a:t>kebakaran</a:t>
          </a:r>
          <a:r>
            <a:rPr lang="en-US" sz="1300" kern="1200" dirty="0"/>
            <a:t>, </a:t>
          </a:r>
          <a:r>
            <a:rPr lang="en-US" sz="1300" kern="1200" dirty="0" err="1"/>
            <a:t>pihak</a:t>
          </a:r>
          <a:r>
            <a:rPr lang="en-US" sz="1300" kern="1200" dirty="0"/>
            <a:t> </a:t>
          </a:r>
          <a:r>
            <a:rPr lang="en-US" sz="1300" kern="1200" dirty="0" err="1"/>
            <a:t>pemerintah</a:t>
          </a:r>
          <a:r>
            <a:rPr lang="en-US" sz="1300" kern="1200" dirty="0"/>
            <a:t> </a:t>
          </a:r>
          <a:r>
            <a:rPr lang="en-US" sz="1300" kern="1200" dirty="0" err="1"/>
            <a:t>dan</a:t>
          </a:r>
          <a:r>
            <a:rPr lang="en-US" sz="1300" kern="1200" dirty="0"/>
            <a:t> </a:t>
          </a:r>
          <a:r>
            <a:rPr lang="en-US" sz="1300" kern="1200" dirty="0" err="1"/>
            <a:t>masyarakat</a:t>
          </a:r>
          <a:r>
            <a:rPr lang="en-US" sz="1300" kern="1200" dirty="0"/>
            <a:t> </a:t>
          </a:r>
          <a:r>
            <a:rPr lang="en-US" sz="1300" kern="1200" dirty="0" err="1"/>
            <a:t>sekitar</a:t>
          </a:r>
          <a:endParaRPr lang="en-US" sz="1300" kern="1200" dirty="0"/>
        </a:p>
      </dsp:txBody>
      <dsp:txXfrm>
        <a:off x="772998" y="3687576"/>
        <a:ext cx="7963450" cy="460807"/>
      </dsp:txXfrm>
    </dsp:sp>
    <dsp:sp modelId="{15A5304F-95A1-48C5-9399-E8AFEAEC9ABD}">
      <dsp:nvSpPr>
        <dsp:cNvPr id="0" name=""/>
        <dsp:cNvSpPr/>
      </dsp:nvSpPr>
      <dsp:spPr>
        <a:xfrm>
          <a:off x="484993" y="3629975"/>
          <a:ext cx="576009" cy="576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8F0828-5FC6-4240-8E3B-6DD6CD2B8BDA}">
      <dsp:nvSpPr>
        <dsp:cNvPr id="0" name=""/>
        <dsp:cNvSpPr/>
      </dsp:nvSpPr>
      <dsp:spPr>
        <a:xfrm>
          <a:off x="355695" y="4379193"/>
          <a:ext cx="8380752" cy="4608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Mempertimbangkan</a:t>
          </a:r>
          <a:r>
            <a:rPr lang="en-US" sz="1300" kern="1200" dirty="0"/>
            <a:t> </a:t>
          </a:r>
          <a:r>
            <a:rPr lang="en-US" sz="1300" kern="1200" dirty="0" err="1"/>
            <a:t>pihak</a:t>
          </a:r>
          <a:r>
            <a:rPr lang="en-US" sz="1300" kern="1200" dirty="0"/>
            <a:t> </a:t>
          </a:r>
          <a:r>
            <a:rPr lang="en-US" sz="1300" kern="1200" dirty="0" err="1"/>
            <a:t>berkepentingan</a:t>
          </a:r>
          <a:r>
            <a:rPr lang="en-US" sz="1300" kern="1200" dirty="0"/>
            <a:t> lain </a:t>
          </a:r>
          <a:r>
            <a:rPr lang="en-US" sz="1300" kern="1200" dirty="0" err="1"/>
            <a:t>didalam</a:t>
          </a:r>
          <a:r>
            <a:rPr lang="en-US" sz="1300" kern="1200" dirty="0"/>
            <a:t> </a:t>
          </a:r>
          <a:r>
            <a:rPr lang="en-US" sz="1300" kern="1200" dirty="0" err="1"/>
            <a:t>rencana</a:t>
          </a:r>
          <a:r>
            <a:rPr lang="en-US" sz="1300" kern="1200" dirty="0"/>
            <a:t> </a:t>
          </a:r>
          <a:r>
            <a:rPr lang="en-US" sz="1300" kern="1200" dirty="0" err="1"/>
            <a:t>tanggap</a:t>
          </a:r>
          <a:r>
            <a:rPr lang="en-US" sz="1300" kern="1200" dirty="0"/>
            <a:t> </a:t>
          </a:r>
          <a:r>
            <a:rPr lang="en-US" sz="1300" kern="1200" dirty="0" err="1"/>
            <a:t>darurat</a:t>
          </a:r>
          <a:endParaRPr lang="en-US" sz="1300" kern="1200" dirty="0"/>
        </a:p>
      </dsp:txBody>
      <dsp:txXfrm>
        <a:off x="355695" y="4379193"/>
        <a:ext cx="8380752" cy="460807"/>
      </dsp:txXfrm>
    </dsp:sp>
    <dsp:sp modelId="{AEDAE08E-691A-4031-A763-BD44B310A11C}">
      <dsp:nvSpPr>
        <dsp:cNvPr id="0" name=""/>
        <dsp:cNvSpPr/>
      </dsp:nvSpPr>
      <dsp:spPr>
        <a:xfrm>
          <a:off x="67691" y="4321592"/>
          <a:ext cx="576009" cy="576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t" anchorCtr="0" compatLnSpc="1">
            <a:prstTxWarp prst="textNoShape">
              <a:avLst/>
            </a:prstTxWarp>
          </a:bodyPr>
          <a:lstStyle>
            <a:lvl1pPr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3482" y="0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t" anchorCtr="0" compatLnSpc="1">
            <a:prstTxWarp prst="textNoShape">
              <a:avLst/>
            </a:prstTxWarp>
          </a:bodyPr>
          <a:lstStyle>
            <a:lvl1pPr algn="r"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9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1183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b" anchorCtr="0" compatLnSpc="1">
            <a:prstTxWarp prst="textNoShape">
              <a:avLst/>
            </a:prstTxWarp>
          </a:bodyPr>
          <a:lstStyle>
            <a:lvl1pPr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9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076713" y="8647943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b" anchorCtr="0" compatLnSpc="1">
            <a:prstTxWarp prst="textNoShape">
              <a:avLst/>
            </a:prstTxWarp>
          </a:bodyPr>
          <a:lstStyle>
            <a:lvl1pPr algn="r" defTabSz="926036">
              <a:defRPr sz="1200"/>
            </a:lvl1pPr>
          </a:lstStyle>
          <a:p>
            <a:pPr>
              <a:defRPr/>
            </a:pPr>
            <a:fld id="{73532752-89A5-4DE3-9BA5-B44245EB56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4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t" anchorCtr="0" compatLnSpc="1">
            <a:prstTxWarp prst="textNoShape">
              <a:avLst/>
            </a:prstTxWarp>
          </a:bodyPr>
          <a:lstStyle>
            <a:lvl1pPr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3482" y="0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t" anchorCtr="0" compatLnSpc="1">
            <a:prstTxWarp prst="textNoShape">
              <a:avLst/>
            </a:prstTxWarp>
          </a:bodyPr>
          <a:lstStyle>
            <a:lvl1pPr algn="r"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8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6475" y="696913"/>
            <a:ext cx="5041900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5633" y="4423670"/>
            <a:ext cx="5641998" cy="4188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1183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b" anchorCtr="0" compatLnSpc="1">
            <a:prstTxWarp prst="textNoShape">
              <a:avLst/>
            </a:prstTxWarp>
          </a:bodyPr>
          <a:lstStyle>
            <a:lvl1pPr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3482" y="8841183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b" anchorCtr="0" compatLnSpc="1">
            <a:prstTxWarp prst="textNoShape">
              <a:avLst/>
            </a:prstTxWarp>
          </a:bodyPr>
          <a:lstStyle>
            <a:lvl1pPr algn="r" defTabSz="926036">
              <a:defRPr sz="1200"/>
            </a:lvl1pPr>
          </a:lstStyle>
          <a:p>
            <a:pPr>
              <a:defRPr/>
            </a:pPr>
            <a:fld id="{AA1BD22C-CD88-40B1-A989-4913CE5461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66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7" Type="http://schemas.openxmlformats.org/officeDocument/2006/relationships/image" Target="../media/image57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6.emf"/><Relationship Id="rId4" Type="http://schemas.openxmlformats.org/officeDocument/2006/relationships/oleObject" Target="../embeddings/oleObject1.bin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8.xml"/><Relationship Id="rId7" Type="http://schemas.openxmlformats.org/officeDocument/2006/relationships/image" Target="../media/image73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72.emf"/><Relationship Id="rId4" Type="http://schemas.openxmlformats.org/officeDocument/2006/relationships/oleObject" Target="../embeddings/oleObject7.bin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slide" Target="../slides/slide98.xml"/><Relationship Id="rId7" Type="http://schemas.openxmlformats.org/officeDocument/2006/relationships/image" Target="../media/image88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87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89.emf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9.xml"/><Relationship Id="rId7" Type="http://schemas.openxmlformats.org/officeDocument/2006/relationships/image" Target="../media/image92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91.emf"/><Relationship Id="rId4" Type="http://schemas.openxmlformats.org/officeDocument/2006/relationships/oleObject" Target="../embeddings/oleObject16.bin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2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00.emf"/><Relationship Id="rId4" Type="http://schemas.openxmlformats.org/officeDocument/2006/relationships/oleObject" Target="../embeddings/oleObject18.bin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63638"/>
            <a:ext cx="4538663" cy="3141662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67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71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98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3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536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09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36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B56A1-F52E-453C-BAC8-F1F6755F28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21682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77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28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37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Interpretation ISO 14001 , 1/Rev.02 Copyright© Sentral Sistem Okt 09</a:t>
            </a:r>
          </a:p>
        </p:txBody>
      </p:sp>
      <p:sp>
        <p:nvSpPr>
          <p:cNvPr id="8601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9D629F-6068-4D04-9C30-55E7FC3A1BA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97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91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21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6531" indent="-279435" defTabSz="912821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17740" indent="-223548" defTabSz="912821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64836" indent="-223548" defTabSz="912821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11931" indent="-223548" defTabSz="912821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59027" indent="-223548" defTabSz="912821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06123" indent="-223548" defTabSz="912821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3219" indent="-223548" defTabSz="912821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00315" indent="-223548" defTabSz="912821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8FE03CA-3FBF-4216-A651-A27DDED8D9E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47</a:t>
            </a:fld>
            <a:endParaRPr lang="en-US" altLang="en-US" sz="1200" dirty="0">
              <a:solidFill>
                <a:prstClr val="black"/>
              </a:solidFill>
            </a:endParaRPr>
          </a:p>
        </p:txBody>
      </p:sp>
      <p:sp>
        <p:nvSpPr>
          <p:cNvPr id="153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1122363"/>
            <a:ext cx="4378325" cy="3032125"/>
          </a:xfrm>
          <a:ln/>
        </p:spPr>
      </p:sp>
      <p:sp>
        <p:nvSpPr>
          <p:cNvPr id="153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/>
          </a:p>
        </p:txBody>
      </p:sp>
      <p:sp>
        <p:nvSpPr>
          <p:cNvPr id="15367" name="Slide Number Placeholder 3"/>
          <p:cNvSpPr txBox="1">
            <a:spLocks noGrp="1"/>
          </p:cNvSpPr>
          <p:nvPr/>
        </p:nvSpPr>
        <p:spPr bwMode="auto">
          <a:xfrm>
            <a:off x="3792507" y="9348275"/>
            <a:ext cx="2903420" cy="49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3" tIns="45622" rIns="91243" bIns="45622" anchor="b"/>
          <a:lstStyle>
            <a:lvl1pPr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208E852A-6E6D-48A4-A637-0EBF87A5243D}" type="slidenum">
              <a:rPr lang="en-US" altLang="en-US" sz="1200">
                <a:solidFill>
                  <a:prstClr val="black"/>
                </a:solidFill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47</a:t>
            </a:fld>
            <a:endParaRPr lang="en-US" altLang="en-US" sz="1200" dirty="0">
              <a:solidFill>
                <a:prstClr val="black"/>
              </a:solidFill>
            </a:endParaRPr>
          </a:p>
        </p:txBody>
      </p:sp>
      <p:graphicFrame>
        <p:nvGraphicFramePr>
          <p:cNvPr id="15362" name="Object 6"/>
          <p:cNvGraphicFramePr>
            <a:graphicFrameLocks noChangeAspect="1"/>
          </p:cNvGraphicFramePr>
          <p:nvPr/>
        </p:nvGraphicFramePr>
        <p:xfrm>
          <a:off x="617421" y="4548611"/>
          <a:ext cx="5391626" cy="938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086" name="Worksheet" r:id="rId4" imgW="5397634" imgH="955217" progId="">
                  <p:embed/>
                </p:oleObj>
              </mc:Choice>
              <mc:Fallback>
                <p:oleObj name="Worksheet" r:id="rId4" imgW="5397634" imgH="955217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421" y="4548611"/>
                        <a:ext cx="5391626" cy="938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7"/>
          <p:cNvGraphicFramePr>
            <a:graphicFrameLocks noChangeAspect="1"/>
          </p:cNvGraphicFramePr>
          <p:nvPr/>
        </p:nvGraphicFramePr>
        <p:xfrm>
          <a:off x="617421" y="5607405"/>
          <a:ext cx="5391626" cy="2214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087" name="Slide" r:id="rId6" imgW="4952933" imgH="3429131" progId="PowerPoint.Slide.8">
                  <p:embed/>
                </p:oleObj>
              </mc:Choice>
              <mc:Fallback>
                <p:oleObj name="Slide" r:id="rId6" imgW="4952933" imgH="3429131" progId="PowerPoint.Slide.8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41273"/>
                      <a:stretch>
                        <a:fillRect/>
                      </a:stretch>
                    </p:blipFill>
                    <p:spPr bwMode="auto">
                      <a:xfrm>
                        <a:off x="617421" y="5607405"/>
                        <a:ext cx="5391626" cy="221427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8775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40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283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8581" indent="-276377" defTabSz="90283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5510" indent="-221102" defTabSz="90283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7713" indent="-221102" defTabSz="90283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9917" indent="-221102" defTabSz="90283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2121" indent="-221102" defTabSz="90283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4325" indent="-221102" defTabSz="90283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6529" indent="-221102" defTabSz="90283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8733" indent="-221102" defTabSz="90283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B16CB0-E612-4332-99CC-5DF1141D19C1}" type="slidenum">
              <a:rPr lang="en-US" altLang="en-US" smtClean="0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1108075"/>
            <a:ext cx="4319588" cy="2992438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29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55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7263"/>
            <a:fld id="{4FACD37F-342D-4FA1-9F87-1069093BCCFC}" type="slidenum">
              <a:rPr lang="en-US" smtClean="0">
                <a:solidFill>
                  <a:srgbClr val="000000"/>
                </a:solidFill>
              </a:rPr>
              <a:pPr defTabSz="957263"/>
              <a:t>53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019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199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B56A1-F52E-453C-BAC8-F1F6755F28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202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B56A1-F52E-453C-BAC8-F1F6755F28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44795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5490" y="4421528"/>
            <a:ext cx="5642285" cy="4189980"/>
          </a:xfrm>
          <a:noFill/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47264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892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6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773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Apa</a:t>
            </a:r>
            <a:r>
              <a:rPr lang="en-US" baseline="0" dirty="0"/>
              <a:t> yang </a:t>
            </a:r>
            <a:r>
              <a:rPr lang="en-US" baseline="0" dirty="0" err="1"/>
              <a:t>dimaksud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DFSS, FTA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425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176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074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7263"/>
            <a:fld id="{07581282-C1B8-458E-B1B6-B4497F2E570E}" type="slidenum">
              <a:rPr lang="en-US" smtClean="0">
                <a:latin typeface="Arial" charset="0"/>
              </a:rPr>
              <a:pPr defTabSz="957263"/>
              <a:t>68</a:t>
            </a:fld>
            <a:endParaRPr lang="en-US">
              <a:latin typeface="Arial" charset="0"/>
            </a:endParaRPr>
          </a:p>
        </p:txBody>
      </p:sp>
      <p:sp>
        <p:nvSpPr>
          <p:cNvPr id="51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708025" y="4721225"/>
          <a:ext cx="5472113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378" name="Worksheet" r:id="rId4" imgW="5397634" imgH="703541" progId="Excel.Sheet.8">
                  <p:embed/>
                </p:oleObj>
              </mc:Choice>
              <mc:Fallback>
                <p:oleObj name="Worksheet" r:id="rId4" imgW="5397634" imgH="703541" progId="Excel.Sheet.8">
                  <p:embed/>
                  <p:pic>
                    <p:nvPicPr>
                      <p:cNvPr id="512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4721225"/>
                        <a:ext cx="5472113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5"/>
          <p:cNvGraphicFramePr>
            <a:graphicFrameLocks noChangeAspect="1"/>
          </p:cNvGraphicFramePr>
          <p:nvPr/>
        </p:nvGraphicFramePr>
        <p:xfrm>
          <a:off x="708025" y="5586413"/>
          <a:ext cx="5472113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379" name="Worksheet" r:id="rId6" imgW="5397634" imgH="711102" progId="Excel.Sheet.8">
                  <p:embed/>
                </p:oleObj>
              </mc:Choice>
              <mc:Fallback>
                <p:oleObj name="Worksheet" r:id="rId6" imgW="5397634" imgH="711102" progId="Excel.Sheet.8">
                  <p:embed/>
                  <p:pic>
                    <p:nvPicPr>
                      <p:cNvPr id="512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5586413"/>
                        <a:ext cx="5472113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7553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43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50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477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350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85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880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909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189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593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175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233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849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75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60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1BD22C-CD88-40B1-A989-4913CE5461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260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5943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850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641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012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384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143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882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788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459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502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03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377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377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377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377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377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377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377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377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377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93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8E925B-9025-44B2-8F73-E4AA4763CF8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93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57275" y="719138"/>
            <a:ext cx="5202238" cy="3602037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2475"/>
            <a:ext cx="5851525" cy="4319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438" tIns="49719" rIns="99438" bIns="49719"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1176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755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943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830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18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B56A1-F52E-453C-BAC8-F1F6755F28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708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7745B0-2F4E-4843-9B52-7DC7DBCC4713}" type="slidenum">
              <a:rPr lang="en-US" altLang="en-US"/>
              <a:pPr/>
              <a:t>98</a:t>
            </a:fld>
            <a:endParaRPr lang="en-US" alt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graphicFrame>
        <p:nvGraphicFramePr>
          <p:cNvPr id="208900" name="Object 4"/>
          <p:cNvGraphicFramePr>
            <a:graphicFrameLocks noChangeAspect="1"/>
          </p:cNvGraphicFramePr>
          <p:nvPr/>
        </p:nvGraphicFramePr>
        <p:xfrm>
          <a:off x="708025" y="4722813"/>
          <a:ext cx="5472113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21" name="Worksheet" r:id="rId4" imgW="5397634" imgH="711102" progId="Excel.Sheet.8">
                  <p:embed/>
                </p:oleObj>
              </mc:Choice>
              <mc:Fallback>
                <p:oleObj name="Worksheet" r:id="rId4" imgW="5397634" imgH="711102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4722813"/>
                        <a:ext cx="5472113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01" name="Object 5"/>
          <p:cNvGraphicFramePr>
            <a:graphicFrameLocks noChangeAspect="1"/>
          </p:cNvGraphicFramePr>
          <p:nvPr/>
        </p:nvGraphicFramePr>
        <p:xfrm>
          <a:off x="708025" y="5657850"/>
          <a:ext cx="5472113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22" name="Worksheet" r:id="rId6" imgW="5397634" imgH="1021106" progId="Excel.Sheet.8">
                  <p:embed/>
                </p:oleObj>
              </mc:Choice>
              <mc:Fallback>
                <p:oleObj name="Worksheet" r:id="rId6" imgW="5397634" imgH="1021106" progId="Excel.Shee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5657850"/>
                        <a:ext cx="5472113" cy="1020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02" name="Object 6"/>
          <p:cNvGraphicFramePr>
            <a:graphicFrameLocks noChangeAspect="1"/>
          </p:cNvGraphicFramePr>
          <p:nvPr/>
        </p:nvGraphicFramePr>
        <p:xfrm>
          <a:off x="708025" y="6881813"/>
          <a:ext cx="5472113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23" name="Worksheet" r:id="rId8" imgW="5397634" imgH="1292945" progId="Excel.Sheet.8">
                  <p:embed/>
                </p:oleObj>
              </mc:Choice>
              <mc:Fallback>
                <p:oleObj name="Worksheet" r:id="rId8" imgW="5397634" imgH="1292945" progId="Excel.Shee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6881813"/>
                        <a:ext cx="5472113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34569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8E8753-8A3E-4E9D-916F-0564941C4EAD}" type="slidenum">
              <a:rPr lang="en-US" altLang="en-US"/>
              <a:pPr/>
              <a:t>99</a:t>
            </a:fld>
            <a:endParaRPr lang="en-US" alt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graphicFrame>
        <p:nvGraphicFramePr>
          <p:cNvPr id="210949" name="Object 5"/>
          <p:cNvGraphicFramePr>
            <a:graphicFrameLocks noChangeAspect="1"/>
          </p:cNvGraphicFramePr>
          <p:nvPr/>
        </p:nvGraphicFramePr>
        <p:xfrm>
          <a:off x="708025" y="4794250"/>
          <a:ext cx="5472113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244" name="Worksheet" r:id="rId4" imgW="5397634" imgH="581483" progId="Excel.Sheet.8">
                  <p:embed/>
                </p:oleObj>
              </mc:Choice>
              <mc:Fallback>
                <p:oleObj name="Worksheet" r:id="rId4" imgW="5397634" imgH="581483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4794250"/>
                        <a:ext cx="5472113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50" name="Object 6"/>
          <p:cNvGraphicFramePr>
            <a:graphicFrameLocks noChangeAspect="1"/>
          </p:cNvGraphicFramePr>
          <p:nvPr/>
        </p:nvGraphicFramePr>
        <p:xfrm>
          <a:off x="708025" y="5514975"/>
          <a:ext cx="5472113" cy="378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245" name="Slide" r:id="rId6" imgW="4952933" imgH="3429131" progId="PowerPoint.Slide.8">
                  <p:embed/>
                </p:oleObj>
              </mc:Choice>
              <mc:Fallback>
                <p:oleObj name="Slide" r:id="rId6" imgW="4952933" imgH="3429131" progId="PowerPoint.Slide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5514975"/>
                        <a:ext cx="5472113" cy="37877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06021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7263"/>
            <a:fld id="{5EE3FA00-9B5D-4632-BF28-E5C5EBD0193E}" type="slidenum">
              <a:rPr lang="en-US" smtClean="0">
                <a:latin typeface="Arial" charset="0"/>
              </a:rPr>
              <a:pPr defTabSz="957263"/>
              <a:t>100</a:t>
            </a:fld>
            <a:endParaRPr lang="en-US">
              <a:latin typeface="Arial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892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7263"/>
            <a:fld id="{1DBB1F30-E6C3-4F56-8D65-08E51D334272}" type="slidenum">
              <a:rPr lang="en-US" smtClean="0">
                <a:latin typeface="Arial" charset="0"/>
              </a:rPr>
              <a:pPr defTabSz="957263"/>
              <a:t>101</a:t>
            </a:fld>
            <a:endParaRPr lang="en-US">
              <a:latin typeface="Arial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0917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ABB7E1D-9F32-4DF3-8610-2F8FA15AB838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102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1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/>
          </a:p>
        </p:txBody>
      </p:sp>
      <p:graphicFrame>
        <p:nvGraphicFramePr>
          <p:cNvPr id="51202" name="Object 7"/>
          <p:cNvGraphicFramePr>
            <a:graphicFrameLocks noChangeAspect="1"/>
          </p:cNvGraphicFramePr>
          <p:nvPr/>
        </p:nvGraphicFramePr>
        <p:xfrm>
          <a:off x="708025" y="4678363"/>
          <a:ext cx="5472113" cy="378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132" name="Slide" r:id="rId4" imgW="4952933" imgH="3429131" progId="PowerPoint.Slide.8">
                  <p:embed/>
                </p:oleObj>
              </mc:Choice>
              <mc:Fallback>
                <p:oleObj name="Slide" r:id="rId4" imgW="4952933" imgH="3429131" progId="PowerPoint.Slide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4678363"/>
                        <a:ext cx="5472113" cy="37877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075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60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1BD22C-CD88-40B1-A989-4913CE5461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260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79481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B56A1-F52E-453C-BAC8-F1F6755F28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55832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B56A1-F52E-453C-BAC8-F1F6755F28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958847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B56A1-F52E-453C-BAC8-F1F6755F28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097245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B56A1-F52E-453C-BAC8-F1F6755F28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214894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7263"/>
            <a:fld id="{72B753EE-ADED-45EE-B76E-FBE5AF58C7B7}" type="slidenum">
              <a:rPr lang="en-US" smtClean="0">
                <a:latin typeface="Arial" charset="0"/>
              </a:rPr>
              <a:pPr defTabSz="957263"/>
              <a:t>107</a:t>
            </a:fld>
            <a:endParaRPr lang="en-US">
              <a:latin typeface="Arial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7955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B56A1-F52E-453C-BAC8-F1F6755F28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53833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Semua peserta harus menuliskan permasalahan yang ada. Tapi jangan sampai kepada asumsi, cukup paduga saja.</a:t>
            </a:r>
          </a:p>
        </p:txBody>
      </p:sp>
    </p:spTree>
    <p:extLst>
      <p:ext uri="{BB962C8B-B14F-4D97-AF65-F5344CB8AC3E}">
        <p14:creationId xmlns:p14="http://schemas.microsoft.com/office/powerpoint/2010/main" val="2762385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Semua peserta harus menuliskan permasalahan yang ada. Tapi jangan sampai kepada asumsi, cukup paduga saja.</a:t>
            </a:r>
          </a:p>
        </p:txBody>
      </p:sp>
    </p:spTree>
    <p:extLst>
      <p:ext uri="{BB962C8B-B14F-4D97-AF65-F5344CB8AC3E}">
        <p14:creationId xmlns:p14="http://schemas.microsoft.com/office/powerpoint/2010/main" val="3812151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71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Sistem Manajemen BMK3L 2-Rev 00© Copyright, Sentral Sistem Januari 2020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10C2A-BED8-4BD2-B858-F3F1831A1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Sistem Manajemen BMK3L 2-Rev 00© Copyright, Sentral Sistem Januari 2020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2AB80-DB34-46E1-B6DB-437A157F9E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322" y="274638"/>
            <a:ext cx="905668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36649" y="1700213"/>
            <a:ext cx="8262939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69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975"/>
            </a:lvl1pPr>
          </a:lstStyle>
          <a:p>
            <a:pPr>
              <a:defRPr/>
            </a:pPr>
            <a:fld id="{4D626EC8-178E-46CB-B5D2-75E4A6E2813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91EB74A-A248-464B-8FC5-D10840D889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348875"/>
      </p:ext>
    </p:extLst>
  </p:cSld>
  <p:clrMapOvr>
    <a:masterClrMapping/>
  </p:clrMapOvr>
  <p:transition spd="slow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D9C8A046-ED46-4FC4-871B-D0B4213C32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FB3A38F-B059-4184-BF05-0AAC2898B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41002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0627A19-C14D-4C84-A653-BA0030289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9337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8E336D0-A0D1-41C8-9AEB-B240C7DF9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93574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46C4333-2C62-477D-B444-182E98A0F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50578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10C2A-BED8-4BD2-B858-F3F1831A11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F3D2584-B374-4BA4-9A1E-534BD6CED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01339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775E0-E853-4416-A650-0D6C638824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3DCE532-3C31-4855-A7D2-88009BCE7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834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1147D-E8DD-4C51-8010-0E642D4A189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8E525C1-2E2E-4ECE-A4A0-812E20677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90464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251ED-F21B-420D-AD31-84854820CC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795FC97-05A1-4333-9500-9E701ADA25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80305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8C922-D650-48D6-BB40-430AC5852F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A1804C1A-44DB-4024-9294-B1FE08DD0FA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82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Sistem Manajemen BMK3L 2-Rev 00© Copyright, Sentral Sistem Januari 2020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7A6DF-AB1C-4BB5-AA82-FAD9EA58ED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72329-C594-4C78-8FF0-3554A0D7D1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BE99869-425B-49D5-B2CA-F42631FBF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1046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1F2DB-11A8-4F1C-82CB-8FB1EB9C88C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83A8020-9037-4383-8052-8306F713F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895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BE2AE-D980-47A6-8B5A-02AD55E6A3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673B53D-F9CA-4A9A-A2CB-6774DD253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2611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99BB6-7532-4C13-80FF-4D759ED82F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82E89803-EDA0-40B0-B731-D452AC230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58983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2AB80-DB34-46E1-B6DB-437A157F9E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15618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7A6DF-AB1C-4BB5-AA82-FAD9EA58EDB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D682CC0-714C-45F1-9BDF-76D3DB62A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58174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376F3-A19B-44F0-8020-1750D79759B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26A126B-B11B-453E-A902-29E2CDB0F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7914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86501-DA1C-4344-9E69-51CE6215803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DF5CB82-C944-400F-A47D-0344C377D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4518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10C2A-BED8-4BD2-B858-F3F1831A11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EC58A11-8AAF-441E-A789-B43CADFEF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6539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775E0-E853-4416-A650-0D6C638824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6F4F1E4-7F87-44F1-B6F2-CE9B04B8A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741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Sistem Manajemen BMK3L 2-Rev 00© Copyright, Sentral Sistem Januari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DF791-8021-452C-BA1A-39F54FAC2A3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4372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1147D-E8DD-4C51-8010-0E642D4A189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CA7B4E0-4210-4113-8C3C-D327E850C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0947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251ED-F21B-420D-AD31-84854820CC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9A343EE-C132-49A1-9B0C-64687C449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2896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8C922-D650-48D6-BB40-430AC5852F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5B960C0-F6DB-48DD-87FC-8942C81E65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57392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72329-C594-4C78-8FF0-3554A0D7D1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E378EEC-C9B1-4825-A7E0-EC109C2DD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3928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1F2DB-11A8-4F1C-82CB-8FB1EB9C88C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CB944477-FBB9-471A-9507-9AEA8D0214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08291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BE2AE-D980-47A6-8B5A-02AD55E6A3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D80A024-40FA-419C-8E03-D93B1AC2C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4901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99BB6-7532-4C13-80FF-4D759ED82F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A3DE45C-0EE1-47C8-AC53-06D1C260C3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63500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2AB80-DB34-46E1-B6DB-437A157F9E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39BD913-C1FE-40F2-A9F7-838AF136B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1258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7A6DF-AB1C-4BB5-AA82-FAD9EA58EDB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3A204D2-C749-421C-8C1D-EBB636390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49103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211D8-F1B5-4942-BC71-8032FA34D13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20E28B3-DE0B-4F9B-924B-88A5967C9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18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Sistem Manajemen BMK3L 2-Rev 00© Copyright, Sentral Sistem Januari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646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376F3-A19B-44F0-8020-1750D79759B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4937F76-8715-4C17-93D8-157C43B0E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0800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86501-DA1C-4344-9E69-51CE6215803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D62ABDD-2676-4A94-A2D0-B46C13761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49673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3230321-5CE0-4A16-B1E6-83E92130D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2469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586715F-1E09-4ADD-A4E7-4D501226D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0405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97AF9F-9C89-44C5-BE35-7EEE072CA5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49537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656A72C-E0AA-4BD7-A649-46CF77A1F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83773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745DBECE-8B76-4A63-A8DC-08F859594D9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6905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67D5D9-470E-4BAF-9391-FF70B73DF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6248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5D3029D-467A-4AD9-A18D-E5729BCF6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676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0A1B8FD-30AB-43BF-95FE-88B2EBEB0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45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Sistem Manajemen BMK3L 2-Rev 00© Copyright, Sentral Sistem Januari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38158-0CA1-4311-99C4-DF5EA78307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4910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FA8AD9D-9E1A-4805-AB7F-B36004366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7342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73B43CB-2DF0-438F-90E7-9EBA1B50F0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6055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CE44F3A-53D4-4122-87C3-C309681EF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56594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222250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3414" y="1547813"/>
            <a:ext cx="4381501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67312" y="1547813"/>
            <a:ext cx="4381501" cy="4525962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96113" y="6356364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4571-1640-44AC-9656-2E126A36BE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358FF39-5888-43B7-BDB7-D693DB055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83339"/>
      </p:ext>
    </p:extLst>
  </p:cSld>
  <p:clrMapOvr>
    <a:masterClrMapping/>
  </p:clrMapOvr>
  <p:transition spd="slow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322" y="274638"/>
            <a:ext cx="905668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36649" y="1700213"/>
            <a:ext cx="8262939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69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975"/>
            </a:lvl1pPr>
          </a:lstStyle>
          <a:p>
            <a:pPr>
              <a:defRPr/>
            </a:pPr>
            <a:fld id="{4D626EC8-178E-46CB-B5D2-75E4A6E2813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AFA3CCE-BDDA-4DAF-B10C-D6871A495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255083"/>
      </p:ext>
    </p:extLst>
  </p:cSld>
  <p:clrMapOvr>
    <a:masterClrMapping/>
  </p:clrMapOvr>
  <p:transition spd="slow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D9C8A046-ED46-4FC4-871B-D0B4213C32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907951D-4815-49EF-A713-A42C128B6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31121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6D530FF-807B-48BF-A417-E8A767640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13479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F021D8B-C621-4879-A27D-18BDF57ED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1883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0567DD0-62ED-4A4D-9C44-0233D66DF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9883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86501-DA1C-4344-9E69-51CE621580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EF2AA9D-5C7C-46C4-89AF-118C5EF1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89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Sistem Manajemen BMK3L 2-Rev 00© Copyright, Sentral Sistem Januari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BC2DD-B907-4EAD-A314-23C8F4C3EF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170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10C2A-BED8-4BD2-B858-F3F1831A11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F1BF597-C862-47A6-8A57-AF959C3F8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99362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775E0-E853-4416-A650-0D6C638824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81EAC41-54D6-42AF-A883-721EA1730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7899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1147D-E8DD-4C51-8010-0E642D4A189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4D2A00C2-52EC-4780-8AE8-1ACFE2609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3096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251ED-F21B-420D-AD31-84854820CC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FE9830A-FE07-415D-A60E-219DD32F3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0639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8C922-D650-48D6-BB40-430AC5852F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E468CE1A-5E6C-43D8-9ED2-A68D6B38D8E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4961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72329-C594-4C78-8FF0-3554A0D7D1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40B78A9-7191-4788-9F7D-6E0F9B344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78602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1F2DB-11A8-4F1C-82CB-8FB1EB9C88C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20A902D-AC1F-46B0-BD80-D612F79B1D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389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BE2AE-D980-47A6-8B5A-02AD55E6A3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F52D4D9-A1D6-41E1-B91B-496C72163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0838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99BB6-7532-4C13-80FF-4D759ED82F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A361618-B5D5-4451-8842-DDE7B0C2C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63002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2AB80-DB34-46E1-B6DB-437A157F9E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719DAD2-951F-435E-87A3-2FB2EC67B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13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Sistem Manajemen BMK3L 2-Rev 00© Copyright, Sentral Sistem Januari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BD70DC-F493-45B1-9CE4-CF87EE306E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2368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7A6DF-AB1C-4BB5-AA82-FAD9EA58EDB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0D9E19C-F4C6-4455-BB4E-B636051D9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1306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211D8-F1B5-4942-BC71-8032FA34D13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53300FF-CD3B-4304-B7FD-B64F7B69E1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90445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376F3-A19B-44F0-8020-1750D79759B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8FD290A-7D2C-430A-B075-0E4118059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13190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86501-DA1C-4344-9E69-51CE6215803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C0CA2035-52D2-4005-91FF-4B691BC7D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79915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D9C8A046-ED46-4FC4-871B-D0B4213C320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0FB87DC-FFA5-46CB-9E51-81DBCAC626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614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48E3F5D2-10EF-4606-BF3D-30AD38C00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664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D5FDCF7-A4D9-4C19-BD1A-BDCC76B4C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88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6479658B-7F9C-4333-9499-869B8642C57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5FACEC4-4215-4F0B-9937-24FBB662B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58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5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234A4F0-2A49-4593-9B8A-C1D4D2ADF6A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22534F3-7E9B-4D4C-945A-3FFFE1B95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211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4CB15F9C-59B7-428D-B194-A4776FBF064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CEC8156-5288-4615-95B1-BD241D6618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302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Sistem Manajemen BMK3L 2-Rev 00© Copyright, Sentral Sistem Januari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9A5555-501C-4E79-8A2F-2112FC0196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7705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91758290-87E0-43AA-AEEF-3AFCC820275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6DE7E94C-ED06-4558-B5C8-F28024C006D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31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DF7E4F2-D9F4-4366-9A4C-D2FEC8F07E7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3DE064F-5989-4E80-B3AD-574D48EBE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157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841ECF00-6640-4B42-A490-1528FA283F8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F4F9D-5BD2-4511-B31E-FE3FBD366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58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D9C8A046-ED46-4FC4-871B-D0B4213C320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753DC88-1548-4C83-B9B0-48DB486E67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9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51B8240-B851-4310-BE94-443F49100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93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7A5B3F4-AFAF-47CE-979D-F3D086A5D1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500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6479658B-7F9C-4333-9499-869B8642C57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26B413E-1571-49C1-A9E1-1491DA0CA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58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5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234A4F0-2A49-4593-9B8A-C1D4D2ADF6A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22C056E-270C-488A-91FF-516E5FD32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107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4CB15F9C-59B7-428D-B194-A4776FBF064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2465B87-9010-482D-995D-FC015DB49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7896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91758290-87E0-43AA-AEEF-3AFCC820275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3780977-7D30-488D-8C46-1C7645D08BA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732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00800"/>
            <a:ext cx="4800600" cy="365125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1307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DF7E4F2-D9F4-4366-9A4C-D2FEC8F07E7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480F8F9-A43A-4556-B599-BE82533B0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922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841ECF00-6640-4B42-A490-1528FA283F8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79210-44DB-4F7D-8BB7-BC3BEC265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725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96C6A-901A-407E-A548-11BECB0C0F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AB81F94-D9BB-44C3-B006-C1E2A707C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67258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B483EA-79FC-4CFB-9D49-A6CB521684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2B63D11-A48B-409F-B2E0-FBA696614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609965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DD306-E5CF-4843-8C09-CD504A055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8842D0B-18F8-4F44-B1EA-1C67755ED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74250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5A93C-237A-4D60-9C34-3DB2A937FB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5E087FA-4E2B-4ABE-946F-06F8235FB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2705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857C93-4080-4F97-B59B-5ED2C4A569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3AB6AB1-21AE-4397-9743-212F6BD83FA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2665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0C7EF-E3DC-4B75-BFAD-A08682FC59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B3CD28B-92F8-4E93-A67D-34D8D93EA1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13700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3D3CF9-A8F0-446F-8AA4-23D2A19D86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B955B84-15F9-4823-B1DB-18BF979A8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923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FBDFE1-B207-41FC-844F-7CE5173C56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3BA7235-B8B7-475B-AB10-EF051C9A1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82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489689-619E-460E-B6C8-D1C502C43AA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3CC3F30A-B113-4BFD-B492-CBC70922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400800"/>
            <a:ext cx="4800600" cy="365125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2142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411F2-3C8D-400E-8F93-0740BA310A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66288EC-FF99-4F25-993F-B2946291D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6951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6D122-D69B-4196-8D96-0AC198EF14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A7A9DE1-51FE-4CE0-9717-73C03D6B1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2259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3AAE5-E178-44DA-A533-92787FE482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FF60D4E-5124-47D3-B097-ED90F19882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0033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DF791-8021-452C-BA1A-39F54FAC2A3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C8E8A45-6978-4121-8E9B-4A3B0C75D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58294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2BA3832-A911-4432-ACAF-439AA45DC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86448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38158-0CA1-4311-99C4-DF5EA78307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87177A3-F510-4B09-9BDB-91B01E9512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504170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BC2DD-B907-4EAD-A314-23C8F4C3EF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7B34F7C9-CC74-4074-95C8-FC5F39B9E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1578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BD70DC-F493-45B1-9CE4-CF87EE306E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E7429073-09A0-4EFE-BB0D-8FA966047DC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52314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9A5555-501C-4E79-8A2F-2112FC0196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BD6AE61-A265-47CC-8B7E-E91B1F8C0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5295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0E725B1-BA64-41A8-8552-CCCA48D3C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78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Sistem Manajemen BMK3L 2-Rev 00© Copyright, Sentral Sistem Januari 2020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775E0-E853-4416-A650-0D6C638824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244CC5-CB14-46EE-A6D5-7F2EDD60E5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33461064-E1A7-469A-BF53-0F033A069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400800"/>
            <a:ext cx="4800600" cy="365125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749128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489689-619E-460E-B6C8-D1C502C43AA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FB54DA6-2DDA-475A-A532-1E4FD7256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8691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244CC5-CB14-46EE-A6D5-7F2EDD60E5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9AC9230-064E-420F-8631-3BD379222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5605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DE063C-F267-40AE-B79D-D435BAE61D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08643C7-232E-4816-AEF4-ABB09A9D3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7327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D2EEFA-85F3-4BF0-889A-B14AD5183D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123E6AC-5A53-4DAA-8BF1-20A2D08B0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7347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211D8-F1B5-4942-BC71-8032FA34D1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908D1C5-A916-4D82-9A28-6A49536D7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3550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376F3-A19B-44F0-8020-1750D79759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4A9FABD-33DA-427E-8CEC-08251A8F3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611218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86501-DA1C-4344-9E69-51CE621580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117E5DF-AA41-493F-BD96-2425CBAAD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4705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DF791-8021-452C-BA1A-39F54FAC2A3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28845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00"/>
            </a:lvl1pPr>
          </a:lstStyle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152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38158-0CA1-4311-99C4-DF5EA78307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39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DE063C-F267-40AE-B79D-D435BAE61D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84CE312-73F8-42FD-B92F-615336B5B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400800"/>
            <a:ext cx="4800600" cy="365125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96354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BC2DD-B907-4EAD-A314-23C8F4C3EF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86925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BD70DC-F493-45B1-9CE4-CF87EE306E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84543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9A5555-501C-4E79-8A2F-2112FC0196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75435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92875"/>
            <a:ext cx="4800600" cy="365125"/>
          </a:xfrm>
        </p:spPr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18979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489689-619E-460E-B6C8-D1C502C43AA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92875"/>
            <a:ext cx="4800600" cy="365125"/>
          </a:xfrm>
        </p:spPr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9936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244CC5-CB14-46EE-A6D5-7F2EDD60E5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92875"/>
            <a:ext cx="4800600" cy="365125"/>
          </a:xfrm>
        </p:spPr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154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DE063C-F267-40AE-B79D-D435BAE61D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92875"/>
            <a:ext cx="4800600" cy="365125"/>
          </a:xfrm>
        </p:spPr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96857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D2EEFA-85F3-4BF0-889A-B14AD5183D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92875"/>
            <a:ext cx="4800600" cy="365125"/>
          </a:xfrm>
        </p:spPr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2197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D9C8A046-ED46-4FC4-871B-D0B4213C320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integrasi IATF 16949 dan ISO 14001 1/Rev 01(c) Copyright, Sentral Sistem Des 2017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9353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integrasi IATF 16949 dan ISO 14001 1/Rev 01(c) Copyright, Sentral Sistem Des 2017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868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D2EEFA-85F3-4BF0-889A-B14AD5183D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B41CECB-555C-4DCC-A6DE-B7D052A16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400800"/>
            <a:ext cx="4800600" cy="365125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61435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integrasi IATF 16949 dan ISO 14001 1/Rev 01(c) Copyright, Sentral Sistem Des 2017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289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6479658B-7F9C-4333-9499-869B8642C57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integrasi IATF 16949 dan ISO 14001 1/Rev 01(c) Copyright, Sentral Sistem Des 2017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359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5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234A4F0-2A49-4593-9B8A-C1D4D2ADF6A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949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4CB15F9C-59B7-428D-B194-A4776FBF064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732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91758290-87E0-43AA-AEEF-3AFCC820275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4320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DF7E4F2-D9F4-4366-9A4C-D2FEC8F07E7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423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841ECF00-6640-4B42-A490-1528FA283F8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905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41F2E99A-CF0B-465C-9E63-301A364E14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8801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95A8954-B29C-431B-A194-B63FC5627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988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0088567-C58F-42D4-9A50-9A84608139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713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8C4F281D-8353-46BF-828E-9F0BE97FD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4247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ABCC642-1EF4-4047-9E24-4B7C4C5B0B8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4049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4F1AE40-124C-4673-9596-B3BF3149F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3024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64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Sistem Manajemen BMK3L 2-Rev 00© Copyright, Sentral Sistem Januari 2020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1147D-E8DD-4C51-8010-0E642D4A18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96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1308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353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230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222250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3414" y="1547813"/>
            <a:ext cx="4381501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67312" y="1547813"/>
            <a:ext cx="4381501" cy="4525962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96113" y="6356364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4571-1640-44AC-9656-2E126A36BE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4E46268-69FC-4CC7-9631-62314A533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17162"/>
      </p:ext>
    </p:extLst>
  </p:cSld>
  <p:clrMapOvr>
    <a:masterClrMapping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322" y="274638"/>
            <a:ext cx="905668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36649" y="1700213"/>
            <a:ext cx="8262939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69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975"/>
            </a:lvl1pPr>
          </a:lstStyle>
          <a:p>
            <a:pPr>
              <a:defRPr/>
            </a:pPr>
            <a:fld id="{4D626EC8-178E-46CB-B5D2-75E4A6E2813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61D5259-1117-444A-9F2F-E93FB045C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485054"/>
      </p:ext>
    </p:extLst>
  </p:cSld>
  <p:clrMapOvr>
    <a:masterClrMapping/>
  </p:clrMapOvr>
  <p:transition spd="slow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D9C8A046-ED46-4FC4-871B-D0B4213C32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7377E30-F7AB-4030-9556-D941AAFCB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7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507B573-1359-4DD9-A216-3F5231DF5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72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F8709F7-7090-431E-9027-48AAE03C7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9790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4531DF3-ECAF-4F1C-BC9B-E14E25B88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4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Sistem Manajemen BMK3L 2-Rev 00© Copyright, Sentral Sistem Januari 2020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251ED-F21B-420D-AD31-84854820CC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22041" indent="0" algn="ctr">
              <a:buNone/>
              <a:defRPr/>
            </a:lvl2pPr>
            <a:lvl3pPr marL="844083" indent="0" algn="ctr">
              <a:buNone/>
              <a:defRPr/>
            </a:lvl3pPr>
            <a:lvl4pPr marL="1266124" indent="0" algn="ctr">
              <a:buNone/>
              <a:defRPr/>
            </a:lvl4pPr>
            <a:lvl5pPr marL="1688165" indent="0" algn="ctr">
              <a:buNone/>
              <a:defRPr/>
            </a:lvl5pPr>
            <a:lvl6pPr marL="2110207" indent="0" algn="ctr">
              <a:buNone/>
              <a:defRPr/>
            </a:lvl6pPr>
            <a:lvl7pPr marL="2532248" indent="0" algn="ctr">
              <a:buNone/>
              <a:defRPr/>
            </a:lvl7pPr>
            <a:lvl8pPr marL="2954289" indent="0" algn="ctr">
              <a:buNone/>
              <a:defRPr/>
            </a:lvl8pPr>
            <a:lvl9pPr marL="337633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10C2A-BED8-4BD2-B858-F3F1831A11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F628906-954D-493E-87FC-C0ED1EABF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2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775E0-E853-4416-A650-0D6C638824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C9CB1CD-5144-44AF-A168-48AEE5660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8901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2"/>
            <a:ext cx="8420100" cy="1362075"/>
          </a:xfrm>
        </p:spPr>
        <p:txBody>
          <a:bodyPr anchor="t"/>
          <a:lstStyle>
            <a:lvl1pPr algn="l">
              <a:defRPr sz="369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1147D-E8DD-4C51-8010-0E642D4A189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1CF9272-9AD5-4AB4-BECD-3FC7D6ADD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359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81501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199" y="1600202"/>
            <a:ext cx="4381501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251ED-F21B-420D-AD31-84854820CC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3E892458-AD1E-4B6D-84DD-807C42AC8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612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7" y="1535113"/>
            <a:ext cx="4378325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7" y="2174875"/>
            <a:ext cx="4378325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8C922-D650-48D6-BB40-430AC5852F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59D6A3A-3C6F-431C-95F7-DC990ECF323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9457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72329-C594-4C78-8FF0-3554A0D7D1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5663B42-F8E5-40E2-B125-0307D72D5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5464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1F2DB-11A8-4F1C-82CB-8FB1EB9C88C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C432376-5ECC-4A85-9AA8-48794CE3B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096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138" cy="1162050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2"/>
            <a:ext cx="3259138" cy="4691063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BE2AE-D980-47A6-8B5A-02AD55E6A3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794F07DF-75D3-4196-A350-68D9C79116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6353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99BB6-7532-4C13-80FF-4D759ED82F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36CCF899-24F1-4DB6-A51E-61844C6EA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8281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2AB80-DB34-46E1-B6DB-437A157F9E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1DF6B33-4F27-4792-AAD6-CF338C910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01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Sistem Manajemen BMK3L 2-Rev 00© Copyright, Sentral Sistem Januari 2020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8C922-D650-48D6-BB40-430AC5852F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1" y="274640"/>
            <a:ext cx="65341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7A6DF-AB1C-4BB5-AA82-FAD9EA58EDB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9EF94C1-02E6-4330-9EEC-D11E432B88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20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2"/>
            <a:ext cx="438150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029199" y="1600202"/>
            <a:ext cx="4381501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211D8-F1B5-4942-BC71-8032FA34D13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9B7747E-342F-49C6-A702-69DED20B7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372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5300" y="1600202"/>
            <a:ext cx="89154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376F3-A19B-44F0-8020-1750D79759B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947DD57-71E0-4BC7-A51A-10F1C315D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8755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40"/>
            <a:ext cx="89154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86501-DA1C-4344-9E69-51CE6215803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CFCA79F-2DF4-4195-8B04-4A3B900AA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929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42B7AE1-6B35-48CB-8347-331E1C495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797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E4E7E13-5F02-4A51-B1DE-61B917BC2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386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746C9B8-1BCA-47A4-BC33-51F3854C45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112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1E6B175-6CCF-4D66-9375-30FDAA704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8641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766DC8EC-E376-495E-A492-8B7E33ADC6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919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BD3BFB1-5736-4A0F-9FD7-C2AABD3EB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002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Sistem Manajemen BMK3L 2-Rev 00© Copyright, Sentral Sistem Januari 2020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72329-C594-4C78-8FF0-3554A0D7D1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764AD1B-9811-4985-9E60-ECD0B9DFC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443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01BC407-B29A-419E-BA5A-743865A750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370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F359592-7562-4A54-B98A-3650C8DA60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1496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850EC05-A726-49C9-8962-DB43EEF4E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6787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ED5B6BF-7588-4BAD-A67A-A875CE702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414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222250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3414" y="1547813"/>
            <a:ext cx="4381501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67312" y="1547813"/>
            <a:ext cx="4381501" cy="4525962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96113" y="6356364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4571-1640-44AC-9656-2E126A36BE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6377548-765E-455F-9763-DF6E82982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53406"/>
      </p:ext>
    </p:extLst>
  </p:cSld>
  <p:clrMapOvr>
    <a:masterClrMapping/>
  </p:clrMapOvr>
  <p:transition spd="slow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322" y="274638"/>
            <a:ext cx="905668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36649" y="1700213"/>
            <a:ext cx="8262939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69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975"/>
            </a:lvl1pPr>
          </a:lstStyle>
          <a:p>
            <a:pPr>
              <a:defRPr/>
            </a:pPr>
            <a:fld id="{4D626EC8-178E-46CB-B5D2-75E4A6E2813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B2C10E3-EE96-4CC7-954D-C6F00B7AB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48780"/>
      </p:ext>
    </p:extLst>
  </p:cSld>
  <p:clrMapOvr>
    <a:masterClrMapping/>
  </p:clrMapOvr>
  <p:transition spd="slow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D9C8A046-ED46-4FC4-871B-D0B4213C32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069616A-D803-41B3-B78A-DBA70D064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3613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F5BF9D1-E1A5-49AB-896B-5921C1580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4317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20C8C28-8A15-4CB3-849C-537FDBCD9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23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Sistem Manajemen BMK3L 2-Rev 00© Copyright, Sentral Sistem Januari 2020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1F2DB-11A8-4F1C-82CB-8FB1EB9C88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C2F1A07-86A9-4141-9C59-FC683A6DEB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1557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81B962B-9960-45F9-BD07-EBACA65EA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362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9D329E5-BD4C-4BD9-9B59-57EC89D03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3883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F3BD2E3-3619-4DEB-9AEF-CFDDB3D2C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996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3F42AB01-EA28-4D5B-8B37-5A3657064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011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7857E92C-0B27-4042-B29F-2FBB2937DF9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6314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6076393-7CF1-4C40-B8E2-B499F750B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4787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EB96994-03F5-4C66-BC10-457DFBBAC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33807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52147B3-7C26-42DA-BD48-E8FFFB4D00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537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809C8B0-6CA0-45AC-9B7D-D6C0ADB7D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209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Sistem Manajemen BMK3L 2-Rev 00© Copyright, Sentral Sistem Januari 2020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BE2AE-D980-47A6-8B5A-02AD55E6A3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5E0A360-07F7-4F50-AF1E-1EE71398C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7995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353B7BF-20EF-47DB-8007-56BF9420E0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76363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222250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3414" y="1547813"/>
            <a:ext cx="4381501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67312" y="1547813"/>
            <a:ext cx="4381501" cy="4525962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96113" y="6356364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4571-1640-44AC-9656-2E126A36BE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ECB82EF-5F67-4096-9E3D-3C0E82DEF3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703107"/>
      </p:ext>
    </p:extLst>
  </p:cSld>
  <p:clrMapOvr>
    <a:masterClrMapping/>
  </p:clrMapOvr>
  <p:transition spd="slow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322" y="274638"/>
            <a:ext cx="905668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36649" y="1700213"/>
            <a:ext cx="8262939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69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975"/>
            </a:lvl1pPr>
          </a:lstStyle>
          <a:p>
            <a:pPr>
              <a:defRPr/>
            </a:pPr>
            <a:fld id="{4D626EC8-178E-46CB-B5D2-75E4A6E2813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C9B3D99-1D12-4C7D-ABBF-BA8DE1204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208048"/>
      </p:ext>
    </p:extLst>
  </p:cSld>
  <p:clrMapOvr>
    <a:masterClrMapping/>
  </p:clrMapOvr>
  <p:transition spd="slow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D9C8A046-ED46-4FC4-871B-D0B4213C32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8939FE75-F541-4B3F-B570-5978D28BB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97824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848759C-47C5-42BB-862E-341C887C0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6472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2514010-F1D8-4B06-97AD-73003DF0AB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0127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1DEEA09-E844-47DB-B89F-F957293F8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74519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3CA87CB-BCCB-4854-BDB2-FF20D47F6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155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45940E72-575E-46E7-BBC6-454DF2180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9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Sistem Manajemen BMK3L 2-Rev 00© Copyright, Sentral Sistem Januari 2020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99BB6-7532-4C13-80FF-4D759ED82F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DA1A94F-1565-424C-87F1-CC29417E5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559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1FBF071-B389-448E-B13E-E3D4AB239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4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B133570E-1C10-4EF0-B4A9-BC6BE148EA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489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3FD11D7-D948-47CE-B75E-560BB2197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0296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BD19402-582C-46B9-8E2C-A3E3A0F800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38502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0655CFC-F901-4E5F-83AF-2857CB4ED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6125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7E352B83-FBCE-42A8-9355-CE49EA16F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4513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060D048-E93B-464F-A6F7-A5152F7E4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059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4D5B0706-6DA8-4755-B07A-4A5114B6BB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4318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222250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3414" y="1547813"/>
            <a:ext cx="4381501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67312" y="1547813"/>
            <a:ext cx="4381501" cy="4525962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96113" y="6356364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4571-1640-44AC-9656-2E126A36BE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64F7850-6D05-4999-98EB-54D24CC28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4581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1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152.xml"/><Relationship Id="rId21" Type="http://schemas.openxmlformats.org/officeDocument/2006/relationships/image" Target="../media/image6.jpeg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51.xml"/><Relationship Id="rId16" Type="http://schemas.openxmlformats.org/officeDocument/2006/relationships/image" Target="../media/image1.png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5" Type="http://schemas.openxmlformats.org/officeDocument/2006/relationships/theme" Target="../theme/theme11.xml"/><Relationship Id="rId10" Type="http://schemas.openxmlformats.org/officeDocument/2006/relationships/slideLayout" Target="../slideLayouts/slideLayout159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Relationship Id="rId22" Type="http://schemas.openxmlformats.org/officeDocument/2006/relationships/image" Target="../media/image7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66.xml"/><Relationship Id="rId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64.xml"/><Relationship Id="rId6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8.xml"/><Relationship Id="rId10" Type="http://schemas.openxmlformats.org/officeDocument/2006/relationships/theme" Target="../theme/theme12.xml"/><Relationship Id="rId4" Type="http://schemas.openxmlformats.org/officeDocument/2006/relationships/slideLayout" Target="../slideLayouts/slideLayout167.xml"/><Relationship Id="rId9" Type="http://schemas.openxmlformats.org/officeDocument/2006/relationships/slideLayout" Target="../slideLayouts/slideLayout17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79.xml"/><Relationship Id="rId2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7.xml"/><Relationship Id="rId10" Type="http://schemas.openxmlformats.org/officeDocument/2006/relationships/theme" Target="../theme/theme13.xml"/><Relationship Id="rId4" Type="http://schemas.openxmlformats.org/officeDocument/2006/relationships/slideLayout" Target="../slideLayouts/slideLayout176.xml"/><Relationship Id="rId9" Type="http://schemas.openxmlformats.org/officeDocument/2006/relationships/slideLayout" Target="../slideLayouts/slideLayout18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8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5" Type="http://schemas.openxmlformats.org/officeDocument/2006/relationships/theme" Target="../theme/theme15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3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12.xml"/><Relationship Id="rId11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5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5.xml"/><Relationship Id="rId3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219.xml"/><Relationship Id="rId1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222.xml"/><Relationship Id="rId10" Type="http://schemas.openxmlformats.org/officeDocument/2006/relationships/theme" Target="../theme/theme17.xml"/><Relationship Id="rId4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42.xml"/><Relationship Id="rId21" Type="http://schemas.openxmlformats.org/officeDocument/2006/relationships/image" Target="../media/image6.jpeg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1.png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9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image" Target="../media/image7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image" Target="../media/image4.jpeg"/><Relationship Id="rId3" Type="http://schemas.openxmlformats.org/officeDocument/2006/relationships/slideLayout" Target="../slideLayouts/slideLayout107.xml"/><Relationship Id="rId21" Type="http://schemas.openxmlformats.org/officeDocument/2006/relationships/image" Target="../media/image7.jpeg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106.xml"/><Relationship Id="rId16" Type="http://schemas.openxmlformats.org/officeDocument/2006/relationships/image" Target="../media/image2.png"/><Relationship Id="rId20" Type="http://schemas.openxmlformats.org/officeDocument/2006/relationships/image" Target="../media/image6.jpeg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14.xml"/><Relationship Id="rId19" Type="http://schemas.openxmlformats.org/officeDocument/2006/relationships/image" Target="../media/image5.jpeg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120.xml"/><Relationship Id="rId21" Type="http://schemas.openxmlformats.org/officeDocument/2006/relationships/image" Target="../media/image6.jpeg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image" Target="../media/image1.png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127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/>
              <a:t>Sistem Manajemen BMK3L 2-Rev 00© Copyright, Sentral Sistem Januari 2020</a:t>
            </a:r>
            <a:endParaRPr lang="en-US" dirty="0"/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>
              <a:defRPr/>
            </a:pPr>
            <a:fld id="{CDE6CE9E-5D41-4F6C-8C6B-7AAC7FD4DA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4583" name="Picture 14" descr="web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11" t="8183" r="8217"/>
          <a:stretch>
            <a:fillRect/>
          </a:stretch>
        </p:blipFill>
        <p:spPr bwMode="auto">
          <a:xfrm>
            <a:off x="1562100" y="1152525"/>
            <a:ext cx="6838950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15" descr="Picture2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102475" y="142875"/>
            <a:ext cx="23082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85" name="Group 16"/>
          <p:cNvGrpSpPr>
            <a:grpSpLocks/>
          </p:cNvGrpSpPr>
          <p:nvPr userDrawn="1"/>
        </p:nvGrpSpPr>
        <p:grpSpPr bwMode="auto">
          <a:xfrm>
            <a:off x="582613" y="3529013"/>
            <a:ext cx="8629650" cy="1584325"/>
            <a:chOff x="131" y="2478"/>
            <a:chExt cx="5436" cy="998"/>
          </a:xfrm>
        </p:grpSpPr>
        <p:grpSp>
          <p:nvGrpSpPr>
            <p:cNvPr id="24586" name="Group 17"/>
            <p:cNvGrpSpPr>
              <a:grpSpLocks/>
            </p:cNvGrpSpPr>
            <p:nvPr/>
          </p:nvGrpSpPr>
          <p:grpSpPr bwMode="auto">
            <a:xfrm>
              <a:off x="131" y="2593"/>
              <a:ext cx="1081" cy="883"/>
              <a:chOff x="113" y="2638"/>
              <a:chExt cx="1081" cy="883"/>
            </a:xfrm>
          </p:grpSpPr>
          <p:pic>
            <p:nvPicPr>
              <p:cNvPr id="24599" name="Picture 18" descr="Untitled-14"/>
              <p:cNvPicPr>
                <a:picLocks noChangeAspect="1"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113" y="2638"/>
                <a:ext cx="1081" cy="8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" name="Text Box 19"/>
              <p:cNvSpPr txBox="1">
                <a:spLocks noChangeArrowheads="1"/>
              </p:cNvSpPr>
              <p:nvPr/>
            </p:nvSpPr>
            <p:spPr bwMode="auto">
              <a:xfrm>
                <a:off x="267" y="3156"/>
                <a:ext cx="726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3200" b="1">
                    <a:solidFill>
                      <a:srgbClr val="CC3300"/>
                    </a:solidFill>
                    <a:latin typeface="Vladimir Script" pitchFamily="66" charset="0"/>
                  </a:rPr>
                  <a:t>Audit</a:t>
                </a:r>
              </a:p>
            </p:txBody>
          </p:sp>
        </p:grpSp>
        <p:grpSp>
          <p:nvGrpSpPr>
            <p:cNvPr id="24587" name="Group 20"/>
            <p:cNvGrpSpPr>
              <a:grpSpLocks/>
            </p:cNvGrpSpPr>
            <p:nvPr/>
          </p:nvGrpSpPr>
          <p:grpSpPr bwMode="auto">
            <a:xfrm>
              <a:off x="1039" y="2478"/>
              <a:ext cx="1243" cy="962"/>
              <a:chOff x="1074" y="2523"/>
              <a:chExt cx="1243" cy="962"/>
            </a:xfrm>
          </p:grpSpPr>
          <p:pic>
            <p:nvPicPr>
              <p:cNvPr id="24597" name="Picture 21" descr="Untitled-15"/>
              <p:cNvPicPr>
                <a:picLocks noChangeAspect="1" noChangeArrowheads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1141" y="2523"/>
                <a:ext cx="1131" cy="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" name="Text Box 22"/>
              <p:cNvSpPr txBox="1">
                <a:spLocks noChangeArrowheads="1"/>
              </p:cNvSpPr>
              <p:nvPr/>
            </p:nvSpPr>
            <p:spPr bwMode="auto">
              <a:xfrm>
                <a:off x="1074" y="3158"/>
                <a:ext cx="1243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800" b="1">
                    <a:solidFill>
                      <a:srgbClr val="FFFF00"/>
                    </a:solidFill>
                    <a:latin typeface="Vladimir Script" pitchFamily="66" charset="0"/>
                  </a:rPr>
                  <a:t>Improvement</a:t>
                </a:r>
              </a:p>
            </p:txBody>
          </p:sp>
        </p:grpSp>
        <p:grpSp>
          <p:nvGrpSpPr>
            <p:cNvPr id="24588" name="Group 23"/>
            <p:cNvGrpSpPr>
              <a:grpSpLocks/>
            </p:cNvGrpSpPr>
            <p:nvPr/>
          </p:nvGrpSpPr>
          <p:grpSpPr bwMode="auto">
            <a:xfrm>
              <a:off x="2236" y="2524"/>
              <a:ext cx="1085" cy="909"/>
              <a:chOff x="2271" y="2569"/>
              <a:chExt cx="1085" cy="909"/>
            </a:xfrm>
          </p:grpSpPr>
          <p:pic>
            <p:nvPicPr>
              <p:cNvPr id="24595" name="Picture 24" descr="Untitled-4"/>
              <p:cNvPicPr>
                <a:picLocks noChangeAspect="1" noChangeArrowheads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 bwMode="auto">
              <a:xfrm>
                <a:off x="2271" y="2569"/>
                <a:ext cx="1085" cy="8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Text Box 25"/>
              <p:cNvSpPr txBox="1">
                <a:spLocks noChangeArrowheads="1"/>
              </p:cNvSpPr>
              <p:nvPr/>
            </p:nvSpPr>
            <p:spPr bwMode="auto">
              <a:xfrm>
                <a:off x="2381" y="3113"/>
                <a:ext cx="862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3200" b="1">
                    <a:solidFill>
                      <a:srgbClr val="FF9900"/>
                    </a:solidFill>
                    <a:latin typeface="Vladimir Script" pitchFamily="66" charset="0"/>
                  </a:rPr>
                  <a:t>Quality</a:t>
                </a:r>
              </a:p>
            </p:txBody>
          </p:sp>
        </p:grpSp>
        <p:grpSp>
          <p:nvGrpSpPr>
            <p:cNvPr id="24589" name="Group 26"/>
            <p:cNvGrpSpPr>
              <a:grpSpLocks/>
            </p:cNvGrpSpPr>
            <p:nvPr/>
          </p:nvGrpSpPr>
          <p:grpSpPr bwMode="auto">
            <a:xfrm>
              <a:off x="3396" y="2512"/>
              <a:ext cx="1082" cy="889"/>
              <a:chOff x="3398" y="2557"/>
              <a:chExt cx="1082" cy="889"/>
            </a:xfrm>
          </p:grpSpPr>
          <p:pic>
            <p:nvPicPr>
              <p:cNvPr id="24593" name="Picture 27" descr="Untitled-17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3398" y="2557"/>
                <a:ext cx="1082" cy="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Text Box 28"/>
              <p:cNvSpPr txBox="1">
                <a:spLocks noChangeArrowheads="1"/>
              </p:cNvSpPr>
              <p:nvPr/>
            </p:nvSpPr>
            <p:spPr bwMode="auto">
              <a:xfrm>
                <a:off x="3405" y="3158"/>
                <a:ext cx="99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400" b="1">
                    <a:solidFill>
                      <a:srgbClr val="33CC33"/>
                    </a:solidFill>
                    <a:latin typeface="Vladimir Script" pitchFamily="66" charset="0"/>
                  </a:rPr>
                  <a:t>Environment</a:t>
                </a:r>
              </a:p>
            </p:txBody>
          </p:sp>
        </p:grpSp>
        <p:grpSp>
          <p:nvGrpSpPr>
            <p:cNvPr id="24590" name="Group 29"/>
            <p:cNvGrpSpPr>
              <a:grpSpLocks/>
            </p:cNvGrpSpPr>
            <p:nvPr/>
          </p:nvGrpSpPr>
          <p:grpSpPr bwMode="auto">
            <a:xfrm>
              <a:off x="4437" y="2478"/>
              <a:ext cx="1130" cy="908"/>
              <a:chOff x="4472" y="2523"/>
              <a:chExt cx="1130" cy="908"/>
            </a:xfrm>
          </p:grpSpPr>
          <p:pic>
            <p:nvPicPr>
              <p:cNvPr id="24591" name="Picture 30" descr="Untitled-6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4472" y="2523"/>
                <a:ext cx="1130" cy="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" name="Text Box 31"/>
              <p:cNvSpPr txBox="1">
                <a:spLocks noChangeArrowheads="1"/>
              </p:cNvSpPr>
              <p:nvPr/>
            </p:nvSpPr>
            <p:spPr bwMode="auto">
              <a:xfrm>
                <a:off x="4513" y="2886"/>
                <a:ext cx="998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400" b="1">
                    <a:solidFill>
                      <a:srgbClr val="0099FF"/>
                    </a:solidFill>
                    <a:latin typeface="Vladimir Script" pitchFamily="66" charset="0"/>
                  </a:rPr>
                  <a:t>Health &amp; Safety</a:t>
                </a: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404F887-4685-47DD-B062-D583F15FC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5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  <p:sldLayoutId id="2147483993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>
              <a:defRPr/>
            </a:pPr>
            <a:fld id="{CDE6CE9E-5D41-4F6C-8C6B-7AAC7FD4DAD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24583" name="Picture 14" descr="web"/>
          <p:cNvPicPr>
            <a:picLocks noChangeAspect="1" noChangeArrowheads="1"/>
          </p:cNvPicPr>
          <p:nvPr userDrawn="1"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11" t="8183" r="8217"/>
          <a:stretch>
            <a:fillRect/>
          </a:stretch>
        </p:blipFill>
        <p:spPr bwMode="auto">
          <a:xfrm>
            <a:off x="1562100" y="1152525"/>
            <a:ext cx="6838950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15" descr="Picture2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7102475" y="142875"/>
            <a:ext cx="23082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85" name="Group 16"/>
          <p:cNvGrpSpPr>
            <a:grpSpLocks/>
          </p:cNvGrpSpPr>
          <p:nvPr userDrawn="1"/>
        </p:nvGrpSpPr>
        <p:grpSpPr bwMode="auto">
          <a:xfrm>
            <a:off x="582613" y="3529013"/>
            <a:ext cx="8629650" cy="1584325"/>
            <a:chOff x="131" y="2478"/>
            <a:chExt cx="5436" cy="998"/>
          </a:xfrm>
        </p:grpSpPr>
        <p:grpSp>
          <p:nvGrpSpPr>
            <p:cNvPr id="24586" name="Group 17"/>
            <p:cNvGrpSpPr>
              <a:grpSpLocks/>
            </p:cNvGrpSpPr>
            <p:nvPr/>
          </p:nvGrpSpPr>
          <p:grpSpPr bwMode="auto">
            <a:xfrm>
              <a:off x="131" y="2593"/>
              <a:ext cx="1081" cy="883"/>
              <a:chOff x="113" y="2638"/>
              <a:chExt cx="1081" cy="883"/>
            </a:xfrm>
          </p:grpSpPr>
          <p:pic>
            <p:nvPicPr>
              <p:cNvPr id="24599" name="Picture 18" descr="Untitled-14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113" y="2638"/>
                <a:ext cx="1081" cy="8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" name="Text Box 19"/>
              <p:cNvSpPr txBox="1">
                <a:spLocks noChangeArrowheads="1"/>
              </p:cNvSpPr>
              <p:nvPr/>
            </p:nvSpPr>
            <p:spPr bwMode="auto">
              <a:xfrm>
                <a:off x="267" y="3156"/>
                <a:ext cx="726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3200" b="1">
                    <a:solidFill>
                      <a:srgbClr val="CC3300"/>
                    </a:solidFill>
                    <a:latin typeface="Vladimir Script" pitchFamily="66" charset="0"/>
                  </a:rPr>
                  <a:t>Audit</a:t>
                </a:r>
              </a:p>
            </p:txBody>
          </p:sp>
        </p:grpSp>
        <p:grpSp>
          <p:nvGrpSpPr>
            <p:cNvPr id="24587" name="Group 20"/>
            <p:cNvGrpSpPr>
              <a:grpSpLocks/>
            </p:cNvGrpSpPr>
            <p:nvPr/>
          </p:nvGrpSpPr>
          <p:grpSpPr bwMode="auto">
            <a:xfrm>
              <a:off x="1039" y="2478"/>
              <a:ext cx="1243" cy="962"/>
              <a:chOff x="1074" y="2523"/>
              <a:chExt cx="1243" cy="962"/>
            </a:xfrm>
          </p:grpSpPr>
          <p:pic>
            <p:nvPicPr>
              <p:cNvPr id="24597" name="Picture 21" descr="Untitled-15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1141" y="2523"/>
                <a:ext cx="1131" cy="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" name="Text Box 22"/>
              <p:cNvSpPr txBox="1">
                <a:spLocks noChangeArrowheads="1"/>
              </p:cNvSpPr>
              <p:nvPr/>
            </p:nvSpPr>
            <p:spPr bwMode="auto">
              <a:xfrm>
                <a:off x="1074" y="3158"/>
                <a:ext cx="1243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800" b="1">
                    <a:solidFill>
                      <a:srgbClr val="FFFF00"/>
                    </a:solidFill>
                    <a:latin typeface="Vladimir Script" pitchFamily="66" charset="0"/>
                  </a:rPr>
                  <a:t>Improvement</a:t>
                </a:r>
              </a:p>
            </p:txBody>
          </p:sp>
        </p:grpSp>
        <p:grpSp>
          <p:nvGrpSpPr>
            <p:cNvPr id="24588" name="Group 23"/>
            <p:cNvGrpSpPr>
              <a:grpSpLocks/>
            </p:cNvGrpSpPr>
            <p:nvPr/>
          </p:nvGrpSpPr>
          <p:grpSpPr bwMode="auto">
            <a:xfrm>
              <a:off x="2236" y="2524"/>
              <a:ext cx="1085" cy="909"/>
              <a:chOff x="2271" y="2569"/>
              <a:chExt cx="1085" cy="909"/>
            </a:xfrm>
          </p:grpSpPr>
          <p:pic>
            <p:nvPicPr>
              <p:cNvPr id="24595" name="Picture 24" descr="Untitled-4"/>
              <p:cNvPicPr>
                <a:picLocks noChangeAspect="1" noChangeArrowheads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 bwMode="auto">
              <a:xfrm>
                <a:off x="2271" y="2569"/>
                <a:ext cx="1085" cy="8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Text Box 25"/>
              <p:cNvSpPr txBox="1">
                <a:spLocks noChangeArrowheads="1"/>
              </p:cNvSpPr>
              <p:nvPr/>
            </p:nvSpPr>
            <p:spPr bwMode="auto">
              <a:xfrm>
                <a:off x="2381" y="3113"/>
                <a:ext cx="862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3200" b="1">
                    <a:solidFill>
                      <a:srgbClr val="FF9900"/>
                    </a:solidFill>
                    <a:latin typeface="Vladimir Script" pitchFamily="66" charset="0"/>
                  </a:rPr>
                  <a:t>Quality</a:t>
                </a:r>
              </a:p>
            </p:txBody>
          </p:sp>
        </p:grpSp>
        <p:grpSp>
          <p:nvGrpSpPr>
            <p:cNvPr id="24589" name="Group 26"/>
            <p:cNvGrpSpPr>
              <a:grpSpLocks/>
            </p:cNvGrpSpPr>
            <p:nvPr/>
          </p:nvGrpSpPr>
          <p:grpSpPr bwMode="auto">
            <a:xfrm>
              <a:off x="3396" y="2512"/>
              <a:ext cx="1082" cy="889"/>
              <a:chOff x="3398" y="2557"/>
              <a:chExt cx="1082" cy="889"/>
            </a:xfrm>
          </p:grpSpPr>
          <p:pic>
            <p:nvPicPr>
              <p:cNvPr id="24593" name="Picture 27" descr="Untitled-17"/>
              <p:cNvPicPr>
                <a:picLocks noChangeAspect="1" noChangeArrowheads="1"/>
              </p:cNvPicPr>
              <p:nvPr/>
            </p:nvPicPr>
            <p:blipFill>
              <a:blip r:embed="rId21"/>
              <a:srcRect/>
              <a:stretch>
                <a:fillRect/>
              </a:stretch>
            </p:blipFill>
            <p:spPr bwMode="auto">
              <a:xfrm>
                <a:off x="3398" y="2557"/>
                <a:ext cx="1082" cy="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Text Box 28"/>
              <p:cNvSpPr txBox="1">
                <a:spLocks noChangeArrowheads="1"/>
              </p:cNvSpPr>
              <p:nvPr/>
            </p:nvSpPr>
            <p:spPr bwMode="auto">
              <a:xfrm>
                <a:off x="3405" y="3158"/>
                <a:ext cx="99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400" b="1">
                    <a:solidFill>
                      <a:srgbClr val="33CC33"/>
                    </a:solidFill>
                    <a:latin typeface="Vladimir Script" pitchFamily="66" charset="0"/>
                  </a:rPr>
                  <a:t>Environment</a:t>
                </a:r>
              </a:p>
            </p:txBody>
          </p:sp>
        </p:grpSp>
        <p:grpSp>
          <p:nvGrpSpPr>
            <p:cNvPr id="24590" name="Group 29"/>
            <p:cNvGrpSpPr>
              <a:grpSpLocks/>
            </p:cNvGrpSpPr>
            <p:nvPr/>
          </p:nvGrpSpPr>
          <p:grpSpPr bwMode="auto">
            <a:xfrm>
              <a:off x="4437" y="2478"/>
              <a:ext cx="1130" cy="908"/>
              <a:chOff x="4472" y="2523"/>
              <a:chExt cx="1130" cy="908"/>
            </a:xfrm>
          </p:grpSpPr>
          <p:pic>
            <p:nvPicPr>
              <p:cNvPr id="24591" name="Picture 30" descr="Untitled-6"/>
              <p:cNvPicPr>
                <a:picLocks noChangeAspect="1" noChangeArrowheads="1"/>
              </p:cNvPicPr>
              <p:nvPr/>
            </p:nvPicPr>
            <p:blipFill>
              <a:blip r:embed="rId22"/>
              <a:srcRect/>
              <a:stretch>
                <a:fillRect/>
              </a:stretch>
            </p:blipFill>
            <p:spPr bwMode="auto">
              <a:xfrm>
                <a:off x="4472" y="2523"/>
                <a:ext cx="1130" cy="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" name="Text Box 31"/>
              <p:cNvSpPr txBox="1">
                <a:spLocks noChangeArrowheads="1"/>
              </p:cNvSpPr>
              <p:nvPr/>
            </p:nvSpPr>
            <p:spPr bwMode="auto">
              <a:xfrm>
                <a:off x="4513" y="2886"/>
                <a:ext cx="998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400" b="1">
                    <a:solidFill>
                      <a:srgbClr val="0099FF"/>
                    </a:solidFill>
                    <a:latin typeface="Vladimir Script" pitchFamily="66" charset="0"/>
                  </a:rPr>
                  <a:t>Health &amp; Safety</a:t>
                </a:r>
              </a:p>
            </p:txBody>
          </p:sp>
        </p:grpSp>
      </p:grp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303E5AF0-D878-47A4-B47C-7DC8CBAE4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65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2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8F68F80-ED3B-452B-A294-4E7EB0003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6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2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4EFC168-7749-4EC4-BF6F-0BEDAFE21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4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C7EC7D-38A6-42AE-A270-576D58E77D26}" type="slidenum">
              <a:rPr lang="en-US">
                <a:latin typeface="Times New Roman" panose="02020603050405020304" pitchFamily="18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CD43FBD-A14E-4CCE-AC8B-6E330D983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76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  <p:sldLayoutId id="2147484001" r:id="rId7"/>
    <p:sldLayoutId id="2147484002" r:id="rId8"/>
    <p:sldLayoutId id="2147484003" r:id="rId9"/>
    <p:sldLayoutId id="2147484004" r:id="rId10"/>
    <p:sldLayoutId id="2147484005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C18D6C8-AE11-4445-80D6-07E079E34B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69944DD-6174-4332-8B59-7C2B15FB6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91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</p:sldLayoutIdLst>
  <p:hf hd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381476"/>
            <a:ext cx="510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integrasi</a:t>
            </a:r>
            <a:r>
              <a:rPr lang="en-US" dirty="0"/>
              <a:t>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C18D6C8-AE11-4445-80D6-07E079E34B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5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</p:sldLayoutIdLst>
  <p:hf hd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2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integrasi IATF 16949 dan ISO 14001 1/Rev 01(c) Copyright, Sentral Sistem Des 2017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20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381476"/>
            <a:ext cx="449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Sistem Manajemen BMK3L 2-Rev 00© Copyright, Sentral Sistem Januari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C18D6C8-AE11-4445-80D6-07E079E34B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0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F1905E2-472F-412D-8A70-B08DF82BEB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5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2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92"/>
            </a:lvl1pPr>
          </a:lstStyle>
          <a:p>
            <a:pPr>
              <a:defRPr/>
            </a:pPr>
            <a:fld id="{CDE6CE9E-5D41-4F6C-8C6B-7AAC7FD4DADA}" type="slidenum">
              <a:rPr lang="en-US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83" name="Picture 14" descr="web"/>
          <p:cNvPicPr>
            <a:picLocks noChangeAspect="1" noChangeArrowheads="1"/>
          </p:cNvPicPr>
          <p:nvPr userDrawn="1"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11" t="8183" r="8217"/>
          <a:stretch>
            <a:fillRect/>
          </a:stretch>
        </p:blipFill>
        <p:spPr bwMode="auto">
          <a:xfrm>
            <a:off x="1562100" y="1152527"/>
            <a:ext cx="6838950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15" descr="Picture2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7102476" y="142877"/>
            <a:ext cx="23082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85" name="Group 16"/>
          <p:cNvGrpSpPr>
            <a:grpSpLocks/>
          </p:cNvGrpSpPr>
          <p:nvPr userDrawn="1"/>
        </p:nvGrpSpPr>
        <p:grpSpPr bwMode="auto">
          <a:xfrm>
            <a:off x="582614" y="3529015"/>
            <a:ext cx="8629650" cy="1552575"/>
            <a:chOff x="131" y="2478"/>
            <a:chExt cx="5436" cy="978"/>
          </a:xfrm>
        </p:grpSpPr>
        <p:grpSp>
          <p:nvGrpSpPr>
            <p:cNvPr id="24586" name="Group 17"/>
            <p:cNvGrpSpPr>
              <a:grpSpLocks/>
            </p:cNvGrpSpPr>
            <p:nvPr/>
          </p:nvGrpSpPr>
          <p:grpSpPr bwMode="auto">
            <a:xfrm>
              <a:off x="131" y="2593"/>
              <a:ext cx="1081" cy="863"/>
              <a:chOff x="113" y="2638"/>
              <a:chExt cx="1081" cy="863"/>
            </a:xfrm>
          </p:grpSpPr>
          <p:pic>
            <p:nvPicPr>
              <p:cNvPr id="24599" name="Picture 18" descr="Untitled-14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113" y="2638"/>
                <a:ext cx="1081" cy="8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" name="Text Box 19"/>
              <p:cNvSpPr txBox="1">
                <a:spLocks noChangeArrowheads="1"/>
              </p:cNvSpPr>
              <p:nvPr/>
            </p:nvSpPr>
            <p:spPr bwMode="auto">
              <a:xfrm>
                <a:off x="267" y="3156"/>
                <a:ext cx="726" cy="3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954" b="1">
                    <a:solidFill>
                      <a:srgbClr val="CC3300"/>
                    </a:solidFill>
                    <a:latin typeface="Vladimir Script" pitchFamily="66" charset="0"/>
                  </a:rPr>
                  <a:t>Audit</a:t>
                </a:r>
              </a:p>
            </p:txBody>
          </p:sp>
        </p:grpSp>
        <p:grpSp>
          <p:nvGrpSpPr>
            <p:cNvPr id="24587" name="Group 20"/>
            <p:cNvGrpSpPr>
              <a:grpSpLocks/>
            </p:cNvGrpSpPr>
            <p:nvPr/>
          </p:nvGrpSpPr>
          <p:grpSpPr bwMode="auto">
            <a:xfrm>
              <a:off x="1039" y="2478"/>
              <a:ext cx="1243" cy="944"/>
              <a:chOff x="1074" y="2523"/>
              <a:chExt cx="1243" cy="944"/>
            </a:xfrm>
          </p:grpSpPr>
          <p:pic>
            <p:nvPicPr>
              <p:cNvPr id="24597" name="Picture 21" descr="Untitled-15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1141" y="2523"/>
                <a:ext cx="1131" cy="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" name="Text Box 22"/>
              <p:cNvSpPr txBox="1">
                <a:spLocks noChangeArrowheads="1"/>
              </p:cNvSpPr>
              <p:nvPr/>
            </p:nvSpPr>
            <p:spPr bwMode="auto">
              <a:xfrm>
                <a:off x="1074" y="3158"/>
                <a:ext cx="1243" cy="3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585" b="1">
                    <a:solidFill>
                      <a:srgbClr val="FFFF00"/>
                    </a:solidFill>
                    <a:latin typeface="Vladimir Script" pitchFamily="66" charset="0"/>
                  </a:rPr>
                  <a:t>Improvement</a:t>
                </a:r>
              </a:p>
            </p:txBody>
          </p:sp>
        </p:grpSp>
        <p:grpSp>
          <p:nvGrpSpPr>
            <p:cNvPr id="24588" name="Group 23"/>
            <p:cNvGrpSpPr>
              <a:grpSpLocks/>
            </p:cNvGrpSpPr>
            <p:nvPr/>
          </p:nvGrpSpPr>
          <p:grpSpPr bwMode="auto">
            <a:xfrm>
              <a:off x="2236" y="2524"/>
              <a:ext cx="1085" cy="889"/>
              <a:chOff x="2271" y="2569"/>
              <a:chExt cx="1085" cy="889"/>
            </a:xfrm>
          </p:grpSpPr>
          <p:pic>
            <p:nvPicPr>
              <p:cNvPr id="24595" name="Picture 24" descr="Untitled-4"/>
              <p:cNvPicPr>
                <a:picLocks noChangeAspect="1" noChangeArrowheads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 bwMode="auto">
              <a:xfrm>
                <a:off x="2271" y="2569"/>
                <a:ext cx="1085" cy="8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Text Box 25"/>
              <p:cNvSpPr txBox="1">
                <a:spLocks noChangeArrowheads="1"/>
              </p:cNvSpPr>
              <p:nvPr/>
            </p:nvSpPr>
            <p:spPr bwMode="auto">
              <a:xfrm>
                <a:off x="2381" y="3113"/>
                <a:ext cx="862" cy="3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954" b="1">
                    <a:solidFill>
                      <a:srgbClr val="FF9900"/>
                    </a:solidFill>
                    <a:latin typeface="Vladimir Script" pitchFamily="66" charset="0"/>
                  </a:rPr>
                  <a:t>Quality</a:t>
                </a:r>
              </a:p>
            </p:txBody>
          </p:sp>
        </p:grpSp>
        <p:grpSp>
          <p:nvGrpSpPr>
            <p:cNvPr id="24589" name="Group 26"/>
            <p:cNvGrpSpPr>
              <a:grpSpLocks/>
            </p:cNvGrpSpPr>
            <p:nvPr/>
          </p:nvGrpSpPr>
          <p:grpSpPr bwMode="auto">
            <a:xfrm>
              <a:off x="3396" y="2512"/>
              <a:ext cx="1082" cy="881"/>
              <a:chOff x="3398" y="2557"/>
              <a:chExt cx="1082" cy="881"/>
            </a:xfrm>
          </p:grpSpPr>
          <p:pic>
            <p:nvPicPr>
              <p:cNvPr id="24593" name="Picture 27" descr="Untitled-17"/>
              <p:cNvPicPr>
                <a:picLocks noChangeAspect="1" noChangeArrowheads="1"/>
              </p:cNvPicPr>
              <p:nvPr/>
            </p:nvPicPr>
            <p:blipFill>
              <a:blip r:embed="rId21"/>
              <a:srcRect/>
              <a:stretch>
                <a:fillRect/>
              </a:stretch>
            </p:blipFill>
            <p:spPr bwMode="auto">
              <a:xfrm>
                <a:off x="3398" y="2557"/>
                <a:ext cx="1082" cy="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Text Box 28"/>
              <p:cNvSpPr txBox="1">
                <a:spLocks noChangeArrowheads="1"/>
              </p:cNvSpPr>
              <p:nvPr/>
            </p:nvSpPr>
            <p:spPr bwMode="auto">
              <a:xfrm>
                <a:off x="3405" y="3158"/>
                <a:ext cx="998" cy="2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215" b="1">
                    <a:solidFill>
                      <a:srgbClr val="33CC33"/>
                    </a:solidFill>
                    <a:latin typeface="Vladimir Script" pitchFamily="66" charset="0"/>
                  </a:rPr>
                  <a:t>Environment</a:t>
                </a:r>
              </a:p>
            </p:txBody>
          </p:sp>
        </p:grpSp>
        <p:grpSp>
          <p:nvGrpSpPr>
            <p:cNvPr id="24590" name="Group 29"/>
            <p:cNvGrpSpPr>
              <a:grpSpLocks/>
            </p:cNvGrpSpPr>
            <p:nvPr/>
          </p:nvGrpSpPr>
          <p:grpSpPr bwMode="auto">
            <a:xfrm>
              <a:off x="4437" y="2478"/>
              <a:ext cx="1130" cy="908"/>
              <a:chOff x="4472" y="2523"/>
              <a:chExt cx="1130" cy="908"/>
            </a:xfrm>
          </p:grpSpPr>
          <p:pic>
            <p:nvPicPr>
              <p:cNvPr id="24591" name="Picture 30" descr="Untitled-6"/>
              <p:cNvPicPr>
                <a:picLocks noChangeAspect="1" noChangeArrowheads="1"/>
              </p:cNvPicPr>
              <p:nvPr/>
            </p:nvPicPr>
            <p:blipFill>
              <a:blip r:embed="rId22"/>
              <a:srcRect/>
              <a:stretch>
                <a:fillRect/>
              </a:stretch>
            </p:blipFill>
            <p:spPr bwMode="auto">
              <a:xfrm>
                <a:off x="4472" y="2523"/>
                <a:ext cx="1130" cy="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" name="Text Box 31"/>
              <p:cNvSpPr txBox="1">
                <a:spLocks noChangeArrowheads="1"/>
              </p:cNvSpPr>
              <p:nvPr/>
            </p:nvSpPr>
            <p:spPr bwMode="auto">
              <a:xfrm>
                <a:off x="4513" y="2886"/>
                <a:ext cx="998" cy="4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215" b="1">
                    <a:solidFill>
                      <a:srgbClr val="0099FF"/>
                    </a:solidFill>
                    <a:latin typeface="Vladimir Script" pitchFamily="66" charset="0"/>
                  </a:rPr>
                  <a:t>Health &amp; Safety</a:t>
                </a:r>
              </a:p>
            </p:txBody>
          </p:sp>
        </p:grpSp>
      </p:grp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18A04A56-410B-4291-8B45-E33E396F8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757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5pPr>
      <a:lvl6pPr marL="422041" algn="ctr" rtl="0" fontAlgn="base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6pPr>
      <a:lvl7pPr marL="844083" algn="ctr" rtl="0" fontAlgn="base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7pPr>
      <a:lvl8pPr marL="1266124" algn="ctr" rtl="0" fontAlgn="base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8pPr>
      <a:lvl9pPr marL="1688165" algn="ctr" rtl="0" fontAlgn="base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9pPr>
    </p:titleStyle>
    <p:bodyStyle>
      <a:lvl1pPr marL="316531" indent="-316531" algn="l" rtl="0" eaLnBrk="0" fontAlgn="base" hangingPunct="0">
        <a:spcBef>
          <a:spcPct val="20000"/>
        </a:spcBef>
        <a:spcAft>
          <a:spcPct val="0"/>
        </a:spcAft>
        <a:buChar char="•"/>
        <a:defRPr sz="2954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rtl="0" eaLnBrk="0" fontAlgn="base" hangingPunct="0">
        <a:spcBef>
          <a:spcPct val="20000"/>
        </a:spcBef>
        <a:spcAft>
          <a:spcPct val="0"/>
        </a:spcAft>
        <a:buChar char="–"/>
        <a:defRPr sz="2585">
          <a:solidFill>
            <a:schemeClr val="tx1"/>
          </a:solidFill>
          <a:latin typeface="+mn-lt"/>
        </a:defRPr>
      </a:lvl2pPr>
      <a:lvl3pPr marL="1055103" indent="-211021" algn="l" rtl="0" eaLnBrk="0" fontAlgn="base" hangingPunct="0">
        <a:spcBef>
          <a:spcPct val="20000"/>
        </a:spcBef>
        <a:spcAft>
          <a:spcPct val="0"/>
        </a:spcAft>
        <a:buChar char="•"/>
        <a:defRPr sz="2215">
          <a:solidFill>
            <a:schemeClr val="tx1"/>
          </a:solidFill>
          <a:latin typeface="+mn-lt"/>
        </a:defRPr>
      </a:lvl3pPr>
      <a:lvl4pPr marL="1477145" indent="-211021" algn="l" rtl="0" eaLnBrk="0" fontAlgn="base" hangingPunct="0">
        <a:spcBef>
          <a:spcPct val="20000"/>
        </a:spcBef>
        <a:spcAft>
          <a:spcPct val="0"/>
        </a:spcAft>
        <a:buChar char="–"/>
        <a:defRPr sz="1846">
          <a:solidFill>
            <a:schemeClr val="tx1"/>
          </a:solidFill>
          <a:latin typeface="+mn-lt"/>
        </a:defRPr>
      </a:lvl4pPr>
      <a:lvl5pPr marL="1899186" indent="-211021" algn="l" rtl="0" eaLnBrk="0" fontAlgn="base" hangingPunct="0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5pPr>
      <a:lvl6pPr marL="2321227" indent="-211021" algn="l" rtl="0" fontAlgn="base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6pPr>
      <a:lvl7pPr marL="2743269" indent="-211021" algn="l" rtl="0" fontAlgn="base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7pPr>
      <a:lvl8pPr marL="3165310" indent="-211021" algn="l" rtl="0" fontAlgn="base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8pPr>
      <a:lvl9pPr marL="3587351" indent="-211021" algn="l" rtl="0" fontAlgn="base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4E0B43C-9F8F-4833-901A-484021316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17E57F-3AB9-4577-A632-3C72C0F48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A35EDB4-BE37-484B-8DE8-3E2E6DB44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36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>
              <a:defRPr/>
            </a:pPr>
            <a:fld id="{CDE6CE9E-5D41-4F6C-8C6B-7AAC7FD4DAD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24583" name="Picture 14" descr="web"/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11" t="8183" r="8217"/>
          <a:stretch>
            <a:fillRect/>
          </a:stretch>
        </p:blipFill>
        <p:spPr bwMode="auto">
          <a:xfrm>
            <a:off x="1562100" y="1152525"/>
            <a:ext cx="6838950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15" descr="Picture2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7102475" y="142875"/>
            <a:ext cx="23082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85" name="Group 16"/>
          <p:cNvGrpSpPr>
            <a:grpSpLocks/>
          </p:cNvGrpSpPr>
          <p:nvPr userDrawn="1"/>
        </p:nvGrpSpPr>
        <p:grpSpPr bwMode="auto">
          <a:xfrm>
            <a:off x="582613" y="3529013"/>
            <a:ext cx="8629650" cy="1584325"/>
            <a:chOff x="131" y="2478"/>
            <a:chExt cx="5436" cy="998"/>
          </a:xfrm>
        </p:grpSpPr>
        <p:grpSp>
          <p:nvGrpSpPr>
            <p:cNvPr id="24586" name="Group 17"/>
            <p:cNvGrpSpPr>
              <a:grpSpLocks/>
            </p:cNvGrpSpPr>
            <p:nvPr/>
          </p:nvGrpSpPr>
          <p:grpSpPr bwMode="auto">
            <a:xfrm>
              <a:off x="131" y="2593"/>
              <a:ext cx="1081" cy="883"/>
              <a:chOff x="113" y="2638"/>
              <a:chExt cx="1081" cy="883"/>
            </a:xfrm>
          </p:grpSpPr>
          <p:pic>
            <p:nvPicPr>
              <p:cNvPr id="24599" name="Picture 18" descr="Untitled-14"/>
              <p:cNvPicPr>
                <a:picLocks noChangeAspect="1" noChangeArrowheads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 bwMode="auto">
              <a:xfrm>
                <a:off x="113" y="2638"/>
                <a:ext cx="1081" cy="8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" name="Text Box 19"/>
              <p:cNvSpPr txBox="1">
                <a:spLocks noChangeArrowheads="1"/>
              </p:cNvSpPr>
              <p:nvPr/>
            </p:nvSpPr>
            <p:spPr bwMode="auto">
              <a:xfrm>
                <a:off x="267" y="3156"/>
                <a:ext cx="726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3200" b="1">
                    <a:solidFill>
                      <a:srgbClr val="CC3300"/>
                    </a:solidFill>
                    <a:latin typeface="Vladimir Script" pitchFamily="66" charset="0"/>
                  </a:rPr>
                  <a:t>Audit</a:t>
                </a:r>
              </a:p>
            </p:txBody>
          </p:sp>
        </p:grpSp>
        <p:grpSp>
          <p:nvGrpSpPr>
            <p:cNvPr id="24587" name="Group 20"/>
            <p:cNvGrpSpPr>
              <a:grpSpLocks/>
            </p:cNvGrpSpPr>
            <p:nvPr/>
          </p:nvGrpSpPr>
          <p:grpSpPr bwMode="auto">
            <a:xfrm>
              <a:off x="1039" y="2478"/>
              <a:ext cx="1243" cy="962"/>
              <a:chOff x="1074" y="2523"/>
              <a:chExt cx="1243" cy="962"/>
            </a:xfrm>
          </p:grpSpPr>
          <p:pic>
            <p:nvPicPr>
              <p:cNvPr id="24597" name="Picture 21" descr="Untitled-15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1141" y="2523"/>
                <a:ext cx="1131" cy="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" name="Text Box 22"/>
              <p:cNvSpPr txBox="1">
                <a:spLocks noChangeArrowheads="1"/>
              </p:cNvSpPr>
              <p:nvPr/>
            </p:nvSpPr>
            <p:spPr bwMode="auto">
              <a:xfrm>
                <a:off x="1074" y="3158"/>
                <a:ext cx="1243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800" b="1">
                    <a:solidFill>
                      <a:srgbClr val="FFFF00"/>
                    </a:solidFill>
                    <a:latin typeface="Vladimir Script" pitchFamily="66" charset="0"/>
                  </a:rPr>
                  <a:t>Improvement</a:t>
                </a:r>
              </a:p>
            </p:txBody>
          </p:sp>
        </p:grpSp>
        <p:grpSp>
          <p:nvGrpSpPr>
            <p:cNvPr id="24588" name="Group 23"/>
            <p:cNvGrpSpPr>
              <a:grpSpLocks/>
            </p:cNvGrpSpPr>
            <p:nvPr/>
          </p:nvGrpSpPr>
          <p:grpSpPr bwMode="auto">
            <a:xfrm>
              <a:off x="2236" y="2524"/>
              <a:ext cx="1085" cy="909"/>
              <a:chOff x="2271" y="2569"/>
              <a:chExt cx="1085" cy="909"/>
            </a:xfrm>
          </p:grpSpPr>
          <p:pic>
            <p:nvPicPr>
              <p:cNvPr id="24595" name="Picture 24" descr="Untitled-4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2271" y="2569"/>
                <a:ext cx="1085" cy="8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Text Box 25"/>
              <p:cNvSpPr txBox="1">
                <a:spLocks noChangeArrowheads="1"/>
              </p:cNvSpPr>
              <p:nvPr/>
            </p:nvSpPr>
            <p:spPr bwMode="auto">
              <a:xfrm>
                <a:off x="2381" y="3113"/>
                <a:ext cx="862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3200" b="1">
                    <a:solidFill>
                      <a:srgbClr val="FF9900"/>
                    </a:solidFill>
                    <a:latin typeface="Vladimir Script" pitchFamily="66" charset="0"/>
                  </a:rPr>
                  <a:t>Quality</a:t>
                </a:r>
              </a:p>
            </p:txBody>
          </p:sp>
        </p:grpSp>
        <p:grpSp>
          <p:nvGrpSpPr>
            <p:cNvPr id="24589" name="Group 26"/>
            <p:cNvGrpSpPr>
              <a:grpSpLocks/>
            </p:cNvGrpSpPr>
            <p:nvPr/>
          </p:nvGrpSpPr>
          <p:grpSpPr bwMode="auto">
            <a:xfrm>
              <a:off x="3396" y="2512"/>
              <a:ext cx="1082" cy="889"/>
              <a:chOff x="3398" y="2557"/>
              <a:chExt cx="1082" cy="889"/>
            </a:xfrm>
          </p:grpSpPr>
          <p:pic>
            <p:nvPicPr>
              <p:cNvPr id="24593" name="Picture 27" descr="Untitled-17"/>
              <p:cNvPicPr>
                <a:picLocks noChangeAspect="1" noChangeArrowheads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 bwMode="auto">
              <a:xfrm>
                <a:off x="3398" y="2557"/>
                <a:ext cx="1082" cy="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Text Box 28"/>
              <p:cNvSpPr txBox="1">
                <a:spLocks noChangeArrowheads="1"/>
              </p:cNvSpPr>
              <p:nvPr/>
            </p:nvSpPr>
            <p:spPr bwMode="auto">
              <a:xfrm>
                <a:off x="3405" y="3158"/>
                <a:ext cx="99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400" b="1">
                    <a:solidFill>
                      <a:srgbClr val="33CC33"/>
                    </a:solidFill>
                    <a:latin typeface="Vladimir Script" pitchFamily="66" charset="0"/>
                  </a:rPr>
                  <a:t>Environment</a:t>
                </a:r>
              </a:p>
            </p:txBody>
          </p:sp>
        </p:grpSp>
        <p:grpSp>
          <p:nvGrpSpPr>
            <p:cNvPr id="24590" name="Group 29"/>
            <p:cNvGrpSpPr>
              <a:grpSpLocks/>
            </p:cNvGrpSpPr>
            <p:nvPr/>
          </p:nvGrpSpPr>
          <p:grpSpPr bwMode="auto">
            <a:xfrm>
              <a:off x="4437" y="2478"/>
              <a:ext cx="1130" cy="908"/>
              <a:chOff x="4472" y="2523"/>
              <a:chExt cx="1130" cy="908"/>
            </a:xfrm>
          </p:grpSpPr>
          <p:pic>
            <p:nvPicPr>
              <p:cNvPr id="24591" name="Picture 30" descr="Untitled-6"/>
              <p:cNvPicPr>
                <a:picLocks noChangeAspect="1" noChangeArrowheads="1"/>
              </p:cNvPicPr>
              <p:nvPr/>
            </p:nvPicPr>
            <p:blipFill>
              <a:blip r:embed="rId21"/>
              <a:srcRect/>
              <a:stretch>
                <a:fillRect/>
              </a:stretch>
            </p:blipFill>
            <p:spPr bwMode="auto">
              <a:xfrm>
                <a:off x="4472" y="2523"/>
                <a:ext cx="1130" cy="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" name="Text Box 31"/>
              <p:cNvSpPr txBox="1">
                <a:spLocks noChangeArrowheads="1"/>
              </p:cNvSpPr>
              <p:nvPr/>
            </p:nvSpPr>
            <p:spPr bwMode="auto">
              <a:xfrm>
                <a:off x="4513" y="2886"/>
                <a:ext cx="998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400" b="1">
                    <a:solidFill>
                      <a:srgbClr val="0099FF"/>
                    </a:solidFill>
                    <a:latin typeface="Vladimir Script" pitchFamily="66" charset="0"/>
                  </a:rPr>
                  <a:t>Health &amp; Safety</a:t>
                </a:r>
              </a:p>
            </p:txBody>
          </p:sp>
        </p:grpSp>
      </p:grp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49E78A8A-D6F4-4F24-9C5A-E2301C1AAE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09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7" r:id="rId12"/>
    <p:sldLayoutId id="2147483818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>
              <a:defRPr/>
            </a:pPr>
            <a:fld id="{CDE6CE9E-5D41-4F6C-8C6B-7AAC7FD4DAD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24583" name="Picture 14" descr="web"/>
          <p:cNvPicPr>
            <a:picLocks noChangeAspect="1" noChangeArrowheads="1"/>
          </p:cNvPicPr>
          <p:nvPr userDrawn="1"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11" t="8183" r="8217"/>
          <a:stretch>
            <a:fillRect/>
          </a:stretch>
        </p:blipFill>
        <p:spPr bwMode="auto">
          <a:xfrm>
            <a:off x="1562100" y="1152525"/>
            <a:ext cx="6838950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15" descr="Picture2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7102475" y="142875"/>
            <a:ext cx="23082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85" name="Group 16"/>
          <p:cNvGrpSpPr>
            <a:grpSpLocks/>
          </p:cNvGrpSpPr>
          <p:nvPr userDrawn="1"/>
        </p:nvGrpSpPr>
        <p:grpSpPr bwMode="auto">
          <a:xfrm>
            <a:off x="582613" y="3529013"/>
            <a:ext cx="8629650" cy="1584325"/>
            <a:chOff x="131" y="2478"/>
            <a:chExt cx="5436" cy="998"/>
          </a:xfrm>
        </p:grpSpPr>
        <p:grpSp>
          <p:nvGrpSpPr>
            <p:cNvPr id="24586" name="Group 17"/>
            <p:cNvGrpSpPr>
              <a:grpSpLocks/>
            </p:cNvGrpSpPr>
            <p:nvPr/>
          </p:nvGrpSpPr>
          <p:grpSpPr bwMode="auto">
            <a:xfrm>
              <a:off x="131" y="2593"/>
              <a:ext cx="1081" cy="883"/>
              <a:chOff x="113" y="2638"/>
              <a:chExt cx="1081" cy="883"/>
            </a:xfrm>
          </p:grpSpPr>
          <p:pic>
            <p:nvPicPr>
              <p:cNvPr id="24599" name="Picture 18" descr="Untitled-14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113" y="2638"/>
                <a:ext cx="1081" cy="8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" name="Text Box 19"/>
              <p:cNvSpPr txBox="1">
                <a:spLocks noChangeArrowheads="1"/>
              </p:cNvSpPr>
              <p:nvPr/>
            </p:nvSpPr>
            <p:spPr bwMode="auto">
              <a:xfrm>
                <a:off x="267" y="3156"/>
                <a:ext cx="726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3200" b="1">
                    <a:solidFill>
                      <a:srgbClr val="CC3300"/>
                    </a:solidFill>
                    <a:latin typeface="Vladimir Script" pitchFamily="66" charset="0"/>
                  </a:rPr>
                  <a:t>Audit</a:t>
                </a:r>
              </a:p>
            </p:txBody>
          </p:sp>
        </p:grpSp>
        <p:grpSp>
          <p:nvGrpSpPr>
            <p:cNvPr id="24587" name="Group 20"/>
            <p:cNvGrpSpPr>
              <a:grpSpLocks/>
            </p:cNvGrpSpPr>
            <p:nvPr/>
          </p:nvGrpSpPr>
          <p:grpSpPr bwMode="auto">
            <a:xfrm>
              <a:off x="1039" y="2478"/>
              <a:ext cx="1243" cy="962"/>
              <a:chOff x="1074" y="2523"/>
              <a:chExt cx="1243" cy="962"/>
            </a:xfrm>
          </p:grpSpPr>
          <p:pic>
            <p:nvPicPr>
              <p:cNvPr id="24597" name="Picture 21" descr="Untitled-15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1141" y="2523"/>
                <a:ext cx="1131" cy="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" name="Text Box 22"/>
              <p:cNvSpPr txBox="1">
                <a:spLocks noChangeArrowheads="1"/>
              </p:cNvSpPr>
              <p:nvPr/>
            </p:nvSpPr>
            <p:spPr bwMode="auto">
              <a:xfrm>
                <a:off x="1074" y="3158"/>
                <a:ext cx="1243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800" b="1">
                    <a:solidFill>
                      <a:srgbClr val="FFFF00"/>
                    </a:solidFill>
                    <a:latin typeface="Vladimir Script" pitchFamily="66" charset="0"/>
                  </a:rPr>
                  <a:t>Improvement</a:t>
                </a:r>
              </a:p>
            </p:txBody>
          </p:sp>
        </p:grpSp>
        <p:grpSp>
          <p:nvGrpSpPr>
            <p:cNvPr id="24588" name="Group 23"/>
            <p:cNvGrpSpPr>
              <a:grpSpLocks/>
            </p:cNvGrpSpPr>
            <p:nvPr/>
          </p:nvGrpSpPr>
          <p:grpSpPr bwMode="auto">
            <a:xfrm>
              <a:off x="2236" y="2524"/>
              <a:ext cx="1085" cy="909"/>
              <a:chOff x="2271" y="2569"/>
              <a:chExt cx="1085" cy="909"/>
            </a:xfrm>
          </p:grpSpPr>
          <p:pic>
            <p:nvPicPr>
              <p:cNvPr id="24595" name="Picture 24" descr="Untitled-4"/>
              <p:cNvPicPr>
                <a:picLocks noChangeAspect="1" noChangeArrowheads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 bwMode="auto">
              <a:xfrm>
                <a:off x="2271" y="2569"/>
                <a:ext cx="1085" cy="8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Text Box 25"/>
              <p:cNvSpPr txBox="1">
                <a:spLocks noChangeArrowheads="1"/>
              </p:cNvSpPr>
              <p:nvPr/>
            </p:nvSpPr>
            <p:spPr bwMode="auto">
              <a:xfrm>
                <a:off x="2381" y="3113"/>
                <a:ext cx="862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3200" b="1">
                    <a:solidFill>
                      <a:srgbClr val="FF9900"/>
                    </a:solidFill>
                    <a:latin typeface="Vladimir Script" pitchFamily="66" charset="0"/>
                  </a:rPr>
                  <a:t>Quality</a:t>
                </a:r>
              </a:p>
            </p:txBody>
          </p:sp>
        </p:grpSp>
        <p:grpSp>
          <p:nvGrpSpPr>
            <p:cNvPr id="24589" name="Group 26"/>
            <p:cNvGrpSpPr>
              <a:grpSpLocks/>
            </p:cNvGrpSpPr>
            <p:nvPr/>
          </p:nvGrpSpPr>
          <p:grpSpPr bwMode="auto">
            <a:xfrm>
              <a:off x="3396" y="2512"/>
              <a:ext cx="1082" cy="889"/>
              <a:chOff x="3398" y="2557"/>
              <a:chExt cx="1082" cy="889"/>
            </a:xfrm>
          </p:grpSpPr>
          <p:pic>
            <p:nvPicPr>
              <p:cNvPr id="24593" name="Picture 27" descr="Untitled-17"/>
              <p:cNvPicPr>
                <a:picLocks noChangeAspect="1" noChangeArrowheads="1"/>
              </p:cNvPicPr>
              <p:nvPr/>
            </p:nvPicPr>
            <p:blipFill>
              <a:blip r:embed="rId21"/>
              <a:srcRect/>
              <a:stretch>
                <a:fillRect/>
              </a:stretch>
            </p:blipFill>
            <p:spPr bwMode="auto">
              <a:xfrm>
                <a:off x="3398" y="2557"/>
                <a:ext cx="1082" cy="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Text Box 28"/>
              <p:cNvSpPr txBox="1">
                <a:spLocks noChangeArrowheads="1"/>
              </p:cNvSpPr>
              <p:nvPr/>
            </p:nvSpPr>
            <p:spPr bwMode="auto">
              <a:xfrm>
                <a:off x="3405" y="3158"/>
                <a:ext cx="99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400" b="1">
                    <a:solidFill>
                      <a:srgbClr val="33CC33"/>
                    </a:solidFill>
                    <a:latin typeface="Vladimir Script" pitchFamily="66" charset="0"/>
                  </a:rPr>
                  <a:t>Environment</a:t>
                </a:r>
              </a:p>
            </p:txBody>
          </p:sp>
        </p:grpSp>
        <p:grpSp>
          <p:nvGrpSpPr>
            <p:cNvPr id="24590" name="Group 29"/>
            <p:cNvGrpSpPr>
              <a:grpSpLocks/>
            </p:cNvGrpSpPr>
            <p:nvPr/>
          </p:nvGrpSpPr>
          <p:grpSpPr bwMode="auto">
            <a:xfrm>
              <a:off x="4437" y="2478"/>
              <a:ext cx="1130" cy="908"/>
              <a:chOff x="4472" y="2523"/>
              <a:chExt cx="1130" cy="908"/>
            </a:xfrm>
          </p:grpSpPr>
          <p:pic>
            <p:nvPicPr>
              <p:cNvPr id="24591" name="Picture 30" descr="Untitled-6"/>
              <p:cNvPicPr>
                <a:picLocks noChangeAspect="1" noChangeArrowheads="1"/>
              </p:cNvPicPr>
              <p:nvPr/>
            </p:nvPicPr>
            <p:blipFill>
              <a:blip r:embed="rId22"/>
              <a:srcRect/>
              <a:stretch>
                <a:fillRect/>
              </a:stretch>
            </p:blipFill>
            <p:spPr bwMode="auto">
              <a:xfrm>
                <a:off x="4472" y="2523"/>
                <a:ext cx="1130" cy="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" name="Text Box 31"/>
              <p:cNvSpPr txBox="1">
                <a:spLocks noChangeArrowheads="1"/>
              </p:cNvSpPr>
              <p:nvPr/>
            </p:nvSpPr>
            <p:spPr bwMode="auto">
              <a:xfrm>
                <a:off x="4513" y="2886"/>
                <a:ext cx="998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400" b="1">
                    <a:solidFill>
                      <a:srgbClr val="0099FF"/>
                    </a:solidFill>
                    <a:latin typeface="Vladimir Script" pitchFamily="66" charset="0"/>
                  </a:rPr>
                  <a:t>Health &amp; Safety</a:t>
                </a:r>
              </a:p>
            </p:txBody>
          </p:sp>
        </p:grpSp>
      </p:grp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BF7A3838-35B9-40E0-824D-67206AA9C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57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6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97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99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8.xml"/><Relationship Id="rId4" Type="http://schemas.openxmlformats.org/officeDocument/2006/relationships/image" Target="../media/image65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8.xml"/><Relationship Id="rId4" Type="http://schemas.openxmlformats.org/officeDocument/2006/relationships/image" Target="../media/image65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6.xml"/><Relationship Id="rId6" Type="http://schemas.openxmlformats.org/officeDocument/2006/relationships/image" Target="../media/image103.png"/><Relationship Id="rId5" Type="http://schemas.microsoft.com/office/2007/relationships/hdphoto" Target="../media/hdphoto4.wdp"/><Relationship Id="rId4" Type="http://schemas.openxmlformats.org/officeDocument/2006/relationships/image" Target="../media/image10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8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8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06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45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45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0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59.emf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8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2.emf"/><Relationship Id="rId4" Type="http://schemas.openxmlformats.org/officeDocument/2006/relationships/oleObject" Target="../embeddings/oleObject3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8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8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9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7.emf"/><Relationship Id="rId4" Type="http://schemas.openxmlformats.org/officeDocument/2006/relationships/oleObject" Target="../embeddings/oleObject4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49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9.emf"/><Relationship Id="rId4" Type="http://schemas.openxmlformats.org/officeDocument/2006/relationships/oleObject" Target="../embeddings/oleObject5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49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0.emf"/><Relationship Id="rId4" Type="http://schemas.openxmlformats.org/officeDocument/2006/relationships/oleObject" Target="../embeddings/oleObject6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35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0.emf"/><Relationship Id="rId4" Type="http://schemas.openxmlformats.org/officeDocument/2006/relationships/oleObject" Target="../embeddings/oleObject9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3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3.png"/><Relationship Id="rId5" Type="http://schemas.openxmlformats.org/officeDocument/2006/relationships/image" Target="../media/image82.emf"/><Relationship Id="rId4" Type="http://schemas.openxmlformats.org/officeDocument/2006/relationships/oleObject" Target="../embeddings/oleObject10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56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86.emf"/><Relationship Id="rId4" Type="http://schemas.openxmlformats.org/officeDocument/2006/relationships/oleObject" Target="../embeddings/oleObject11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56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90.emf"/><Relationship Id="rId4" Type="http://schemas.openxmlformats.org/officeDocument/2006/relationships/oleObject" Target="../embeddings/oleObject1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E8C7C3-94D0-4DA0-8922-5C3C09A74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1083"/>
            <a:ext cx="9906000" cy="18769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8036A7-D881-485F-AA52-B1FBDA070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0"/>
            <a:ext cx="9906000" cy="1937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FF884B-546F-4168-97B2-9E6EBA82A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8802"/>
            <a:ext cx="9906000" cy="3152775"/>
          </a:xfrm>
          <a:prstGeom prst="rect">
            <a:avLst/>
          </a:prstGeom>
        </p:spPr>
      </p:pic>
      <p:sp>
        <p:nvSpPr>
          <p:cNvPr id="26631" name="WordArt 4"/>
          <p:cNvSpPr>
            <a:spLocks noChangeArrowheads="1" noChangeShapeType="1" noTextEdit="1"/>
          </p:cNvSpPr>
          <p:nvPr/>
        </p:nvSpPr>
        <p:spPr bwMode="auto">
          <a:xfrm>
            <a:off x="495300" y="2423321"/>
            <a:ext cx="8724900" cy="1750047"/>
          </a:xfrm>
          <a:prstGeom prst="rect">
            <a:avLst/>
          </a:prstGeom>
          <a:noFill/>
          <a:ln>
            <a:noFill/>
          </a:ln>
        </p:spPr>
        <p:txBody>
          <a:bodyPr wrap="none" fromWordArt="1">
            <a:prstTxWarp prst="textPlain">
              <a:avLst>
                <a:gd name="adj" fmla="val 50329"/>
              </a:avLst>
            </a:prstTxWarp>
          </a:bodyPr>
          <a:lstStyle/>
          <a:p>
            <a:pPr algn="ctr"/>
            <a:r>
              <a:rPr lang="fi-FI" sz="4000" b="1" kern="10" dirty="0">
                <a:ln w="1270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Persyaratan </a:t>
            </a:r>
          </a:p>
          <a:p>
            <a:pPr algn="ctr"/>
            <a:r>
              <a:rPr lang="fi-FI" sz="4000" b="1" kern="10" dirty="0">
                <a:ln w="1270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ISO 45001 &amp; IATF 16949</a:t>
            </a:r>
            <a:endParaRPr lang="en-US" sz="4000" b="1" kern="10" dirty="0">
              <a:ln w="12700">
                <a:solidFill>
                  <a:schemeClr val="bg1"/>
                </a:solidFill>
                <a:round/>
                <a:headEnd/>
                <a:tailEnd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7A444F-1982-4BDD-AADD-CFEAAAF7629C}"/>
              </a:ext>
            </a:extLst>
          </p:cNvPr>
          <p:cNvSpPr/>
          <p:nvPr/>
        </p:nvSpPr>
        <p:spPr>
          <a:xfrm>
            <a:off x="0" y="1828802"/>
            <a:ext cx="9906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E9860F-F768-4ABB-B765-AFD55A70E38F}"/>
              </a:ext>
            </a:extLst>
          </p:cNvPr>
          <p:cNvSpPr/>
          <p:nvPr/>
        </p:nvSpPr>
        <p:spPr>
          <a:xfrm>
            <a:off x="0" y="4953002"/>
            <a:ext cx="9906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2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1933BE-C567-46F0-8398-FCB3AD8C9B4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2146518"/>
            <a:ext cx="2286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Sejarah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masalah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perusahaan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atau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perusahaan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lain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280118"/>
            <a:ext cx="2209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Jika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masalah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terulang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Risiko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yang </a:t>
            </a: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bisa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terjadi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Dahulu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mungkin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dampaknya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kecil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sekarang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bisa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saja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besar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atau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sebaliknya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19400" y="2146518"/>
            <a:ext cx="411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Fondasi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Kesehatan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Perusahaan </a:t>
            </a: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saat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ini</a:t>
            </a:r>
            <a:endParaRPr kumimoji="0" lang="en-US" sz="1600" b="0" i="0" u="sng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169863" marR="0" lvl="0" indent="-1698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Budaya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yang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perlu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diperbaiki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motivasi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team work,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kreatifitas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improvement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dll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</a:p>
          <a:p>
            <a:pPr marL="169863" marR="0" lvl="0" indent="-1698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Pengetahuan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yang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dirasakan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lemah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169863" marR="0" lvl="0" indent="-1698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Major problem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Keluhan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pelanggan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tinggi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masalah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keuangan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kecelakaan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yang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tinggi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dll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668321"/>
            <a:ext cx="342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Jika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terus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berlanjut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konsekuensi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lanjutannya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apa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?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914400" y="3137118"/>
            <a:ext cx="609600" cy="990600"/>
          </a:xfrm>
          <a:prstGeom prst="downArrow">
            <a:avLst/>
          </a:prstGeom>
          <a:solidFill>
            <a:srgbClr val="2196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3733800" y="4051518"/>
            <a:ext cx="609600" cy="609600"/>
          </a:xfrm>
          <a:prstGeom prst="downArrow">
            <a:avLst/>
          </a:prstGeom>
          <a:solidFill>
            <a:srgbClr val="2196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86600" y="2146518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Kelebihan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perusahaan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yang </a:t>
            </a: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belum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di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explore, </a:t>
            </a: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exploitasi</a:t>
            </a:r>
            <a:endParaRPr kumimoji="0" lang="en-US" sz="1600" b="0" i="0" u="sng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4200" y="3975318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Manfaat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yang </a:t>
            </a: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bisa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sng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didapat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  <a:p>
            <a:pPr marL="169863" marR="0" lvl="0" indent="-1698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Menaikkan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image</a:t>
            </a:r>
          </a:p>
          <a:p>
            <a:pPr marL="169863" marR="0" lvl="0" indent="-1698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Mendapatkan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order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baru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169863" marR="0" lvl="0" indent="-1698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Mendapatkan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profit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lebih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169863" marR="0" lvl="0" indent="-1698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Efisiensi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yang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lebih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baik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169863" marR="0" lvl="0" indent="-1698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Menaikkan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harga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169863" marR="0" lvl="0" indent="-1698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dll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169863" marR="0" lvl="0" indent="-1698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169863" marR="0" lvl="0" indent="-1698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7620000" y="3137118"/>
            <a:ext cx="609600" cy="762000"/>
          </a:xfrm>
          <a:prstGeom prst="downArrow">
            <a:avLst/>
          </a:prstGeom>
          <a:solidFill>
            <a:srgbClr val="2196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9600" y="698718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CONTOH IDENTIFIKASI ISU INTERNAL SAAT INI DAN YANG AKAN DATANG. 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Dampak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peristiwa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terhadap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RISIKO POSITIF 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atau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NEGATIF (PELUANG)  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10800000" flipV="1">
            <a:off x="1752600" y="1384518"/>
            <a:ext cx="2057400" cy="609600"/>
          </a:xfrm>
          <a:prstGeom prst="straightConnector1">
            <a:avLst/>
          </a:prstGeom>
          <a:ln w="571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>
            <a:off x="4382294" y="1726624"/>
            <a:ext cx="685800" cy="1588"/>
          </a:xfrm>
          <a:prstGeom prst="straightConnector1">
            <a:avLst/>
          </a:prstGeom>
          <a:ln w="571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019800" y="1384518"/>
            <a:ext cx="1524000" cy="685800"/>
          </a:xfrm>
          <a:prstGeom prst="straightConnector1">
            <a:avLst/>
          </a:prstGeom>
          <a:ln w="571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D20D5C87-D04D-4E6B-96AD-51FCB93CF411}"/>
              </a:ext>
            </a:extLst>
          </p:cNvPr>
          <p:cNvSpPr txBox="1">
            <a:spLocks/>
          </p:cNvSpPr>
          <p:nvPr/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</p:cSld>
  <p:clrMapOvr>
    <a:masterClrMapping/>
  </p:clrMapOvr>
  <p:transition spd="slow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flipH="1">
            <a:off x="4106739" y="0"/>
            <a:ext cx="5798809" cy="6870870"/>
          </a:xfrm>
          <a:prstGeom prst="rect">
            <a:avLst/>
          </a:prstGeom>
          <a:solidFill>
            <a:srgbClr val="F6F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3842"/>
            <a:ext cx="4106739" cy="1238251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2400" b="1" dirty="0"/>
              <a:t>9.3 </a:t>
            </a:r>
            <a:r>
              <a:rPr lang="en-US" sz="2400" b="1" dirty="0" err="1"/>
              <a:t>Tinjauan</a:t>
            </a:r>
            <a:r>
              <a:rPr lang="en-US" sz="2400" b="1" dirty="0"/>
              <a:t> </a:t>
            </a:r>
            <a:r>
              <a:rPr lang="en-US" sz="2400" b="1" dirty="0" err="1"/>
              <a:t>Manajemen</a:t>
            </a:r>
            <a:br>
              <a:rPr lang="id-ID" sz="2400" b="1" dirty="0"/>
            </a:br>
            <a:r>
              <a:rPr lang="en-US" sz="2400" b="1" dirty="0"/>
              <a:t>(9.3.1</a:t>
            </a:r>
            <a:r>
              <a:rPr lang="id-ID" sz="2400" b="1" dirty="0"/>
              <a:t>,</a:t>
            </a:r>
            <a:r>
              <a:rPr lang="en-US" sz="2400" b="1" dirty="0"/>
              <a:t> 9.3.2</a:t>
            </a:r>
            <a:r>
              <a:rPr lang="id-ID" sz="2400" b="1" dirty="0"/>
              <a:t> &amp; </a:t>
            </a:r>
            <a:r>
              <a:rPr lang="en-US" sz="2400" b="1" dirty="0"/>
              <a:t>9.3</a:t>
            </a:r>
            <a:r>
              <a:rPr lang="id-ID" sz="2400" b="1" dirty="0"/>
              <a:t>.3</a:t>
            </a:r>
            <a:r>
              <a:rPr lang="en-US" sz="2400" b="1" dirty="0"/>
              <a:t>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83986" y="4041941"/>
            <a:ext cx="2476500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  <a:latin typeface="+mn-lt"/>
              </a:rPr>
              <a:t>Lakukan Analisis</a:t>
            </a:r>
            <a:endParaRPr lang="en-US" sz="1600" i="1" u="sng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625203" y="5814618"/>
            <a:ext cx="2289970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  <a:latin typeface="+mn-lt"/>
              </a:rPr>
              <a:t>Buat Summary Report</a:t>
            </a:r>
          </a:p>
        </p:txBody>
      </p:sp>
      <p:pic>
        <p:nvPicPr>
          <p:cNvPr id="77832" name="Picture 6" descr="C:\Users\Agus Wahyudi\Pictures\3D man\3d-character-man-975955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9056" y="4434691"/>
            <a:ext cx="1393031" cy="139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eft Brace 8"/>
          <p:cNvSpPr/>
          <p:nvPr/>
        </p:nvSpPr>
        <p:spPr>
          <a:xfrm>
            <a:off x="1232149" y="2052655"/>
            <a:ext cx="696515" cy="3714750"/>
          </a:xfrm>
          <a:prstGeom prst="leftBrace">
            <a:avLst/>
          </a:prstGeom>
          <a:ln w="4762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-368438" y="3319314"/>
            <a:ext cx="2194070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Management </a:t>
            </a:r>
          </a:p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Review </a:t>
            </a:r>
            <a:endParaRPr lang="en-US" sz="1600" i="1" u="sng" dirty="0">
              <a:solidFill>
                <a:srgbClr val="000000"/>
              </a:solidFill>
            </a:endParaRPr>
          </a:p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Preparation</a:t>
            </a:r>
            <a:endParaRPr lang="en-US" sz="1600" i="1" u="sng" dirty="0">
              <a:solidFill>
                <a:srgbClr val="000000"/>
              </a:solidFill>
            </a:endParaRPr>
          </a:p>
        </p:txBody>
      </p:sp>
      <p:pic>
        <p:nvPicPr>
          <p:cNvPr id="77837" name="Picture 9" descr="http://us.123rf.com/400wm/400/400/johan2011/johan20111209/johan2011120900030/15508131-business-review-3d-little-human-characters-x2-looking-at-a-report-pie-charts-and-graphs-business-pe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4919" y="2992851"/>
            <a:ext cx="1257168" cy="116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745088" y="4842582"/>
            <a:ext cx="3869531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dirty="0">
                <a:solidFill>
                  <a:srgbClr val="000000"/>
                </a:solidFill>
              </a:rPr>
              <a:t>Summary Report dibuat untuk melihat:</a:t>
            </a:r>
          </a:p>
          <a:p>
            <a:pPr marL="371464" indent="-371464">
              <a:lnSpc>
                <a:spcPct val="110000"/>
              </a:lnSpc>
              <a:spcBef>
                <a:spcPct val="40000"/>
              </a:spcBef>
              <a:buFontTx/>
              <a:buChar char="-"/>
              <a:defRPr/>
            </a:pPr>
            <a:r>
              <a:rPr lang="id-ID" sz="1600" dirty="0">
                <a:solidFill>
                  <a:srgbClr val="000000"/>
                </a:solidFill>
              </a:rPr>
              <a:t>Trend Data (Membaik/Memburuk)</a:t>
            </a:r>
          </a:p>
          <a:p>
            <a:pPr marL="371464" indent="-371464">
              <a:lnSpc>
                <a:spcPct val="110000"/>
              </a:lnSpc>
              <a:spcBef>
                <a:spcPct val="40000"/>
              </a:spcBef>
              <a:buFontTx/>
              <a:buChar char="-"/>
              <a:defRPr/>
            </a:pPr>
            <a:r>
              <a:rPr lang="id-ID" sz="1600" dirty="0">
                <a:solidFill>
                  <a:srgbClr val="000000"/>
                </a:solidFill>
              </a:rPr>
              <a:t>Mempermudah Analisis &amp; menetapkan Action to do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8674" name="Picture 2" descr="https://d2gg9evh47fn9z.cloudfront.net/thumb_COLOURBOX517273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296" y="1333293"/>
            <a:ext cx="1076741" cy="140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82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48235" y="2655887"/>
            <a:ext cx="2166938" cy="54133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40000"/>
              </a:spcBef>
              <a:buFontTx/>
              <a:buNone/>
            </a:pPr>
            <a:r>
              <a:rPr lang="id-ID" sz="1600" i="1" u="sng" dirty="0"/>
              <a:t>Kumpulkan Raw Data</a:t>
            </a:r>
            <a:endParaRPr lang="en-US" sz="1600" i="1" u="sng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154998" y="0"/>
            <a:ext cx="34380" cy="68580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671647" y="545124"/>
            <a:ext cx="4149969" cy="38686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prstClr val="black"/>
                </a:solidFill>
              </a:rPr>
              <a:t>Cakupan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tinjauan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manajemen</a:t>
            </a:r>
            <a:r>
              <a:rPr lang="en-US" sz="2400" dirty="0">
                <a:solidFill>
                  <a:prstClr val="black"/>
                </a:solidFill>
              </a:rPr>
              <a:t> yang </a:t>
            </a:r>
            <a:r>
              <a:rPr lang="en-US" sz="2400" dirty="0" err="1">
                <a:solidFill>
                  <a:prstClr val="black"/>
                </a:solidFill>
              </a:rPr>
              <a:t>ditetapkan</a:t>
            </a:r>
            <a:r>
              <a:rPr lang="en-US" sz="2400" dirty="0">
                <a:solidFill>
                  <a:prstClr val="black"/>
                </a:solidFill>
              </a:rPr>
              <a:t> di ISO 9001, ISO 14001, ISO 45001, IATF 16949 </a:t>
            </a:r>
            <a:r>
              <a:rPr lang="en-US" sz="2400" dirty="0" err="1">
                <a:solidFill>
                  <a:prstClr val="black"/>
                </a:solidFill>
              </a:rPr>
              <a:t>harus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terpenuhi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0438D944-7A79-4C64-93A6-49E622626B87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117407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-1"/>
            <a:ext cx="9906000" cy="139746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242" y="3062496"/>
            <a:ext cx="2192338" cy="54133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40000"/>
              </a:spcBef>
              <a:buFontTx/>
              <a:buNone/>
            </a:pPr>
            <a:r>
              <a:rPr lang="id-ID" sz="1517" i="1" u="sng" dirty="0"/>
              <a:t>Meeting Pembahasan</a:t>
            </a:r>
            <a:endParaRPr lang="en-US" sz="1517" i="1" u="sng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95922" y="5595946"/>
            <a:ext cx="2476500" cy="54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Buat Resume Hasil </a:t>
            </a:r>
          </a:p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Management Review</a:t>
            </a:r>
            <a:endParaRPr lang="en-US" sz="1600" i="1" u="sng" dirty="0">
              <a:solidFill>
                <a:srgbClr val="000000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28985" y="2442688"/>
            <a:ext cx="2089546" cy="54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Management </a:t>
            </a:r>
          </a:p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Review Execution</a:t>
            </a:r>
            <a:endParaRPr lang="en-US" sz="1600" i="1" u="sng" dirty="0">
              <a:solidFill>
                <a:srgbClr val="000000"/>
              </a:solidFill>
            </a:endParaRPr>
          </a:p>
        </p:txBody>
      </p:sp>
      <p:sp>
        <p:nvSpPr>
          <p:cNvPr id="44040" name="AutoShape 6"/>
          <p:cNvSpPr>
            <a:spLocks noChangeArrowheads="1"/>
          </p:cNvSpPr>
          <p:nvPr/>
        </p:nvSpPr>
        <p:spPr bwMode="auto">
          <a:xfrm>
            <a:off x="5004645" y="2394537"/>
            <a:ext cx="787665" cy="392113"/>
          </a:xfrm>
          <a:prstGeom prst="rightArrow">
            <a:avLst>
              <a:gd name="adj1" fmla="val 50000"/>
              <a:gd name="adj2" fmla="val 50219"/>
            </a:avLst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78858" name="Rectangle 3"/>
          <p:cNvSpPr txBox="1">
            <a:spLocks noChangeArrowheads="1"/>
          </p:cNvSpPr>
          <p:nvPr/>
        </p:nvSpPr>
        <p:spPr bwMode="auto">
          <a:xfrm>
            <a:off x="6165456" y="1852798"/>
            <a:ext cx="3895328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spcBef>
                <a:spcPct val="40000"/>
              </a:spcBef>
            </a:pPr>
            <a:r>
              <a:rPr lang="id-ID" dirty="0">
                <a:solidFill>
                  <a:srgbClr val="000000"/>
                </a:solidFill>
              </a:rPr>
              <a:t>Pembahasan meliputi summary report dan status action plan sebelumnya</a:t>
            </a:r>
          </a:p>
          <a:p>
            <a:pPr>
              <a:lnSpc>
                <a:spcPct val="110000"/>
              </a:lnSpc>
              <a:spcBef>
                <a:spcPct val="40000"/>
              </a:spcBef>
            </a:pPr>
            <a:r>
              <a:rPr lang="id-ID" dirty="0">
                <a:solidFill>
                  <a:srgbClr val="000000"/>
                </a:solidFill>
              </a:rPr>
              <a:t>Pembahasan dilakukan oleh penanggung jawab setiap divisi/ bagian.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4042" name="AutoShape 6"/>
          <p:cNvSpPr>
            <a:spLocks noChangeArrowheads="1"/>
          </p:cNvSpPr>
          <p:nvPr/>
        </p:nvSpPr>
        <p:spPr bwMode="auto">
          <a:xfrm rot="5400000">
            <a:off x="3207409" y="3522945"/>
            <a:ext cx="787665" cy="392113"/>
          </a:xfrm>
          <a:prstGeom prst="rightArrow">
            <a:avLst>
              <a:gd name="adj1" fmla="val 50000"/>
              <a:gd name="adj2" fmla="val 50219"/>
            </a:avLst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4645" y="4125523"/>
            <a:ext cx="4748957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748" tIns="49875" rIns="99748" bIns="49875"/>
          <a:lstStyle/>
          <a:p>
            <a:pPr>
              <a:spcBef>
                <a:spcPct val="20000"/>
              </a:spcBef>
              <a:defRPr/>
            </a:pPr>
            <a:r>
              <a:rPr lang="en-US" i="1" dirty="0">
                <a:solidFill>
                  <a:srgbClr val="000000"/>
                </a:solidFill>
              </a:rPr>
              <a:t>Output </a:t>
            </a:r>
            <a:r>
              <a:rPr lang="en-US" i="1" dirty="0" err="1">
                <a:solidFill>
                  <a:srgbClr val="000000"/>
                </a:solidFill>
              </a:rPr>
              <a:t>dari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tinjauan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manajemen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berupa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keputusan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dan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tindakan</a:t>
            </a:r>
            <a:r>
              <a:rPr lang="en-US" i="1" dirty="0">
                <a:solidFill>
                  <a:srgbClr val="000000"/>
                </a:solidFill>
              </a:rPr>
              <a:t> yang </a:t>
            </a:r>
            <a:r>
              <a:rPr lang="en-US" i="1" dirty="0" err="1">
                <a:solidFill>
                  <a:srgbClr val="000000"/>
                </a:solidFill>
              </a:rPr>
              <a:t>terkait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dengan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endParaRPr lang="id-ID" i="1" dirty="0">
              <a:solidFill>
                <a:srgbClr val="000000"/>
              </a:solidFill>
            </a:endParaRPr>
          </a:p>
          <a:p>
            <a:pPr marL="804838" lvl="1" indent="-309553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b="1" i="1" u="sng" dirty="0" err="1">
                <a:solidFill>
                  <a:srgbClr val="000000"/>
                </a:solidFill>
              </a:rPr>
              <a:t>Peluang</a:t>
            </a:r>
            <a:r>
              <a:rPr lang="en-US" b="1" i="1" u="sng" dirty="0">
                <a:solidFill>
                  <a:srgbClr val="000000"/>
                </a:solidFill>
              </a:rPr>
              <a:t> </a:t>
            </a:r>
            <a:r>
              <a:rPr lang="en-US" b="1" i="1" u="sng" dirty="0" err="1">
                <a:solidFill>
                  <a:srgbClr val="000000"/>
                </a:solidFill>
              </a:rPr>
              <a:t>untuk</a:t>
            </a:r>
            <a:r>
              <a:rPr lang="en-US" b="1" i="1" u="sng" dirty="0">
                <a:solidFill>
                  <a:srgbClr val="000000"/>
                </a:solidFill>
              </a:rPr>
              <a:t> </a:t>
            </a:r>
            <a:r>
              <a:rPr lang="en-US" b="1" i="1" u="sng" dirty="0" err="1">
                <a:solidFill>
                  <a:srgbClr val="000000"/>
                </a:solidFill>
              </a:rPr>
              <a:t>peningkatan</a:t>
            </a:r>
            <a:r>
              <a:rPr lang="en-US" b="1" u="sng" dirty="0"/>
              <a:t>*</a:t>
            </a:r>
            <a:endParaRPr lang="en-US" b="1" i="1" u="sng" dirty="0">
              <a:solidFill>
                <a:srgbClr val="000000"/>
              </a:solidFill>
            </a:endParaRPr>
          </a:p>
          <a:p>
            <a:pPr marL="804838" lvl="1" indent="-309553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i="1" dirty="0" err="1">
                <a:solidFill>
                  <a:srgbClr val="000000"/>
                </a:solidFill>
              </a:rPr>
              <a:t>Kebutuhan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perubahan</a:t>
            </a:r>
            <a:r>
              <a:rPr lang="en-US" i="1" dirty="0">
                <a:solidFill>
                  <a:srgbClr val="000000"/>
                </a:solidFill>
              </a:rPr>
              <a:t> SMMK3L</a:t>
            </a:r>
            <a:endParaRPr lang="en-US" dirty="0">
              <a:solidFill>
                <a:srgbClr val="000000"/>
              </a:solidFill>
            </a:endParaRPr>
          </a:p>
          <a:p>
            <a:pPr marL="804838" lvl="1" indent="-309553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i="1" dirty="0" err="1">
                <a:solidFill>
                  <a:srgbClr val="000000"/>
                </a:solidFill>
              </a:rPr>
              <a:t>Kebutuhan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sumber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daya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id-ID" dirty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defRPr/>
            </a:pPr>
            <a:r>
              <a:rPr lang="id-ID" dirty="0">
                <a:solidFill>
                  <a:srgbClr val="000000"/>
                </a:solidFill>
              </a:rPr>
              <a:t>Output berasal dari inputan Manajemen ataupun teman sejawat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marL="804838" lvl="1" indent="-309553">
              <a:spcBef>
                <a:spcPct val="20000"/>
              </a:spcBef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232142" y="4744650"/>
            <a:ext cx="2089547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950" i="1" u="sng" dirty="0">
                <a:solidFill>
                  <a:srgbClr val="000000"/>
                </a:solidFill>
              </a:rPr>
              <a:t>Management </a:t>
            </a:r>
          </a:p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950" i="1" u="sng" dirty="0">
                <a:solidFill>
                  <a:srgbClr val="000000"/>
                </a:solidFill>
              </a:rPr>
              <a:t>Review Output</a:t>
            </a:r>
            <a:endParaRPr lang="en-US" sz="1950" i="1" u="sng" dirty="0">
              <a:solidFill>
                <a:srgbClr val="000000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>
            <a:off x="1986363" y="2471926"/>
            <a:ext cx="464344" cy="773906"/>
          </a:xfrm>
          <a:prstGeom prst="leftBrace">
            <a:avLst>
              <a:gd name="adj1" fmla="val 8333"/>
              <a:gd name="adj2" fmla="val 50000"/>
            </a:avLst>
          </a:prstGeom>
          <a:ln w="4762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17" name="Left Brace 16"/>
          <p:cNvSpPr/>
          <p:nvPr/>
        </p:nvSpPr>
        <p:spPr>
          <a:xfrm>
            <a:off x="2089533" y="4667253"/>
            <a:ext cx="464344" cy="1160860"/>
          </a:xfrm>
          <a:prstGeom prst="leftBrace">
            <a:avLst>
              <a:gd name="adj1" fmla="val 8333"/>
              <a:gd name="adj2" fmla="val 50000"/>
            </a:avLst>
          </a:prstGeom>
          <a:ln w="4762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-85642" y="208485"/>
            <a:ext cx="9594717" cy="952231"/>
          </a:xfrm>
          <a:prstGeom prst="rect">
            <a:avLst/>
          </a:prstGeom>
        </p:spPr>
        <p:txBody>
          <a:bodyPr vert="horz" lIns="99060" tIns="49530" rIns="99060" bIns="4953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9.3 </a:t>
            </a:r>
            <a:r>
              <a:rPr lang="en-US" sz="3200" dirty="0" err="1"/>
              <a:t>Tinjauan</a:t>
            </a:r>
            <a:r>
              <a:rPr lang="en-US" sz="3200" dirty="0"/>
              <a:t> </a:t>
            </a:r>
            <a:r>
              <a:rPr lang="en-US" sz="3200" dirty="0" err="1"/>
              <a:t>Manajemen</a:t>
            </a:r>
            <a:br>
              <a:rPr lang="id-ID" sz="3200" dirty="0"/>
            </a:br>
            <a:r>
              <a:rPr lang="en-US" sz="3200" dirty="0"/>
              <a:t>(9.3.1</a:t>
            </a:r>
            <a:r>
              <a:rPr lang="id-ID" sz="3200" dirty="0"/>
              <a:t>,</a:t>
            </a:r>
            <a:r>
              <a:rPr lang="en-US" sz="3200" dirty="0"/>
              <a:t> 9.3.2</a:t>
            </a:r>
            <a:r>
              <a:rPr lang="id-ID" sz="3200" dirty="0"/>
              <a:t> &amp; </a:t>
            </a:r>
            <a:r>
              <a:rPr lang="en-US" sz="3200" dirty="0"/>
              <a:t>9.3</a:t>
            </a:r>
            <a:r>
              <a:rPr lang="id-ID" sz="3200" dirty="0"/>
              <a:t>.3</a:t>
            </a:r>
            <a:r>
              <a:rPr lang="en-US" sz="3200" dirty="0"/>
              <a:t>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107782" y="9593"/>
            <a:ext cx="362426" cy="1437537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24"/>
          <p:cNvSpPr/>
          <p:nvPr/>
        </p:nvSpPr>
        <p:spPr>
          <a:xfrm flipH="1" flipV="1">
            <a:off x="9086087" y="1416507"/>
            <a:ext cx="386842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523907" y="1073294"/>
            <a:ext cx="336867" cy="752992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/>
          <p:cNvSpPr/>
          <p:nvPr/>
        </p:nvSpPr>
        <p:spPr>
          <a:xfrm>
            <a:off x="9465019" y="1372965"/>
            <a:ext cx="397851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7"/>
          <p:cNvSpPr/>
          <p:nvPr/>
        </p:nvSpPr>
        <p:spPr>
          <a:xfrm flipH="1">
            <a:off x="9525416" y="691983"/>
            <a:ext cx="333186" cy="426359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/>
          <p:cNvSpPr/>
          <p:nvPr/>
        </p:nvSpPr>
        <p:spPr>
          <a:xfrm rot="5400000">
            <a:off x="9487223" y="743308"/>
            <a:ext cx="393230" cy="353845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609184" y="723606"/>
            <a:ext cx="2914711" cy="394736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053992" y="744797"/>
            <a:ext cx="1602082" cy="312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0" y="1405592"/>
            <a:ext cx="9107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 descr="C:\Users\MGR\AppData\Roaming\PixelMetrics\CaptureWiz\Temp\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31" y="1605952"/>
            <a:ext cx="1938959" cy="17698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C:\Users\MGR\AppData\Roaming\PixelMetrics\CaptureWiz\Temp\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6"/>
          <a:stretch/>
        </p:blipFill>
        <p:spPr bwMode="auto">
          <a:xfrm>
            <a:off x="2663331" y="4125523"/>
            <a:ext cx="1773028" cy="15351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ooter Placeholder 2">
            <a:extLst>
              <a:ext uri="{FF2B5EF4-FFF2-40B4-BE49-F238E27FC236}">
                <a16:creationId xmlns:a16="http://schemas.microsoft.com/office/drawing/2014/main" id="{64F58E87-E092-4045-B2CC-3D9FB019B955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2135632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38E99-51C9-4E46-A9DF-AC135105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5250" y="-6350"/>
            <a:ext cx="9810750" cy="998538"/>
          </a:xfrm>
        </p:spPr>
        <p:txBody>
          <a:bodyPr/>
          <a:lstStyle/>
          <a:p>
            <a:pPr eaLnBrk="1" hangingPunct="1"/>
            <a:r>
              <a:rPr lang="nb-NO" altLang="en-US" sz="3033" dirty="0"/>
              <a:t>10.2  Ketidaksesuaiandan Tindakan Korektif</a:t>
            </a:r>
            <a:endParaRPr lang="en-US" altLang="en-US" sz="3033" dirty="0"/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1521586" y="1042137"/>
            <a:ext cx="3432704" cy="559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harus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termasuk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review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ketidaksesuaian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dari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customer</a:t>
            </a:r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1676797" y="1635258"/>
            <a:ext cx="0" cy="390392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>
              <a:solidFill>
                <a:srgbClr val="000000"/>
              </a:solidFill>
            </a:endParaRPr>
          </a:p>
        </p:txBody>
      </p:sp>
      <p:sp>
        <p:nvSpPr>
          <p:cNvPr id="50186" name="Line 12"/>
          <p:cNvSpPr>
            <a:spLocks noChangeShapeType="1"/>
          </p:cNvSpPr>
          <p:nvPr/>
        </p:nvSpPr>
        <p:spPr bwMode="auto">
          <a:xfrm flipH="1">
            <a:off x="5029532" y="3248422"/>
            <a:ext cx="624284" cy="0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>
              <a:solidFill>
                <a:srgbClr val="000000"/>
              </a:solidFill>
            </a:endParaRPr>
          </a:p>
        </p:txBody>
      </p:sp>
      <p:sp>
        <p:nvSpPr>
          <p:cNvPr id="50188" name="Text Box 20"/>
          <p:cNvSpPr txBox="1">
            <a:spLocks noChangeArrowheads="1"/>
          </p:cNvSpPr>
          <p:nvPr/>
        </p:nvSpPr>
        <p:spPr bwMode="auto">
          <a:xfrm>
            <a:off x="5722181" y="2644650"/>
            <a:ext cx="4074749" cy="208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4625" indent="-1746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lnSpc>
                <a:spcPct val="105000"/>
              </a:lnSpc>
            </a:pP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Melakukan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untuk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menghilangkan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penyebab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ketidaksesuaian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sehingga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kasus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yang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sama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tidak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terulang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ATAU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tidak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terulang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di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tempat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yang lain</a:t>
            </a:r>
          </a:p>
          <a:p>
            <a:pPr marL="0" indent="0" eaLnBrk="1" hangingPunct="1">
              <a:lnSpc>
                <a:spcPct val="105000"/>
              </a:lnSpc>
            </a:pPr>
            <a:r>
              <a:rPr lang="en-US" altLang="en-US" i="1" dirty="0" err="1">
                <a:solidFill>
                  <a:srgbClr val="000000"/>
                </a:solidFill>
              </a:rPr>
              <a:t>Mengutamakan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</a:rPr>
              <a:t>untuk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</a:rPr>
              <a:t>melakukan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</a:rPr>
              <a:t>metode</a:t>
            </a:r>
            <a:r>
              <a:rPr lang="en-US" altLang="en-US" i="1" dirty="0">
                <a:solidFill>
                  <a:srgbClr val="000000"/>
                </a:solidFill>
              </a:rPr>
              <a:t> anti </a:t>
            </a:r>
            <a:r>
              <a:rPr lang="en-US" altLang="en-US" i="1" dirty="0" err="1">
                <a:solidFill>
                  <a:srgbClr val="000000"/>
                </a:solidFill>
              </a:rPr>
              <a:t>salah</a:t>
            </a:r>
            <a:r>
              <a:rPr lang="en-US" altLang="en-US" i="1" dirty="0">
                <a:solidFill>
                  <a:srgbClr val="000000"/>
                </a:solidFill>
              </a:rPr>
              <a:t> (</a:t>
            </a:r>
            <a:r>
              <a:rPr lang="en-US" altLang="en-US" i="1" dirty="0" err="1">
                <a:solidFill>
                  <a:srgbClr val="000000"/>
                </a:solidFill>
              </a:rPr>
              <a:t>pokayoke</a:t>
            </a:r>
            <a:r>
              <a:rPr lang="en-US" altLang="en-US" i="1" dirty="0">
                <a:solidFill>
                  <a:srgbClr val="000000"/>
                </a:solidFill>
              </a:rPr>
              <a:t>); IATF 10.2.4</a:t>
            </a:r>
          </a:p>
          <a:p>
            <a:pPr marL="0" indent="0" eaLnBrk="1" hangingPunct="1">
              <a:lnSpc>
                <a:spcPct val="105000"/>
              </a:lnSpc>
            </a:pPr>
            <a:endParaRPr lang="en-US" altLang="en-US" sz="1517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105000"/>
              </a:lnSpc>
            </a:pPr>
            <a:endParaRPr lang="en-US" altLang="en-US" sz="1517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50189" name="Text Box 21"/>
          <p:cNvSpPr txBox="1">
            <a:spLocks noChangeArrowheads="1"/>
          </p:cNvSpPr>
          <p:nvPr/>
        </p:nvSpPr>
        <p:spPr bwMode="auto">
          <a:xfrm>
            <a:off x="5332173" y="4372933"/>
            <a:ext cx="4490376" cy="33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Evaluasi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efektifitas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yang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diambil</a:t>
            </a:r>
            <a:endParaRPr lang="en-US" altLang="en-US" sz="1517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50190" name="Text Box 22"/>
          <p:cNvSpPr txBox="1">
            <a:spLocks noChangeArrowheads="1"/>
          </p:cNvSpPr>
          <p:nvPr/>
        </p:nvSpPr>
        <p:spPr bwMode="auto">
          <a:xfrm>
            <a:off x="5169023" y="5679054"/>
            <a:ext cx="4559544" cy="1095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Lakukan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perubahan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pada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SMM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dan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simpan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Informasi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terdokumentasi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hasil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en-US" altLang="en-US" i="1" dirty="0" err="1">
                <a:solidFill>
                  <a:srgbClr val="000000"/>
                </a:solidFill>
              </a:rPr>
              <a:t>Melakukan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</a:rPr>
              <a:t>tindakan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</a:rPr>
              <a:t>perbaikan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</a:rPr>
              <a:t>terhadap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</a:rPr>
              <a:t>produk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</a:rPr>
              <a:t>dan</a:t>
            </a:r>
            <a:r>
              <a:rPr lang="en-US" altLang="en-US" i="1" dirty="0">
                <a:solidFill>
                  <a:srgbClr val="000000"/>
                </a:solidFill>
              </a:rPr>
              <a:t> proses yang </a:t>
            </a:r>
            <a:r>
              <a:rPr lang="en-US" altLang="en-US" i="1" dirty="0" err="1">
                <a:solidFill>
                  <a:srgbClr val="000000"/>
                </a:solidFill>
              </a:rPr>
              <a:t>sejenis</a:t>
            </a:r>
            <a:r>
              <a:rPr lang="en-US" altLang="en-US" i="1" dirty="0">
                <a:solidFill>
                  <a:srgbClr val="000000"/>
                </a:solidFill>
              </a:rPr>
              <a:t> (10.2.1)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6573" y="2076833"/>
            <a:ext cx="4465997" cy="4735940"/>
          </a:xfrm>
          <a:prstGeom prst="rect">
            <a:avLst/>
          </a:prstGeom>
        </p:spPr>
      </p:pic>
      <p:sp>
        <p:nvSpPr>
          <p:cNvPr id="17" name="Line 11"/>
          <p:cNvSpPr>
            <a:spLocks noChangeShapeType="1"/>
          </p:cNvSpPr>
          <p:nvPr/>
        </p:nvSpPr>
        <p:spPr bwMode="auto">
          <a:xfrm flipH="1" flipV="1">
            <a:off x="4380314" y="4576270"/>
            <a:ext cx="882254" cy="6878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>
              <a:solidFill>
                <a:srgbClr val="000000"/>
              </a:solidFill>
            </a:endParaRPr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H="1">
            <a:off x="4175233" y="6558662"/>
            <a:ext cx="779065" cy="1719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>
              <a:solidFill>
                <a:srgbClr val="000000"/>
              </a:solidFill>
            </a:endParaRPr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5349556" y="5147631"/>
            <a:ext cx="4490376" cy="31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indent="0" eaLnBrk="1" hangingPunct="1">
              <a:lnSpc>
                <a:spcPct val="105000"/>
              </a:lnSpc>
            </a:pPr>
            <a:r>
              <a:rPr lang="en-US" altLang="en-US" sz="1500" b="1" dirty="0">
                <a:solidFill>
                  <a:srgbClr val="0033CC"/>
                </a:solidFill>
                <a:latin typeface="Tahoma" panose="020B0604030504040204" pitchFamily="34" charset="0"/>
              </a:rPr>
              <a:t>Update </a:t>
            </a:r>
            <a:r>
              <a:rPr lang="en-US" altLang="en-US" sz="1500" b="1" dirty="0" err="1">
                <a:solidFill>
                  <a:srgbClr val="0033CC"/>
                </a:solidFill>
                <a:latin typeface="Tahoma" panose="020B0604030504040204" pitchFamily="34" charset="0"/>
              </a:rPr>
              <a:t>resiko</a:t>
            </a:r>
            <a:r>
              <a:rPr lang="en-US" altLang="en-US" sz="1500" b="1" dirty="0">
                <a:solidFill>
                  <a:srgbClr val="0033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00" b="1" dirty="0" err="1">
                <a:solidFill>
                  <a:srgbClr val="0033CC"/>
                </a:solidFill>
                <a:latin typeface="Tahoma" panose="020B0604030504040204" pitchFamily="34" charset="0"/>
              </a:rPr>
              <a:t>dan</a:t>
            </a:r>
            <a:r>
              <a:rPr lang="en-US" altLang="en-US" sz="1500" b="1" dirty="0">
                <a:solidFill>
                  <a:srgbClr val="0033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00" b="1" dirty="0" err="1">
                <a:solidFill>
                  <a:srgbClr val="0033CC"/>
                </a:solidFill>
                <a:latin typeface="Tahoma" panose="020B0604030504040204" pitchFamily="34" charset="0"/>
              </a:rPr>
              <a:t>peluang</a:t>
            </a:r>
            <a:r>
              <a:rPr lang="en-US" altLang="en-US" sz="1500" b="1" dirty="0">
                <a:solidFill>
                  <a:srgbClr val="0033CC"/>
                </a:solidFill>
                <a:latin typeface="Tahoma" panose="020B0604030504040204" pitchFamily="34" charset="0"/>
              </a:rPr>
              <a:t>, </a:t>
            </a:r>
            <a:r>
              <a:rPr lang="en-US" altLang="en-US" sz="1500" b="1" dirty="0" err="1">
                <a:solidFill>
                  <a:srgbClr val="0033CC"/>
                </a:solidFill>
                <a:latin typeface="Tahoma" panose="020B0604030504040204" pitchFamily="34" charset="0"/>
              </a:rPr>
              <a:t>bila</a:t>
            </a:r>
            <a:r>
              <a:rPr lang="en-US" altLang="en-US" sz="1500" b="1" dirty="0">
                <a:solidFill>
                  <a:srgbClr val="0033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00" b="1" dirty="0" err="1">
                <a:solidFill>
                  <a:srgbClr val="0033CC"/>
                </a:solidFill>
                <a:latin typeface="Tahoma" panose="020B0604030504040204" pitchFamily="34" charset="0"/>
              </a:rPr>
              <a:t>diperlukan</a:t>
            </a:r>
            <a:r>
              <a:rPr lang="en-US" altLang="en-US" sz="1500" b="1" dirty="0">
                <a:solidFill>
                  <a:srgbClr val="0033CC"/>
                </a:solidFill>
                <a:latin typeface="Tahoma" panose="020B0604030504040204" pitchFamily="34" charset="0"/>
              </a:rPr>
              <a:t> </a:t>
            </a:r>
            <a:r>
              <a:rPr lang="en-US" sz="1500" b="1" dirty="0">
                <a:solidFill>
                  <a:srgbClr val="0033CC"/>
                </a:solidFill>
              </a:rPr>
              <a:t>*</a:t>
            </a:r>
            <a:endParaRPr lang="en-US" sz="1500" b="1" i="1" dirty="0">
              <a:solidFill>
                <a:srgbClr val="0033CC"/>
              </a:solidFill>
            </a:endParaRPr>
          </a:p>
        </p:txBody>
      </p:sp>
      <p:sp>
        <p:nvSpPr>
          <p:cNvPr id="20" name="Line 11"/>
          <p:cNvSpPr>
            <a:spLocks noChangeShapeType="1"/>
          </p:cNvSpPr>
          <p:nvPr/>
        </p:nvSpPr>
        <p:spPr bwMode="auto">
          <a:xfrm flipH="1">
            <a:off x="4223408" y="5464769"/>
            <a:ext cx="945615" cy="330118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>
              <a:solidFill>
                <a:srgbClr val="000000"/>
              </a:solidFill>
            </a:endParaRPr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>
            <a:off x="4561745" y="1609669"/>
            <a:ext cx="3012" cy="454594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7914" y="1088931"/>
            <a:ext cx="3449093" cy="131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67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944306" y="968294"/>
            <a:ext cx="2302986" cy="84994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Hasil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pemantauan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,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pengukuran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,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analisis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dan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evaluasi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kinerja</a:t>
            </a:r>
            <a:endParaRPr lang="en-US" sz="1477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44306" y="2003482"/>
            <a:ext cx="2302986" cy="52232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Hasil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audit internal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44306" y="2733243"/>
            <a:ext cx="2302986" cy="52232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Hasil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tinjauan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manajemen</a:t>
            </a:r>
            <a:endParaRPr lang="en-US" sz="1477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33402" y="1032068"/>
            <a:ext cx="2537383" cy="693680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Opportunities for improvement (10.1)</a:t>
            </a:r>
          </a:p>
        </p:txBody>
      </p:sp>
      <p:cxnSp>
        <p:nvCxnSpPr>
          <p:cNvPr id="22" name="Straight Arrow Connector 21"/>
          <p:cNvCxnSpPr>
            <a:stCxn id="17" idx="3"/>
            <a:endCxn id="21" idx="1"/>
          </p:cNvCxnSpPr>
          <p:nvPr/>
        </p:nvCxnSpPr>
        <p:spPr>
          <a:xfrm flipV="1">
            <a:off x="3247292" y="1378909"/>
            <a:ext cx="786110" cy="143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3"/>
            <a:endCxn id="21" idx="1"/>
          </p:cNvCxnSpPr>
          <p:nvPr/>
        </p:nvCxnSpPr>
        <p:spPr>
          <a:xfrm flipV="1">
            <a:off x="3247292" y="1378908"/>
            <a:ext cx="786110" cy="8857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3"/>
            <a:endCxn id="21" idx="1"/>
          </p:cNvCxnSpPr>
          <p:nvPr/>
        </p:nvCxnSpPr>
        <p:spPr>
          <a:xfrm flipV="1">
            <a:off x="3247292" y="1378909"/>
            <a:ext cx="786110" cy="16154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195040" y="1025190"/>
            <a:ext cx="2116587" cy="721795"/>
          </a:xfrm>
          <a:prstGeom prst="rect">
            <a:avLst/>
          </a:prstGeom>
          <a:solidFill>
            <a:srgbClr val="00B0F0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Hasill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diharapkan</a:t>
            </a:r>
            <a:endParaRPr lang="en-US" sz="1846" dirty="0">
              <a:solidFill>
                <a:prstClr val="black"/>
              </a:solidFill>
              <a:latin typeface="Arial Narrow" pitchFamily="34" charset="0"/>
            </a:endParaRPr>
          </a:p>
        </p:txBody>
      </p:sp>
      <p:cxnSp>
        <p:nvCxnSpPr>
          <p:cNvPr id="30" name="Straight Arrow Connector 29"/>
          <p:cNvCxnSpPr>
            <a:stCxn id="21" idx="3"/>
            <a:endCxn id="29" idx="1"/>
          </p:cNvCxnSpPr>
          <p:nvPr/>
        </p:nvCxnSpPr>
        <p:spPr>
          <a:xfrm>
            <a:off x="6570785" y="1378909"/>
            <a:ext cx="624254" cy="71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2"/>
            <a:endCxn id="49" idx="0"/>
          </p:cNvCxnSpPr>
          <p:nvPr/>
        </p:nvCxnSpPr>
        <p:spPr>
          <a:xfrm>
            <a:off x="5302094" y="1725748"/>
            <a:ext cx="8987" cy="589232"/>
          </a:xfrm>
          <a:prstGeom prst="straightConnector1">
            <a:avLst/>
          </a:prstGeom>
          <a:ln w="38100">
            <a:solidFill>
              <a:srgbClr val="FF33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012303" y="2314981"/>
            <a:ext cx="2597554" cy="594609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Ketidaksesuaian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dan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tindakan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korektif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(10.2)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21397" y="188405"/>
            <a:ext cx="869022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Insiden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Ketidaksesuaian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dan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Tindakan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Korektif</a:t>
            </a:r>
            <a:endParaRPr lang="en-US" sz="2800" dirty="0">
              <a:solidFill>
                <a:prstClr val="black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1397" y="3550792"/>
            <a:ext cx="8690229" cy="3170099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Ketika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terjadi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insiden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ketidaksesuaian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harus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bereaksi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dengan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tepat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terhadap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insiden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ketidaksesuaian</a:t>
            </a:r>
            <a:endParaRPr lang="en-US" sz="2000" dirty="0">
              <a:solidFill>
                <a:prstClr val="black"/>
              </a:solidFill>
              <a:latin typeface="Arial Narrow" pitchFamily="34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evaluasi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dengan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partisipasi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dan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keterlibatan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pekerja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pihak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berkepentingan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lainnya</a:t>
            </a:r>
            <a:endParaRPr lang="en-US" sz="2000" dirty="0">
              <a:solidFill>
                <a:prstClr val="black"/>
              </a:solidFill>
              <a:latin typeface="Arial Narrow" pitchFamily="34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meninjau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penilaian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risiko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saat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ini</a:t>
            </a:r>
            <a:endParaRPr lang="en-US" sz="2000" b="1" u="sng" dirty="0">
              <a:solidFill>
                <a:srgbClr val="FF0000"/>
              </a:solidFill>
              <a:latin typeface="Arial Narrow" pitchFamily="34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menetapkan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melaksanakan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tindakan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diperlukan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(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tindakan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korektif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),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dengan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pertimbangan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pengendalian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bahaya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(8.1.2)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dan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manajemen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perubahan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(8.1.3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melaksanakan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penilaian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risiko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terkait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bahaya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baru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dan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perubahan</a:t>
            </a:r>
            <a:endParaRPr lang="en-US" sz="2000" b="1" u="sng" dirty="0">
              <a:solidFill>
                <a:srgbClr val="FF0000"/>
              </a:solidFill>
              <a:latin typeface="Arial Narrow" pitchFamily="34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meninjau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efektivitas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tindakan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diambil</a:t>
            </a:r>
            <a:endParaRPr lang="en-US" sz="2000" dirty="0">
              <a:solidFill>
                <a:prstClr val="black"/>
              </a:solidFill>
              <a:latin typeface="Arial Narrow" pitchFamily="34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melaksanakan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perubahan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sistem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manajemen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K3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A60890-C0E0-4E5F-91E2-9C9D08326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E3D3CF9-A8F0-446F-8AA4-23D2A19D86A0}" type="slidenum">
              <a:rPr lang="en-US"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103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54008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87707" y="840770"/>
            <a:ext cx="3122423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Identifikasi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ketidaksesuaian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>
            <a:off x="3348918" y="1329714"/>
            <a:ext cx="0" cy="2914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787707" y="2561679"/>
            <a:ext cx="3122423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Analisa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penyebab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ketidaksesuaian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87707" y="3317318"/>
            <a:ext cx="3122423" cy="87093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Identifikasi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proses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sejenis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yang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memungkinkan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terjadi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ketidaksesuaian</a:t>
            </a:r>
            <a:endParaRPr lang="en-US" sz="1662" dirty="0">
              <a:solidFill>
                <a:prstClr val="white"/>
              </a:solidFill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87707" y="4454945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Menetapkan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&amp;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melaksanakan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tindakan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korektif</a:t>
            </a:r>
            <a:endParaRPr lang="en-US" sz="1662" dirty="0">
              <a:solidFill>
                <a:prstClr val="white"/>
              </a:solidFill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9" name="Straight Arrow Connector 18"/>
          <p:cNvCxnSpPr>
            <a:stCxn id="20" idx="2"/>
            <a:endCxn id="13" idx="0"/>
          </p:cNvCxnSpPr>
          <p:nvPr/>
        </p:nvCxnSpPr>
        <p:spPr>
          <a:xfrm>
            <a:off x="3348918" y="2230416"/>
            <a:ext cx="0" cy="3312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787707" y="1631720"/>
            <a:ext cx="3122423" cy="59869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Reaksi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terhadap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dampak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ketidaksesuaian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</p:txBody>
      </p:sp>
      <p:cxnSp>
        <p:nvCxnSpPr>
          <p:cNvPr id="21" name="Straight Arrow Connector 20"/>
          <p:cNvCxnSpPr>
            <a:stCxn id="13" idx="2"/>
            <a:endCxn id="17" idx="0"/>
          </p:cNvCxnSpPr>
          <p:nvPr/>
        </p:nvCxnSpPr>
        <p:spPr>
          <a:xfrm>
            <a:off x="3348918" y="3050624"/>
            <a:ext cx="0" cy="2666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3348918" y="4188250"/>
            <a:ext cx="0" cy="2666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334977" y="3251784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Perubahan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terhadap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SMK3 (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standarisasi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)</a:t>
            </a:r>
            <a:endParaRPr lang="en-US" sz="1662" dirty="0">
              <a:solidFill>
                <a:prstClr val="white"/>
              </a:solidFill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8" name="Flowchart: Decision 27"/>
          <p:cNvSpPr/>
          <p:nvPr/>
        </p:nvSpPr>
        <p:spPr>
          <a:xfrm>
            <a:off x="5717932" y="4295220"/>
            <a:ext cx="2356515" cy="899439"/>
          </a:xfrm>
          <a:prstGeom prst="flowChartDecision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Efektif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?</a:t>
            </a:r>
          </a:p>
        </p:txBody>
      </p:sp>
      <p:cxnSp>
        <p:nvCxnSpPr>
          <p:cNvPr id="29" name="Straight Arrow Connector 28"/>
          <p:cNvCxnSpPr>
            <a:stCxn id="18" idx="2"/>
            <a:endCxn id="28" idx="2"/>
          </p:cNvCxnSpPr>
          <p:nvPr/>
        </p:nvCxnSpPr>
        <p:spPr>
          <a:xfrm rot="16200000" flipH="1">
            <a:off x="5043047" y="3341517"/>
            <a:ext cx="159013" cy="3547271"/>
          </a:xfrm>
          <a:prstGeom prst="bentConnector3">
            <a:avLst>
              <a:gd name="adj1" fmla="val 232703"/>
            </a:avLst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8" idx="0"/>
            <a:endCxn id="27" idx="2"/>
          </p:cNvCxnSpPr>
          <p:nvPr/>
        </p:nvCxnSpPr>
        <p:spPr>
          <a:xfrm flipH="1" flipV="1">
            <a:off x="6896189" y="3832484"/>
            <a:ext cx="1" cy="4627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8" idx="1"/>
            <a:endCxn id="18" idx="3"/>
          </p:cNvCxnSpPr>
          <p:nvPr/>
        </p:nvCxnSpPr>
        <p:spPr>
          <a:xfrm flipH="1">
            <a:off x="4910129" y="4744939"/>
            <a:ext cx="807802" cy="3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5334977" y="2264804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Laporkan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ke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Tinjauan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Manajemen</a:t>
            </a:r>
            <a:endParaRPr lang="en-US" sz="1662" dirty="0">
              <a:solidFill>
                <a:prstClr val="white"/>
              </a:solidFill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63" name="Straight Arrow Connector 62"/>
          <p:cNvCxnSpPr>
            <a:stCxn id="27" idx="0"/>
            <a:endCxn id="62" idx="2"/>
          </p:cNvCxnSpPr>
          <p:nvPr/>
        </p:nvCxnSpPr>
        <p:spPr>
          <a:xfrm flipV="1">
            <a:off x="6896188" y="2845504"/>
            <a:ext cx="0" cy="4062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709344" y="5751350"/>
            <a:ext cx="5279147" cy="83840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Organisasi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harus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menyimpan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informasi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terdokumentasi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sebagai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bukti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dari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:</a:t>
            </a:r>
          </a:p>
          <a:p>
            <a:pPr marL="263776" indent="-26377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sifat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ketidaksesuaian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setiap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tindakan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dilakukan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berikutnya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;</a:t>
            </a:r>
          </a:p>
          <a:p>
            <a:pPr marL="263776" indent="-26377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hasil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dari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setiap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tindakan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korektif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..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6"/>
          <a:stretch/>
        </p:blipFill>
        <p:spPr>
          <a:xfrm>
            <a:off x="6390489" y="4002725"/>
            <a:ext cx="293275" cy="29249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>
          <a:xfrm>
            <a:off x="5420233" y="4364747"/>
            <a:ext cx="297698" cy="29701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79449" y="204697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Ketidaksesuaian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dan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Tindakan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Korektif</a:t>
            </a:r>
            <a:endParaRPr lang="en-US" sz="2800" dirty="0">
              <a:solidFill>
                <a:prstClr val="black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9C58C-3B2C-4F8C-9E83-026E39BF1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E3D3CF9-A8F0-446F-8AA4-23D2A19D86A0}" type="slidenum">
              <a:rPr lang="en-US"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104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79708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16012" y="934389"/>
            <a:ext cx="3122423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Terjadi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Insiden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</p:txBody>
      </p:sp>
      <p:cxnSp>
        <p:nvCxnSpPr>
          <p:cNvPr id="10" name="Straight Arrow Connector 9"/>
          <p:cNvCxnSpPr>
            <a:stCxn id="9" idx="2"/>
            <a:endCxn id="20" idx="0"/>
          </p:cNvCxnSpPr>
          <p:nvPr/>
        </p:nvCxnSpPr>
        <p:spPr>
          <a:xfrm>
            <a:off x="2277223" y="1423333"/>
            <a:ext cx="0" cy="2779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6012" y="2609566"/>
            <a:ext cx="3122423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Pengendalian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dampak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insiden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6012" y="4209940"/>
            <a:ext cx="3122423" cy="515166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Pembentukan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Tim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Investigasi</a:t>
            </a:r>
            <a:endParaRPr lang="en-US" sz="1662" dirty="0">
              <a:solidFill>
                <a:prstClr val="white"/>
              </a:solidFill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6012" y="5046954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Pelaksanaan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Investigasi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Insiden</a:t>
            </a:r>
            <a:endParaRPr lang="en-US" sz="1662" dirty="0">
              <a:solidFill>
                <a:prstClr val="white"/>
              </a:solidFill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9" name="Straight Arrow Connector 18"/>
          <p:cNvCxnSpPr>
            <a:stCxn id="20" idx="2"/>
            <a:endCxn id="13" idx="0"/>
          </p:cNvCxnSpPr>
          <p:nvPr/>
        </p:nvCxnSpPr>
        <p:spPr>
          <a:xfrm>
            <a:off x="2277223" y="2299965"/>
            <a:ext cx="0" cy="3096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16012" y="1701268"/>
            <a:ext cx="3122423" cy="59869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Penanganan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Insiden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</p:txBody>
      </p:sp>
      <p:cxnSp>
        <p:nvCxnSpPr>
          <p:cNvPr id="21" name="Straight Arrow Connector 20"/>
          <p:cNvCxnSpPr>
            <a:stCxn id="13" idx="2"/>
            <a:endCxn id="61" idx="0"/>
          </p:cNvCxnSpPr>
          <p:nvPr/>
        </p:nvCxnSpPr>
        <p:spPr>
          <a:xfrm>
            <a:off x="2277223" y="3098511"/>
            <a:ext cx="0" cy="2600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2277223" y="4725107"/>
            <a:ext cx="0" cy="3218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21397" y="177529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Pelaporan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&amp;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Investigasi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Insiden</a:t>
            </a:r>
            <a:endParaRPr lang="en-US" sz="2800" dirty="0">
              <a:solidFill>
                <a:prstClr val="black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239481" y="1152576"/>
            <a:ext cx="5082992" cy="1626984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Ketika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terjadi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insiden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maka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perlu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dilakukan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penanganan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terhadap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insiden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terjadi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dapat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dilihat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di Proses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Kesiagaan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Tanggap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Darurat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Kendalikan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dampak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dari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insiden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terjadi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seperti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isolasi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blokade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dll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239481" y="4129048"/>
            <a:ext cx="5082992" cy="603883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Membentuk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tim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investigasi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terdiri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dari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penanggungjawab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area,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tenaga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ahli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pihak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eksternal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apabila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di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perlukan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239481" y="5046954"/>
            <a:ext cx="5082992" cy="1371209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Pelaksanaan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investigasi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insiden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dengan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cara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Isolasi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area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Pengumpulan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informasi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barang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bukti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saksi-saksi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Interview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saksi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Analisa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penyebab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insiden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16012" y="3358554"/>
            <a:ext cx="3122423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Pelaporan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Insiden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</p:txBody>
      </p:sp>
      <p:cxnSp>
        <p:nvCxnSpPr>
          <p:cNvPr id="66" name="Straight Arrow Connector 65"/>
          <p:cNvCxnSpPr>
            <a:stCxn id="61" idx="2"/>
            <a:endCxn id="17" idx="0"/>
          </p:cNvCxnSpPr>
          <p:nvPr/>
        </p:nvCxnSpPr>
        <p:spPr>
          <a:xfrm>
            <a:off x="2277223" y="3847498"/>
            <a:ext cx="0" cy="3624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4239481" y="3097724"/>
            <a:ext cx="5082992" cy="603883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Melaporkan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insiden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terjadi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kepada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internal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eksternal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apabila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diperlukan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.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967170" y="5951891"/>
            <a:ext cx="620105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A</a:t>
            </a:r>
          </a:p>
        </p:txBody>
      </p:sp>
      <p:cxnSp>
        <p:nvCxnSpPr>
          <p:cNvPr id="75" name="Straight Arrow Connector 74"/>
          <p:cNvCxnSpPr>
            <a:stCxn id="18" idx="2"/>
            <a:endCxn id="74" idx="0"/>
          </p:cNvCxnSpPr>
          <p:nvPr/>
        </p:nvCxnSpPr>
        <p:spPr>
          <a:xfrm flipH="1">
            <a:off x="2277223" y="5627654"/>
            <a:ext cx="1" cy="3242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Line 25"/>
          <p:cNvSpPr>
            <a:spLocks noChangeShapeType="1"/>
          </p:cNvSpPr>
          <p:nvPr/>
        </p:nvSpPr>
        <p:spPr bwMode="auto">
          <a:xfrm>
            <a:off x="3848013" y="2067991"/>
            <a:ext cx="391469" cy="2857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Line 25"/>
          <p:cNvSpPr>
            <a:spLocks noChangeShapeType="1"/>
          </p:cNvSpPr>
          <p:nvPr/>
        </p:nvSpPr>
        <p:spPr bwMode="auto">
          <a:xfrm flipV="1">
            <a:off x="3848013" y="2498289"/>
            <a:ext cx="391469" cy="355749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Line 25"/>
          <p:cNvSpPr>
            <a:spLocks noChangeShapeType="1"/>
          </p:cNvSpPr>
          <p:nvPr/>
        </p:nvSpPr>
        <p:spPr bwMode="auto">
          <a:xfrm flipV="1">
            <a:off x="3848013" y="3305865"/>
            <a:ext cx="391469" cy="355749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Line 25"/>
          <p:cNvSpPr>
            <a:spLocks noChangeShapeType="1"/>
          </p:cNvSpPr>
          <p:nvPr/>
        </p:nvSpPr>
        <p:spPr bwMode="auto">
          <a:xfrm flipV="1">
            <a:off x="3848013" y="4491317"/>
            <a:ext cx="391469" cy="17864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Line 25"/>
          <p:cNvSpPr>
            <a:spLocks noChangeShapeType="1"/>
          </p:cNvSpPr>
          <p:nvPr/>
        </p:nvSpPr>
        <p:spPr bwMode="auto">
          <a:xfrm>
            <a:off x="3848013" y="5355167"/>
            <a:ext cx="391469" cy="207467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54A6DB-A594-4D4D-B5D7-1086147F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E3D3CF9-A8F0-446F-8AA4-23D2A19D86A0}" type="slidenum">
              <a:rPr lang="en-US"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105</a:t>
            </a:fld>
            <a:endParaRPr lang="en-US">
              <a:latin typeface="Calibri"/>
            </a:endParaRP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3529CAF3-F3E6-4075-A1B6-B5ABEB368E89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34294844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/>
          <p:cNvCxnSpPr>
            <a:stCxn id="24" idx="2"/>
            <a:endCxn id="20" idx="0"/>
          </p:cNvCxnSpPr>
          <p:nvPr/>
        </p:nvCxnSpPr>
        <p:spPr>
          <a:xfrm>
            <a:off x="2761317" y="1232269"/>
            <a:ext cx="1" cy="3994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00106" y="2561679"/>
            <a:ext cx="3122423" cy="59688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Penetapan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pelaksanaan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tindakan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korektif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00106" y="3482743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 sz="1000"/>
            </a:pP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Monitoring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dan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evaluasi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tindakan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korektif</a:t>
            </a:r>
            <a:endParaRPr lang="en-US" sz="1662" dirty="0">
              <a:solidFill>
                <a:prstClr val="white"/>
              </a:solidFill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9" name="Straight Arrow Connector 18"/>
          <p:cNvCxnSpPr>
            <a:stCxn id="20" idx="2"/>
            <a:endCxn id="13" idx="0"/>
          </p:cNvCxnSpPr>
          <p:nvPr/>
        </p:nvCxnSpPr>
        <p:spPr>
          <a:xfrm>
            <a:off x="2761317" y="2230416"/>
            <a:ext cx="0" cy="3312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200106" y="1631720"/>
            <a:ext cx="3122423" cy="59869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Identifikasi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pada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proses / area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sejenis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dengan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pertimbangan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HIRA / IAD</a:t>
            </a:r>
          </a:p>
        </p:txBody>
      </p:sp>
      <p:cxnSp>
        <p:nvCxnSpPr>
          <p:cNvPr id="23" name="Straight Arrow Connector 22"/>
          <p:cNvCxnSpPr>
            <a:stCxn id="13" idx="2"/>
            <a:endCxn id="18" idx="0"/>
          </p:cNvCxnSpPr>
          <p:nvPr/>
        </p:nvCxnSpPr>
        <p:spPr>
          <a:xfrm>
            <a:off x="2761317" y="3158568"/>
            <a:ext cx="0" cy="3241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00104" y="5239735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Perubahan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terhadap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SMK3 (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standarisasi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)</a:t>
            </a:r>
            <a:endParaRPr lang="en-US" sz="1662" dirty="0">
              <a:solidFill>
                <a:prstClr val="white"/>
              </a:solidFill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8" name="Flowchart: Decision 27"/>
          <p:cNvSpPr/>
          <p:nvPr/>
        </p:nvSpPr>
        <p:spPr>
          <a:xfrm>
            <a:off x="1583058" y="4339186"/>
            <a:ext cx="2356515" cy="639693"/>
          </a:xfrm>
          <a:prstGeom prst="flowChartDecision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Efektif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?</a:t>
            </a:r>
          </a:p>
        </p:txBody>
      </p:sp>
      <p:cxnSp>
        <p:nvCxnSpPr>
          <p:cNvPr id="29" name="Straight Arrow Connector 28"/>
          <p:cNvCxnSpPr>
            <a:stCxn id="28" idx="1"/>
            <a:endCxn id="13" idx="1"/>
          </p:cNvCxnSpPr>
          <p:nvPr/>
        </p:nvCxnSpPr>
        <p:spPr>
          <a:xfrm rot="10800000">
            <a:off x="1200105" y="2860125"/>
            <a:ext cx="382952" cy="1798909"/>
          </a:xfrm>
          <a:prstGeom prst="bentConnector3">
            <a:avLst>
              <a:gd name="adj1" fmla="val 159694"/>
            </a:avLst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8" idx="2"/>
            <a:endCxn id="27" idx="0"/>
          </p:cNvCxnSpPr>
          <p:nvPr/>
        </p:nvCxnSpPr>
        <p:spPr>
          <a:xfrm>
            <a:off x="2761315" y="4978878"/>
            <a:ext cx="0" cy="2608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1200104" y="6016129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Laporkan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ke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Tinjauan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Manajemen</a:t>
            </a:r>
            <a:endParaRPr lang="en-US" sz="1662" dirty="0">
              <a:solidFill>
                <a:prstClr val="white"/>
              </a:solidFill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6"/>
          <a:stretch/>
        </p:blipFill>
        <p:spPr>
          <a:xfrm>
            <a:off x="2997631" y="4947240"/>
            <a:ext cx="293275" cy="29249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>
          <a:xfrm>
            <a:off x="1200103" y="4239110"/>
            <a:ext cx="297698" cy="29701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451264" y="743325"/>
            <a:ext cx="620105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A</a:t>
            </a:r>
          </a:p>
        </p:txBody>
      </p:sp>
      <p:cxnSp>
        <p:nvCxnSpPr>
          <p:cNvPr id="30" name="Straight Arrow Connector 29"/>
          <p:cNvCxnSpPr>
            <a:stCxn id="18" idx="2"/>
            <a:endCxn id="28" idx="0"/>
          </p:cNvCxnSpPr>
          <p:nvPr/>
        </p:nvCxnSpPr>
        <p:spPr>
          <a:xfrm flipH="1">
            <a:off x="2761315" y="4063443"/>
            <a:ext cx="2" cy="2757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7" idx="2"/>
            <a:endCxn id="62" idx="0"/>
          </p:cNvCxnSpPr>
          <p:nvPr/>
        </p:nvCxnSpPr>
        <p:spPr>
          <a:xfrm>
            <a:off x="2761315" y="5820436"/>
            <a:ext cx="0" cy="1956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006788" y="1626534"/>
            <a:ext cx="4437530" cy="859659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Identifikasi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pada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aktivitas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/ proses / area yang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sejenis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dengan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pertimbangan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risk assessment yang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sudah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ada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.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024076" y="2682572"/>
            <a:ext cx="4437530" cy="2138534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Menetapkan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tindakan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korektif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dibutuhkan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melaksanakannya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.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Tindakan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korektif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dilakukan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dapat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diperuntukkan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untuk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aktivitas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/ proses / area yang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sejenis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Pantau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evaluasi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tindakan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korektif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dilakukan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.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Apabila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diperlukan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dapat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ditambahkan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tindakan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korektif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lainnya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.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006788" y="5017486"/>
            <a:ext cx="4437530" cy="1626984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Apabila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sudah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efektif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maka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dapat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ditetapkan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sebagai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pengendalian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operasional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melaukan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penilaian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ulang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terhadap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risiko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Laporkan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status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investigasi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insiden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kepada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manajemen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puncak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>
            <a:off x="4359088" y="1966892"/>
            <a:ext cx="647700" cy="9827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>
            <a:off x="4359088" y="2893947"/>
            <a:ext cx="647700" cy="9827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>
            <a:off x="4359088" y="3793583"/>
            <a:ext cx="647700" cy="9827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Line 25"/>
          <p:cNvSpPr>
            <a:spLocks noChangeShapeType="1"/>
          </p:cNvSpPr>
          <p:nvPr/>
        </p:nvSpPr>
        <p:spPr bwMode="auto">
          <a:xfrm>
            <a:off x="4348299" y="5571092"/>
            <a:ext cx="647700" cy="9827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D1C2DE-44A2-40F2-A766-307E80AF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E3D3CF9-A8F0-446F-8AA4-23D2A19D86A0}" type="slidenum">
              <a:rPr lang="en-US"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106</a:t>
            </a:fld>
            <a:endParaRPr lang="en-US" dirty="0">
              <a:latin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21397" y="177529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Pelaporan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&amp;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Investigasi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Insiden</a:t>
            </a:r>
            <a:endParaRPr lang="en-US" sz="2800" dirty="0">
              <a:solidFill>
                <a:prstClr val="black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632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2172" y="0"/>
            <a:ext cx="9908172" cy="1184275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 eaLnBrk="1" hangingPunct="1"/>
            <a:r>
              <a:rPr lang="en-US" sz="3900" b="1" dirty="0">
                <a:solidFill>
                  <a:schemeClr val="bg1">
                    <a:lumMod val="95000"/>
                  </a:schemeClr>
                </a:solidFill>
              </a:rPr>
              <a:t>10.3 </a:t>
            </a:r>
            <a:r>
              <a:rPr lang="en-US" sz="3900" b="1" dirty="0" err="1">
                <a:solidFill>
                  <a:schemeClr val="bg1">
                    <a:lumMod val="95000"/>
                  </a:schemeClr>
                </a:solidFill>
              </a:rPr>
              <a:t>Peningkatan</a:t>
            </a:r>
            <a:r>
              <a:rPr lang="en-US" sz="39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900" b="1" dirty="0" err="1">
                <a:solidFill>
                  <a:schemeClr val="bg1">
                    <a:lumMod val="95000"/>
                  </a:schemeClr>
                </a:solidFill>
              </a:rPr>
              <a:t>Berkelanjutan</a:t>
            </a:r>
            <a:endParaRPr lang="en-US" sz="3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0376" name="Text Box 17"/>
          <p:cNvSpPr txBox="1">
            <a:spLocks noChangeArrowheads="1"/>
          </p:cNvSpPr>
          <p:nvPr/>
        </p:nvSpPr>
        <p:spPr bwMode="auto">
          <a:xfrm>
            <a:off x="-581835" y="3032901"/>
            <a:ext cx="472082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 u="sng" dirty="0">
                <a:latin typeface="Times New Roman" pitchFamily="18" charset="0"/>
              </a:rPr>
              <a:t>Continuous Improvement </a:t>
            </a:r>
          </a:p>
          <a:p>
            <a:pPr algn="ctr" eaLnBrk="0" hangingPunct="0"/>
            <a:r>
              <a:rPr lang="en-US" sz="2000" u="sng" dirty="0">
                <a:latin typeface="Times New Roman" pitchFamily="18" charset="0"/>
              </a:rPr>
              <a:t>vs </a:t>
            </a:r>
          </a:p>
          <a:p>
            <a:pPr algn="ctr" eaLnBrk="0" hangingPunct="0"/>
            <a:r>
              <a:rPr lang="en-US" sz="2000" u="sng" dirty="0">
                <a:latin typeface="Times New Roman" pitchFamily="18" charset="0"/>
              </a:rPr>
              <a:t>Corrective Action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4936328" y="5634063"/>
            <a:ext cx="3506489" cy="1077218"/>
          </a:xfrm>
          <a:prstGeom prst="rect">
            <a:avLst/>
          </a:prstGeom>
          <a:ln w="254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CATATAN </a:t>
            </a:r>
            <a:r>
              <a:rPr lang="en-US" sz="16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Contoh</a:t>
            </a:r>
            <a:r>
              <a:rPr lang="en-US" sz="16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peningkatan</a:t>
            </a:r>
            <a:r>
              <a:rPr lang="en-US" sz="16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dapat</a:t>
            </a:r>
            <a:r>
              <a:rPr lang="en-US" sz="16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mencakup</a:t>
            </a:r>
            <a:r>
              <a:rPr lang="en-US" sz="16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koreksi</a:t>
            </a:r>
            <a:r>
              <a:rPr lang="en-US" sz="16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sz="16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tindakan</a:t>
            </a:r>
            <a:r>
              <a:rPr lang="en-US" sz="16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korektif</a:t>
            </a:r>
            <a:r>
              <a:rPr lang="en-US" sz="16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sz="16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peningkatan</a:t>
            </a:r>
            <a:r>
              <a:rPr lang="en-US" sz="16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berkelanjutan</a:t>
            </a:r>
            <a:r>
              <a:rPr lang="en-US" sz="16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 </a:t>
            </a:r>
            <a:r>
              <a:rPr lang="en-US" sz="16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terobosan</a:t>
            </a:r>
            <a:r>
              <a:rPr lang="en-US" sz="16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perubahan</a:t>
            </a:r>
            <a:r>
              <a:rPr lang="en-US" sz="16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sz="16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inovasi</a:t>
            </a:r>
            <a:r>
              <a:rPr lang="en-US" sz="16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sz="16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re - </a:t>
            </a:r>
            <a:r>
              <a:rPr lang="en-US" sz="16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organisasi</a:t>
            </a:r>
            <a:r>
              <a:rPr lang="en-US" sz="16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-16672" y="1124744"/>
            <a:ext cx="990600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0724" name="Picture 4" descr="https://cimx.files.wordpress.com/2013/11/toolbox-guy-web-11201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58" y="1585851"/>
            <a:ext cx="1197025" cy="152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http://www.datadogs.nl/files/algemeen/Foto_Plan-do-check-ac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854" l="0" r="100000">
                        <a14:foregroundMark x1="7118" y1="46042" x2="7118" y2="46042"/>
                        <a14:foregroundMark x1="8266" y1="50000" x2="8266" y2="50000"/>
                        <a14:foregroundMark x1="8726" y1="52812" x2="8726" y2="52812"/>
                        <a14:foregroundMark x1="9989" y1="37083" x2="9989" y2="37083"/>
                        <a14:foregroundMark x1="11481" y1="33542" x2="11481" y2="33542"/>
                        <a14:foregroundMark x1="11711" y1="30104" x2="11711" y2="30104"/>
                        <a14:foregroundMark x1="17681" y1="22708" x2="17681" y2="22708"/>
                        <a14:foregroundMark x1="20321" y1="19167" x2="20321" y2="19167"/>
                        <a14:foregroundMark x1="24914" y1="17604" x2="24914" y2="17604"/>
                        <a14:foregroundMark x1="27095" y1="16354" x2="27095" y2="16354"/>
                        <a14:foregroundMark x1="31688" y1="14375" x2="31688" y2="14375"/>
                        <a14:foregroundMark x1="37199" y1="11979" x2="37199" y2="11979"/>
                        <a14:foregroundMark x1="46383" y1="10417" x2="46383" y2="10417"/>
                        <a14:foregroundMark x1="73823" y1="45625" x2="73823" y2="45625"/>
                        <a14:foregroundMark x1="78875" y1="47083" x2="78875" y2="47083"/>
                        <a14:foregroundMark x1="81286" y1="64792" x2="81286" y2="64792"/>
                        <a14:foregroundMark x1="61309" y1="70521" x2="61309" y2="70521"/>
                        <a14:foregroundMark x1="55454" y1="70104" x2="55454" y2="70104"/>
                        <a14:foregroundMark x1="63375" y1="70521" x2="63375" y2="70521"/>
                        <a14:foregroundMark x1="67738" y1="69583" x2="67738" y2="69583"/>
                        <a14:foregroundMark x1="72790" y1="70729" x2="72790" y2="70729"/>
                        <a14:foregroundMark x1="65557" y1="66979" x2="65557" y2="66979"/>
                        <a14:foregroundMark x1="56716" y1="67917" x2="56716" y2="67917"/>
                        <a14:foregroundMark x1="70379" y1="68333" x2="70379" y2="68333"/>
                        <a14:foregroundMark x1="56716" y1="66979" x2="56716" y2="66979"/>
                        <a14:foregroundMark x1="51665" y1="68958" x2="51665" y2="68958"/>
                        <a14:foregroundMark x1="52813" y1="75729" x2="52813" y2="75729"/>
                        <a14:foregroundMark x1="57635" y1="75104" x2="57635" y2="75104"/>
                        <a14:foregroundMark x1="57176" y1="55000" x2="57176" y2="55000"/>
                        <a14:foregroundMark x1="44891" y1="35104" x2="44891" y2="35104"/>
                        <a14:foregroundMark x1="50861" y1="33125" x2="50861" y2="33125"/>
                        <a14:foregroundMark x1="40069" y1="33333" x2="40069" y2="33333"/>
                        <a14:foregroundMark x1="36510" y1="32500" x2="36510" y2="32500"/>
                        <a14:foregroundMark x1="35247" y1="36250" x2="35247" y2="36250"/>
                        <a14:foregroundMark x1="48450" y1="34688" x2="48450" y2="34688"/>
                        <a14:foregroundMark x1="46843" y1="31563" x2="46843" y2="31563"/>
                        <a14:foregroundMark x1="49483" y1="30521" x2="49483" y2="30521"/>
                        <a14:foregroundMark x1="38921" y1="30938" x2="38921" y2="30938"/>
                        <a14:foregroundMark x1="37428" y1="57604" x2="37428" y2="57604"/>
                        <a14:foregroundMark x1="31917" y1="57188" x2="31917" y2="57188"/>
                        <a14:foregroundMark x1="48220" y1="39271" x2="48220" y2="39271"/>
                        <a14:foregroundMark x1="58094" y1="63333" x2="58898" y2="62813"/>
                        <a14:foregroundMark x1="87026" y1="53021" x2="87026" y2="53021"/>
                        <a14:foregroundMark x1="84386" y1="60833" x2="84386" y2="60833"/>
                        <a14:foregroundMark x1="79564" y1="69792" x2="79564" y2="69792"/>
                        <a14:foregroundMark x1="65557" y1="78542" x2="65557" y2="78542"/>
                        <a14:foregroundMark x1="65786" y1="69583" x2="65786" y2="69583"/>
                        <a14:foregroundMark x1="62342" y1="68333" x2="62342" y2="68333"/>
                        <a14:foregroundMark x1="59587" y1="68125" x2="59587" y2="68125"/>
                        <a14:foregroundMark x1="73134" y1="68750" x2="73134" y2="68750"/>
                        <a14:foregroundMark x1="73708" y1="68125" x2="73708" y2="68125"/>
                        <a14:foregroundMark x1="70953" y1="74063" x2="70953" y2="74063"/>
                        <a14:foregroundMark x1="68312" y1="77917" x2="68312" y2="77917"/>
                        <a14:foregroundMark x1="52583" y1="78750" x2="52583" y2="78750"/>
                        <a14:foregroundMark x1="61998" y1="79583" x2="61998" y2="79583"/>
                        <a14:foregroundMark x1="53157" y1="51458" x2="53157" y2="51458"/>
                        <a14:foregroundMark x1="54420" y1="50313" x2="54420" y2="50313"/>
                        <a14:foregroundMark x1="57520" y1="53021" x2="57520" y2="53021"/>
                        <a14:foregroundMark x1="55109" y1="55625" x2="55109" y2="55625"/>
                        <a14:foregroundMark x1="71527" y1="46979" x2="71527" y2="46979"/>
                        <a14:foregroundMark x1="47991" y1="48125" x2="47991" y2="48125"/>
                        <a14:foregroundMark x1="20781" y1="49375" x2="20781" y2="49375"/>
                        <a14:foregroundMark x1="26751" y1="33750" x2="26751" y2="33750"/>
                        <a14:foregroundMark x1="46383" y1="23646" x2="46383" y2="23646"/>
                        <a14:foregroundMark x1="36051" y1="33750" x2="36051" y2="33750"/>
                        <a14:foregroundMark x1="27784" y1="54792" x2="27784" y2="54792"/>
                        <a14:foregroundMark x1="50976" y1="24896" x2="50976" y2="24896"/>
                        <a14:foregroundMark x1="54191" y1="35833" x2="54191" y2="35833"/>
                        <a14:foregroundMark x1="52124" y1="40104" x2="52124" y2="40104"/>
                        <a14:foregroundMark x1="43398" y1="41354" x2="43398" y2="41354"/>
                        <a14:foregroundMark x1="33525" y1="41875" x2="33525" y2="41875"/>
                        <a14:foregroundMark x1="26177" y1="43958" x2="26177" y2="43958"/>
                        <a14:foregroundMark x1="76234" y1="44271" x2="76234" y2="44271"/>
                        <a14:foregroundMark x1="56372" y1="32083" x2="55454" y2="32083"/>
                        <a14:foregroundMark x1="79564" y1="69167" x2="79564" y2="69167"/>
                        <a14:foregroundMark x1="79908" y1="68438" x2="79908" y2="68438"/>
                        <a14:foregroundMark x1="80138" y1="68021" x2="80138" y2="68021"/>
                        <a14:foregroundMark x1="80367" y1="67188" x2="80367" y2="67188"/>
                        <a14:foregroundMark x1="80482" y1="66146" x2="80482" y2="66146"/>
                        <a14:foregroundMark x1="80712" y1="65417" x2="80712" y2="65417"/>
                        <a14:foregroundMark x1="80482" y1="65208" x2="80482" y2="65208"/>
                        <a14:foregroundMark x1="78875" y1="65000" x2="78875" y2="65000"/>
                        <a14:foregroundMark x1="78645" y1="65000" x2="78645" y2="65000"/>
                        <a14:foregroundMark x1="45121" y1="40104" x2="45121" y2="40104"/>
                        <a14:foregroundMark x1="43054" y1="40104" x2="43054" y2="40104"/>
                        <a14:foregroundMark x1="42595" y1="39792" x2="42595" y2="39792"/>
                        <a14:foregroundMark x1="42135" y1="39792" x2="42135" y2="39792"/>
                        <a14:foregroundMark x1="41102" y1="39583" x2="41102" y2="39583"/>
                        <a14:foregroundMark x1="40987" y1="39375" x2="40987" y2="39375"/>
                        <a14:foregroundMark x1="40413" y1="39375" x2="40413" y2="39375"/>
                        <a14:foregroundMark x1="39150" y1="39375" x2="39150" y2="39375"/>
                        <a14:foregroundMark x1="38921" y1="39375" x2="38921" y2="39375"/>
                        <a14:foregroundMark x1="37199" y1="40104" x2="37199" y2="40104"/>
                        <a14:foregroundMark x1="37199" y1="40104" x2="37199" y2="40104"/>
                        <a14:foregroundMark x1="34443" y1="40104" x2="34443" y2="40104"/>
                        <a14:foregroundMark x1="31573" y1="38958" x2="31573" y2="38958"/>
                        <a14:foregroundMark x1="32606" y1="36667" x2="32606" y2="36667"/>
                        <a14:foregroundMark x1="32606" y1="34583" x2="32606" y2="34583"/>
                        <a14:foregroundMark x1="56716" y1="47604" x2="56716" y2="47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79" y="1471954"/>
            <a:ext cx="1477937" cy="162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BD4DB18-F402-40FB-80E2-70179C88F09C}"/>
              </a:ext>
            </a:extLst>
          </p:cNvPr>
          <p:cNvSpPr txBox="1">
            <a:spLocks noChangeArrowheads="1"/>
          </p:cNvSpPr>
          <p:nvPr/>
        </p:nvSpPr>
        <p:spPr>
          <a:xfrm>
            <a:off x="3733800" y="1343477"/>
            <a:ext cx="6281737" cy="4131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5738" indent="-185738" algn="l" defTabSz="742950" rtl="0" eaLnBrk="1" latinLnBrk="0" hangingPunct="1">
              <a:lnSpc>
                <a:spcPct val="90000"/>
              </a:lnSpc>
              <a:spcBef>
                <a:spcPts val="813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5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400" i="1" dirty="0"/>
              <a:t>Perusahaan </a:t>
            </a:r>
            <a:r>
              <a:rPr lang="en-US" sz="1400" i="1" dirty="0" err="1"/>
              <a:t>harus</a:t>
            </a:r>
            <a:r>
              <a:rPr lang="en-US" sz="1400" i="1" dirty="0"/>
              <a:t> </a:t>
            </a:r>
            <a:r>
              <a:rPr lang="en-US" sz="1400" i="1" dirty="0" err="1"/>
              <a:t>melakukan</a:t>
            </a:r>
            <a:r>
              <a:rPr lang="en-US" sz="1400" i="1" dirty="0"/>
              <a:t> </a:t>
            </a:r>
            <a:r>
              <a:rPr lang="en-US" sz="1400" i="1" dirty="0" err="1"/>
              <a:t>peningkatan</a:t>
            </a:r>
            <a:r>
              <a:rPr lang="en-US" sz="1400" i="1" dirty="0"/>
              <a:t> </a:t>
            </a:r>
            <a:r>
              <a:rPr lang="en-US" sz="1400" i="1" dirty="0" err="1"/>
              <a:t>keefektifan</a:t>
            </a:r>
            <a:r>
              <a:rPr lang="en-US" sz="1400" i="1" dirty="0"/>
              <a:t> SMM </a:t>
            </a:r>
            <a:r>
              <a:rPr lang="en-US" sz="1400" i="1" dirty="0" err="1"/>
              <a:t>secara</a:t>
            </a:r>
            <a:r>
              <a:rPr lang="en-US" sz="1400" i="1" dirty="0"/>
              <a:t> </a:t>
            </a:r>
            <a:r>
              <a:rPr lang="en-US" sz="1400" i="1" dirty="0" err="1"/>
              <a:t>berkesinambungan</a:t>
            </a:r>
            <a:r>
              <a:rPr lang="en-US" sz="1400" i="1" dirty="0"/>
              <a:t>, </a:t>
            </a:r>
            <a:r>
              <a:rPr lang="en-US" sz="1400" i="1" dirty="0" err="1"/>
              <a:t>mencakup</a:t>
            </a:r>
            <a:r>
              <a:rPr lang="en-US" sz="1400" i="1" dirty="0"/>
              <a:t> : </a:t>
            </a:r>
          </a:p>
          <a:p>
            <a:pPr marL="1078277" lvl="1" indent="-490126" fontAlgn="auto">
              <a:lnSpc>
                <a:spcPct val="120000"/>
              </a:lnSpc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Blip>
                <a:blip r:embed="rId6"/>
              </a:buBlip>
            </a:pPr>
            <a:r>
              <a:rPr lang="en-US" sz="1400" dirty="0" err="1"/>
              <a:t>Peningkatan</a:t>
            </a:r>
            <a:r>
              <a:rPr lang="en-US" sz="1400" dirty="0"/>
              <a:t> </a:t>
            </a:r>
            <a:r>
              <a:rPr lang="en-US" sz="1400" dirty="0" err="1"/>
              <a:t>produk</a:t>
            </a:r>
            <a:r>
              <a:rPr lang="en-US" sz="1400" dirty="0"/>
              <a:t> dan </a:t>
            </a:r>
            <a:r>
              <a:rPr lang="en-US" sz="1400" dirty="0" err="1"/>
              <a:t>layanan</a:t>
            </a:r>
            <a:endParaRPr lang="en-US" sz="1400" dirty="0"/>
          </a:p>
          <a:p>
            <a:pPr marL="1078277" lvl="1" indent="-490126" fontAlgn="auto">
              <a:lnSpc>
                <a:spcPct val="120000"/>
              </a:lnSpc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Blip>
                <a:blip r:embed="rId6"/>
              </a:buBlip>
            </a:pPr>
            <a:r>
              <a:rPr lang="en-US" sz="1400" dirty="0" err="1"/>
              <a:t>Mengkoreksi</a:t>
            </a:r>
            <a:r>
              <a:rPr lang="en-US" sz="1400" dirty="0"/>
              <a:t>, </a:t>
            </a:r>
            <a:r>
              <a:rPr lang="en-US" sz="1400" dirty="0" err="1"/>
              <a:t>mencegah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mengurangi</a:t>
            </a:r>
            <a:r>
              <a:rPr lang="en-US" sz="1400" dirty="0"/>
              <a:t> </a:t>
            </a:r>
            <a:r>
              <a:rPr lang="en-US" sz="1400" dirty="0" err="1"/>
              <a:t>efek</a:t>
            </a:r>
            <a:r>
              <a:rPr lang="en-US" sz="1400" dirty="0"/>
              <a:t> yang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diinginkan</a:t>
            </a:r>
            <a:endParaRPr lang="en-US" sz="1400" dirty="0"/>
          </a:p>
          <a:p>
            <a:pPr marL="1078277" lvl="1" indent="-490126" fontAlgn="auto">
              <a:lnSpc>
                <a:spcPct val="120000"/>
              </a:lnSpc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Blip>
                <a:blip r:embed="rId6"/>
              </a:buBlip>
            </a:pPr>
            <a:r>
              <a:rPr lang="en-US" sz="1400" dirty="0" err="1"/>
              <a:t>Meningkatkan</a:t>
            </a:r>
            <a:r>
              <a:rPr lang="en-US" sz="1400" dirty="0"/>
              <a:t> </a:t>
            </a:r>
            <a:r>
              <a:rPr lang="en-US" sz="1400" dirty="0" err="1"/>
              <a:t>kinerja</a:t>
            </a:r>
            <a:r>
              <a:rPr lang="en-US" sz="1400" dirty="0"/>
              <a:t> dan </a:t>
            </a:r>
            <a:r>
              <a:rPr lang="en-US" sz="1400" dirty="0" err="1"/>
              <a:t>efektifitas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manajemen</a:t>
            </a:r>
            <a:r>
              <a:rPr lang="en-US" sz="1400" dirty="0"/>
              <a:t> </a:t>
            </a:r>
            <a:r>
              <a:rPr lang="en-US" sz="1400" dirty="0" err="1"/>
              <a:t>mutu</a:t>
            </a:r>
            <a:r>
              <a:rPr lang="en-US" sz="1400" dirty="0"/>
              <a:t> (</a:t>
            </a:r>
            <a:r>
              <a:rPr lang="en-US" sz="1400" dirty="0" err="1"/>
              <a:t>hasil</a:t>
            </a:r>
            <a:r>
              <a:rPr lang="en-US" sz="1400" dirty="0"/>
              <a:t> output </a:t>
            </a:r>
            <a:r>
              <a:rPr lang="en-US" sz="1400" dirty="0" err="1"/>
              <a:t>tinjauan</a:t>
            </a:r>
            <a:r>
              <a:rPr lang="en-US" sz="1400" dirty="0"/>
              <a:t> </a:t>
            </a:r>
            <a:r>
              <a:rPr lang="en-US" sz="1400" dirty="0" err="1"/>
              <a:t>manajemen</a:t>
            </a:r>
            <a:r>
              <a:rPr lang="en-US" sz="1400" dirty="0"/>
              <a:t>)</a:t>
            </a:r>
          </a:p>
          <a:p>
            <a:pPr marL="1078277" lvl="1" indent="-490126" fontAlgn="auto">
              <a:lnSpc>
                <a:spcPct val="120000"/>
              </a:lnSpc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Blip>
                <a:blip r:embed="rId6"/>
              </a:buBlip>
            </a:pPr>
            <a:r>
              <a:rPr lang="en-US" altLang="en-US" sz="1400" i="1" dirty="0" err="1"/>
              <a:t>Menetapkan</a:t>
            </a:r>
            <a:r>
              <a:rPr lang="en-US" altLang="en-US" sz="1400" i="1" dirty="0"/>
              <a:t> proses </a:t>
            </a:r>
            <a:r>
              <a:rPr lang="en-US" altLang="en-US" sz="1400" i="1" dirty="0" err="1"/>
              <a:t>untuk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peningkatan</a:t>
            </a:r>
            <a:r>
              <a:rPr lang="en-US" altLang="en-US" sz="1400" i="1" dirty="0"/>
              <a:t> yang </a:t>
            </a:r>
            <a:r>
              <a:rPr lang="en-US" altLang="en-US" sz="1400" i="1" dirty="0" err="1"/>
              <a:t>berkelanjutan</a:t>
            </a:r>
            <a:r>
              <a:rPr lang="en-US" altLang="en-US" sz="1400" i="1" dirty="0"/>
              <a:t> (IATF 10.3.1)</a:t>
            </a:r>
          </a:p>
          <a:p>
            <a:pPr marL="1078277" lvl="1" indent="-490126" fontAlgn="auto">
              <a:lnSpc>
                <a:spcPct val="120000"/>
              </a:lnSpc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Blip>
                <a:blip r:embed="rId6"/>
              </a:buBlip>
            </a:pPr>
            <a:r>
              <a:rPr lang="en-US" altLang="en-US" sz="1400" i="1" dirty="0" err="1"/>
              <a:t>Melakukan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peningkatan</a:t>
            </a:r>
            <a:r>
              <a:rPr lang="en-US" altLang="en-US" sz="1400" i="1" dirty="0"/>
              <a:t> pada proses </a:t>
            </a:r>
            <a:r>
              <a:rPr lang="en-US" altLang="en-US" sz="1400" i="1" dirty="0" err="1"/>
              <a:t>produksi</a:t>
            </a:r>
            <a:r>
              <a:rPr lang="en-US" altLang="en-US" sz="1400" i="1" dirty="0"/>
              <a:t> (IATF 10.3.1)</a:t>
            </a:r>
          </a:p>
          <a:p>
            <a:pPr lvl="3" fontAlgn="auto">
              <a:lnSpc>
                <a:spcPct val="120000"/>
              </a:lnSpc>
              <a:spcAft>
                <a:spcPts val="0"/>
              </a:spcAft>
            </a:pPr>
            <a:r>
              <a:rPr lang="en-US" altLang="en-US" sz="1200" i="1" dirty="0" err="1"/>
              <a:t>Peningkatan</a:t>
            </a:r>
            <a:r>
              <a:rPr lang="en-US" altLang="en-US" sz="1200" i="1" dirty="0"/>
              <a:t> pada proses </a:t>
            </a:r>
            <a:r>
              <a:rPr lang="en-US" altLang="en-US" sz="1200" i="1" dirty="0" err="1"/>
              <a:t>produksi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harus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secara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terus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menerus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difokuskan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untuk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mengontrol</a:t>
            </a:r>
            <a:r>
              <a:rPr lang="en-US" altLang="en-US" sz="1200" i="1" dirty="0"/>
              <a:t> dan </a:t>
            </a:r>
            <a:r>
              <a:rPr lang="en-US" altLang="en-US" sz="1200" i="1" dirty="0" err="1"/>
              <a:t>mengurangi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variasi</a:t>
            </a:r>
            <a:r>
              <a:rPr lang="en-US" altLang="en-US" sz="1200" i="1" dirty="0"/>
              <a:t> pada </a:t>
            </a:r>
            <a:r>
              <a:rPr lang="en-US" altLang="en-US" sz="1200" i="1" dirty="0" err="1"/>
              <a:t>karakteristik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produk</a:t>
            </a:r>
            <a:r>
              <a:rPr lang="en-US" altLang="en-US" sz="1200" i="1" dirty="0"/>
              <a:t> dan parameter proses </a:t>
            </a:r>
            <a:r>
              <a:rPr lang="en-US" altLang="en-US" sz="1200" i="1" dirty="0" err="1"/>
              <a:t>produksi</a:t>
            </a:r>
            <a:r>
              <a:rPr lang="en-US" altLang="en-US" sz="1200" i="1" dirty="0"/>
              <a:t> </a:t>
            </a:r>
          </a:p>
          <a:p>
            <a:pPr lvl="3" fontAlgn="auto">
              <a:lnSpc>
                <a:spcPct val="120000"/>
              </a:lnSpc>
              <a:spcAft>
                <a:spcPts val="0"/>
              </a:spcAft>
            </a:pPr>
            <a:r>
              <a:rPr lang="en-US" altLang="en-US" sz="1200" i="1" dirty="0" err="1"/>
              <a:t>Peningkatan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baru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bisa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dilakukan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apabila</a:t>
            </a:r>
            <a:r>
              <a:rPr lang="en-US" altLang="en-US" sz="1200" i="1" dirty="0"/>
              <a:t> proses </a:t>
            </a:r>
            <a:r>
              <a:rPr lang="en-US" altLang="en-US" sz="1200" i="1" dirty="0" err="1"/>
              <a:t>sudah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mampu</a:t>
            </a:r>
            <a:r>
              <a:rPr lang="en-US" altLang="en-US" sz="1200" i="1" dirty="0"/>
              <a:t> (capable) dan </a:t>
            </a:r>
            <a:r>
              <a:rPr lang="en-US" altLang="en-US" sz="1200" i="1" dirty="0" err="1"/>
              <a:t>stabil</a:t>
            </a:r>
            <a:r>
              <a:rPr lang="en-US" altLang="en-US" sz="1200" i="1" dirty="0"/>
              <a:t> (stable). </a:t>
            </a:r>
            <a:endParaRPr lang="en-GB" altLang="en-US" sz="1050" dirty="0"/>
          </a:p>
          <a:p>
            <a:pPr marL="1078277" lvl="1" indent="-490126" fontAlgn="auto">
              <a:lnSpc>
                <a:spcPct val="105000"/>
              </a:lnSpc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Blip>
                <a:blip r:embed="rId6"/>
              </a:buBlip>
            </a:pPr>
            <a:endParaRPr lang="en-US" altLang="en-US" sz="1400" i="1" u="sng" dirty="0">
              <a:solidFill>
                <a:srgbClr val="0033CC"/>
              </a:solidFill>
            </a:endParaRPr>
          </a:p>
          <a:p>
            <a:pPr marL="1078277" lvl="1" indent="-490126" fontAlgn="auto">
              <a:lnSpc>
                <a:spcPct val="105000"/>
              </a:lnSpc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Blip>
                <a:blip r:embed="rId6"/>
              </a:buBlip>
            </a:pPr>
            <a:endParaRPr lang="en-US" sz="1400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533D48-DA21-4F51-B006-4506993317B1}"/>
              </a:ext>
            </a:extLst>
          </p:cNvPr>
          <p:cNvGrpSpPr/>
          <p:nvPr/>
        </p:nvGrpSpPr>
        <p:grpSpPr>
          <a:xfrm>
            <a:off x="76803" y="4884002"/>
            <a:ext cx="3923777" cy="1623018"/>
            <a:chOff x="76803" y="4884002"/>
            <a:chExt cx="3923777" cy="1623018"/>
          </a:xfrm>
        </p:grpSpPr>
        <p:sp>
          <p:nvSpPr>
            <p:cNvPr id="24" name="AutoShape 3"/>
            <p:cNvSpPr>
              <a:spLocks noChangeArrowheads="1"/>
            </p:cNvSpPr>
            <p:nvPr/>
          </p:nvSpPr>
          <p:spPr bwMode="auto">
            <a:xfrm>
              <a:off x="76803" y="5322405"/>
              <a:ext cx="441200" cy="1105666"/>
            </a:xfrm>
            <a:prstGeom prst="upArrow">
              <a:avLst>
                <a:gd name="adj1" fmla="val 50000"/>
                <a:gd name="adj2" fmla="val 73529"/>
              </a:avLst>
            </a:prstGeom>
            <a:solidFill>
              <a:schemeClr val="accent1">
                <a:lumMod val="75000"/>
              </a:schemeClr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anchor="ctr"/>
            <a:lstStyle/>
            <a:p>
              <a:pPr>
                <a:defRPr/>
              </a:pPr>
              <a:endParaRPr lang="id-ID" sz="1950"/>
            </a:p>
          </p:txBody>
        </p:sp>
        <p:sp>
          <p:nvSpPr>
            <p:cNvPr id="100374" name="WordArt 10"/>
            <p:cNvSpPr>
              <a:spLocks noChangeArrowheads="1" noChangeShapeType="1" noTextEdit="1"/>
            </p:cNvSpPr>
            <p:nvPr/>
          </p:nvSpPr>
          <p:spPr bwMode="auto">
            <a:xfrm>
              <a:off x="534115" y="5875238"/>
              <a:ext cx="268288" cy="37147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1083" kern="10" dirty="0">
                  <a:ln w="9525">
                    <a:noFill/>
                    <a:round/>
                    <a:headEnd/>
                    <a:tailEnd/>
                  </a:ln>
                  <a:latin typeface="Arial Black"/>
                </a:rPr>
                <a:t>Not</a:t>
              </a:r>
            </a:p>
            <a:p>
              <a:pPr algn="ctr"/>
              <a:r>
                <a:rPr lang="en-US" sz="1083" kern="10" dirty="0">
                  <a:ln w="9525">
                    <a:noFill/>
                    <a:round/>
                    <a:headEnd/>
                    <a:tailEnd/>
                  </a:ln>
                  <a:latin typeface="Arial Black"/>
                </a:rPr>
                <a:t>OK</a:t>
              </a:r>
            </a:p>
          </p:txBody>
        </p:sp>
        <p:sp>
          <p:nvSpPr>
            <p:cNvPr id="100375" name="WordArt 11"/>
            <p:cNvSpPr>
              <a:spLocks noChangeArrowheads="1" noChangeShapeType="1" noTextEdit="1"/>
            </p:cNvSpPr>
            <p:nvPr/>
          </p:nvSpPr>
          <p:spPr bwMode="auto">
            <a:xfrm>
              <a:off x="543534" y="5289123"/>
              <a:ext cx="227013" cy="18573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1083" kern="10" dirty="0">
                  <a:ln w="9525">
                    <a:noFill/>
                    <a:round/>
                    <a:headEnd/>
                    <a:tailEnd/>
                  </a:ln>
                  <a:solidFill>
                    <a:sysClr val="windowText" lastClr="000000"/>
                  </a:solidFill>
                  <a:latin typeface="Arial Black"/>
                </a:rPr>
                <a:t>OK</a:t>
              </a:r>
            </a:p>
          </p:txBody>
        </p:sp>
        <p:sp>
          <p:nvSpPr>
            <p:cNvPr id="100377" name="AutoShape 12"/>
            <p:cNvSpPr>
              <a:spLocks/>
            </p:cNvSpPr>
            <p:nvPr/>
          </p:nvSpPr>
          <p:spPr bwMode="auto">
            <a:xfrm>
              <a:off x="834628" y="4993931"/>
              <a:ext cx="268288" cy="738259"/>
            </a:xfrm>
            <a:prstGeom prst="leftBrace">
              <a:avLst>
                <a:gd name="adj1" fmla="val 95333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 sz="1950"/>
            </a:p>
          </p:txBody>
        </p:sp>
        <p:sp>
          <p:nvSpPr>
            <p:cNvPr id="100378" name="AutoShape 12"/>
            <p:cNvSpPr>
              <a:spLocks/>
            </p:cNvSpPr>
            <p:nvPr/>
          </p:nvSpPr>
          <p:spPr bwMode="auto">
            <a:xfrm>
              <a:off x="834628" y="5875238"/>
              <a:ext cx="268288" cy="487908"/>
            </a:xfrm>
            <a:prstGeom prst="leftBrace">
              <a:avLst>
                <a:gd name="adj1" fmla="val 95370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 sz="195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1694F4-5C61-4A85-AC62-CEB326191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4885" y="4884002"/>
              <a:ext cx="3015695" cy="1623018"/>
            </a:xfrm>
            <a:prstGeom prst="rect">
              <a:avLst/>
            </a:prstGeom>
          </p:spPr>
        </p:pic>
      </p:grp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D38D21F5-611B-4CB2-BF47-8A119AF0993E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3083543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F1D6F36-4237-491C-B5C3-76CA7AE98A1E}"/>
              </a:ext>
            </a:extLst>
          </p:cNvPr>
          <p:cNvSpPr/>
          <p:nvPr/>
        </p:nvSpPr>
        <p:spPr>
          <a:xfrm>
            <a:off x="381000" y="2887996"/>
            <a:ext cx="9144000" cy="3470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59586" y="3803414"/>
            <a:ext cx="8342946" cy="2364750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Organisasi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harus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memperbaiki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secara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berkelanjutan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kesesuaian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kecukupan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, dan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keefektifan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dari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sistem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manajemen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K3,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antara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lain 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Peningkatan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kinerja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K3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Mempromosikan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budaya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yang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mendukung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sistem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manajemen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K3 (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Budaya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K3)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Mempromosikan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partisipasi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pekerja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dalam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melaksanakan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perbaikan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berkelanjutan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sistem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manajemen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K3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Mengkomunikasikan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hasil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perbaikan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berkelanjutan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kepada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seluruh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pekerja</a:t>
            </a:r>
            <a:endParaRPr lang="en-US" sz="1846" dirty="0">
              <a:solidFill>
                <a:prstClr val="black"/>
              </a:solidFill>
              <a:latin typeface="Arial Narrow" pitchFamily="34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Menjaga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memelihara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informasi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terdokumentasi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dari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bukti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perbaikan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berkelanjutan</a:t>
            </a:r>
            <a:endParaRPr lang="en-US" sz="1846" dirty="0">
              <a:solidFill>
                <a:prstClr val="black"/>
              </a:solidFill>
              <a:latin typeface="Arial Narrow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4832" y="3124547"/>
            <a:ext cx="723616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10.3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Perbaikan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Berkelanjutan</a:t>
            </a:r>
            <a:endParaRPr lang="en-US" sz="3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45974-216D-448E-B1E2-2A9C572C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E3D3CF9-A8F0-446F-8AA4-23D2A19D86A0}" type="slidenum">
              <a:rPr lang="en-US"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108</a:t>
            </a:fld>
            <a:endParaRPr lang="en-US"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79DC27-68A0-4142-93F3-9676EDF07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-1"/>
            <a:ext cx="9144000" cy="2785573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89BAE0C0-CCF9-495B-9476-CEBF54471A59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20334867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718720" y="3297949"/>
            <a:ext cx="7648297" cy="3658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54" dirty="0"/>
              <a:t>Jawab </a:t>
            </a:r>
            <a:r>
              <a:rPr lang="en-US" sz="2954" dirty="0" err="1"/>
              <a:t>Pertanyaan</a:t>
            </a:r>
            <a:r>
              <a:rPr lang="en-US" sz="2954" dirty="0"/>
              <a:t> : </a:t>
            </a:r>
            <a:r>
              <a:rPr lang="en-US" sz="2954" dirty="0" err="1"/>
              <a:t>Benar</a:t>
            </a:r>
            <a:r>
              <a:rPr lang="en-US" sz="2954" dirty="0"/>
              <a:t> </a:t>
            </a:r>
            <a:r>
              <a:rPr lang="en-US" sz="2954" dirty="0" err="1"/>
              <a:t>atau</a:t>
            </a:r>
            <a:r>
              <a:rPr lang="en-US" sz="2954" dirty="0"/>
              <a:t> Salah</a:t>
            </a:r>
            <a:endParaRPr lang="en-US" sz="2585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79658B-7F9C-4333-9499-869B8642C57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9877" name="Picture 2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9096" y="4688009"/>
            <a:ext cx="1323808" cy="1323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8" name="Text Box 8"/>
          <p:cNvSpPr txBox="1">
            <a:spLocks noChangeArrowheads="1"/>
          </p:cNvSpPr>
          <p:nvPr/>
        </p:nvSpPr>
        <p:spPr bwMode="auto">
          <a:xfrm>
            <a:off x="7058306" y="5893112"/>
            <a:ext cx="1885388" cy="37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46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Waktu : </a:t>
            </a:r>
            <a:r>
              <a:rPr kumimoji="0" lang="en-US" sz="1846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</a:t>
            </a:r>
            <a:r>
              <a:rPr kumimoji="0" lang="id-ID" sz="1846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Menit</a:t>
            </a:r>
            <a:endParaRPr kumimoji="0" lang="en-US" sz="1846" b="1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9E498A-F681-4C57-B85B-D023809C1F43}"/>
              </a:ext>
            </a:extLst>
          </p:cNvPr>
          <p:cNvSpPr/>
          <p:nvPr/>
        </p:nvSpPr>
        <p:spPr>
          <a:xfrm>
            <a:off x="8164552" y="265398"/>
            <a:ext cx="903249" cy="1599686"/>
          </a:xfrm>
          <a:prstGeom prst="roundRect">
            <a:avLst>
              <a:gd name="adj" fmla="val 20371"/>
            </a:avLst>
          </a:prstGeom>
          <a:solidFill>
            <a:schemeClr val="accent6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3EF23-3049-4A37-9ED2-CF4367D63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0" y="7879"/>
            <a:ext cx="7326351" cy="3105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933626-97CD-4985-B35B-ECA1D5CE75EE}"/>
              </a:ext>
            </a:extLst>
          </p:cNvPr>
          <p:cNvSpPr txBox="1"/>
          <p:nvPr/>
        </p:nvSpPr>
        <p:spPr>
          <a:xfrm>
            <a:off x="8336607" y="511243"/>
            <a:ext cx="5806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nard MT Condensed" panose="02050806060905020404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66396CC-932B-4E56-91C8-B9FE2AB19BEA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924826494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1933BE-C567-46F0-8398-FCB3AD8C9B4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496669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CONTOH IDENTIFIKASI ISU EXTERNAL SAAT INI DAN YANG AKAN DATANG, 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Dampak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peristiwa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terhadap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RISIKO POSITIF 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atau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NEGATIF (PELUANG)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020096"/>
              </p:ext>
            </p:extLst>
          </p:nvPr>
        </p:nvGraphicFramePr>
        <p:xfrm>
          <a:off x="685800" y="1143000"/>
          <a:ext cx="8915400" cy="533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ISU</a:t>
                      </a:r>
                      <a:r>
                        <a:rPr lang="en-US" baseline="0" dirty="0"/>
                        <a:t> EKSTERNAL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RISIKO</a:t>
                      </a:r>
                      <a:r>
                        <a:rPr lang="en-US" sz="1400" baseline="0" dirty="0"/>
                        <a:t> NEGATIF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RISIKO POSITIF  (PELUANG)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/>
                        <a:t>PERUBAHAN PERATURAN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/>
                        <a:t>Perubahan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peraturan</a:t>
                      </a:r>
                      <a:r>
                        <a:rPr lang="en-US" sz="1600" kern="1200" dirty="0"/>
                        <a:t> yang </a:t>
                      </a:r>
                      <a:r>
                        <a:rPr lang="en-US" sz="1600" kern="1200" dirty="0" err="1"/>
                        <a:t>membatasi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ruang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gerak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perusahaan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/>
                        <a:t>Perubahan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peraturan</a:t>
                      </a:r>
                      <a:r>
                        <a:rPr lang="en-US" sz="1600" kern="1200" dirty="0"/>
                        <a:t> yang </a:t>
                      </a:r>
                      <a:r>
                        <a:rPr lang="en-US" sz="1600" kern="1200" dirty="0" err="1"/>
                        <a:t>menguntungkan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perusahaan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/>
                        <a:t>PERUBAHAN TEKNOLOGI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/>
                        <a:t>Perubahan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teknologi</a:t>
                      </a:r>
                      <a:r>
                        <a:rPr lang="en-US" sz="1600" kern="1200" dirty="0"/>
                        <a:t>, yang </a:t>
                      </a:r>
                      <a:r>
                        <a:rPr lang="en-US" sz="1600" kern="1200" dirty="0" err="1"/>
                        <a:t>akan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menggantikan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produk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perusahaan</a:t>
                      </a:r>
                      <a:r>
                        <a:rPr lang="en-US" sz="1600" kern="1200" dirty="0"/>
                        <a:t>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/>
                        <a:t>Perubahan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teknologi</a:t>
                      </a:r>
                      <a:r>
                        <a:rPr lang="en-US" sz="1600" kern="1200" dirty="0"/>
                        <a:t>, yang </a:t>
                      </a:r>
                      <a:r>
                        <a:rPr lang="en-US" sz="1600" kern="1200" dirty="0" err="1"/>
                        <a:t>sejalan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dengan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produk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perusahaan</a:t>
                      </a:r>
                      <a:r>
                        <a:rPr lang="en-US" sz="1600" kern="1200" dirty="0"/>
                        <a:t>   </a:t>
                      </a:r>
                    </a:p>
                    <a:p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/>
                        <a:t>PERUBAHAN BUDAYA MASYARAKAT, BUDAYA</a:t>
                      </a:r>
                      <a:r>
                        <a:rPr lang="en-US" sz="1600" kern="1200" baseline="0" dirty="0"/>
                        <a:t> PEMERINTAH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/>
                        <a:t>Peningkatan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pengetahuan</a:t>
                      </a:r>
                      <a:r>
                        <a:rPr lang="en-US" sz="1600" kern="1200" dirty="0"/>
                        <a:t> , </a:t>
                      </a:r>
                      <a:r>
                        <a:rPr lang="en-US" sz="1600" kern="1200" dirty="0" err="1"/>
                        <a:t>perubahan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selera</a:t>
                      </a:r>
                      <a:r>
                        <a:rPr lang="en-US" sz="1600" kern="1200" dirty="0"/>
                        <a:t>, </a:t>
                      </a:r>
                      <a:r>
                        <a:rPr lang="en-US" sz="1600" kern="1200" dirty="0" err="1"/>
                        <a:t>perubahan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cara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pengambilan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keputusan</a:t>
                      </a:r>
                      <a:r>
                        <a:rPr lang="en-US" sz="1600" kern="1200" dirty="0"/>
                        <a:t> yang </a:t>
                      </a:r>
                      <a:r>
                        <a:rPr lang="en-US" sz="1600" kern="1200" dirty="0" err="1"/>
                        <a:t>tidak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sejalan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dengan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kebijakan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perusahaan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saat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ini</a:t>
                      </a:r>
                      <a:r>
                        <a:rPr lang="en-US" sz="1600" kern="1200" baseline="0" dirty="0"/>
                        <a:t>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/>
                        <a:t>Peningkatan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pengetahuan</a:t>
                      </a:r>
                      <a:r>
                        <a:rPr lang="en-US" sz="1600" kern="1200" dirty="0"/>
                        <a:t>, </a:t>
                      </a:r>
                      <a:r>
                        <a:rPr lang="en-US" sz="1600" kern="1200" dirty="0" err="1"/>
                        <a:t>perubahan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selera</a:t>
                      </a:r>
                      <a:r>
                        <a:rPr lang="en-US" sz="1600" kern="1200" dirty="0"/>
                        <a:t>, </a:t>
                      </a:r>
                      <a:r>
                        <a:rPr lang="en-US" sz="1600" kern="1200" dirty="0" err="1"/>
                        <a:t>perubahan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cara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pengambilan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keputusan</a:t>
                      </a:r>
                      <a:r>
                        <a:rPr lang="en-US" sz="1600" kern="1200" dirty="0"/>
                        <a:t> yang </a:t>
                      </a:r>
                      <a:r>
                        <a:rPr lang="en-US" sz="1600" kern="1200" dirty="0" err="1"/>
                        <a:t>sejalan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kebijakan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perusahaan</a:t>
                      </a:r>
                      <a:r>
                        <a:rPr lang="en-US" sz="1600" kern="1200" baseline="0" dirty="0"/>
                        <a:t>,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/>
                        <a:t>KONDISI PASAR, KOMPETISI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/>
                        <a:t>Munculnya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kompetitor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baru</a:t>
                      </a:r>
                      <a:r>
                        <a:rPr lang="en-US" sz="1600" kern="1200" dirty="0"/>
                        <a:t>, </a:t>
                      </a:r>
                      <a:r>
                        <a:rPr lang="en-US" sz="1600" kern="1200" dirty="0" err="1"/>
                        <a:t>kompetitor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menemukan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cara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baru</a:t>
                      </a:r>
                      <a:r>
                        <a:rPr lang="en-US" sz="1600" kern="1200" dirty="0"/>
                        <a:t>  yang </a:t>
                      </a:r>
                      <a:r>
                        <a:rPr lang="en-US" sz="1600" kern="1200" dirty="0" err="1"/>
                        <a:t>lebih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efisien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/>
                        <a:t>Berkurangnya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kompetitor</a:t>
                      </a:r>
                      <a:r>
                        <a:rPr lang="en-US" sz="1600" kern="1200" dirty="0"/>
                        <a:t>, Perusahaan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memiliki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cara</a:t>
                      </a:r>
                      <a:r>
                        <a:rPr lang="en-US" sz="1600" kern="1200" baseline="0" dirty="0"/>
                        <a:t> yang </a:t>
                      </a:r>
                      <a:r>
                        <a:rPr lang="en-US" sz="1600" kern="1200" baseline="0" dirty="0" err="1"/>
                        <a:t>lebih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efisien</a:t>
                      </a:r>
                      <a:r>
                        <a:rPr lang="en-US" sz="1600" kern="1200" baseline="0" dirty="0"/>
                        <a:t>, </a:t>
                      </a:r>
                      <a:r>
                        <a:rPr lang="en-US" sz="1600" kern="1200" baseline="0" dirty="0" err="1"/>
                        <a:t>penerapan</a:t>
                      </a:r>
                      <a:r>
                        <a:rPr lang="en-US" sz="1600" kern="1200" baseline="0" dirty="0"/>
                        <a:t> marketing based education </a:t>
                      </a:r>
                      <a:r>
                        <a:rPr lang="en-US" sz="1600" kern="1200" baseline="0" dirty="0" err="1"/>
                        <a:t>untuk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exploitasi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kelebihan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dirty="0"/>
                        <a:t>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KONDISI</a:t>
                      </a:r>
                      <a:r>
                        <a:rPr lang="en-US" baseline="0" dirty="0"/>
                        <a:t> SOSIAL POLITIK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Keputusan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politik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merugikan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bagi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perusahaan</a:t>
                      </a:r>
                      <a:r>
                        <a:rPr lang="en-US" dirty="0"/>
                        <a:t>. </a:t>
                      </a:r>
                      <a:r>
                        <a:rPr lang="en-US" dirty="0" err="1"/>
                        <a:t>Gejolak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politik</a:t>
                      </a:r>
                      <a:r>
                        <a:rPr lang="en-US" baseline="0" dirty="0"/>
                        <a:t> yang </a:t>
                      </a:r>
                      <a:r>
                        <a:rPr lang="en-US" baseline="0" dirty="0" err="1"/>
                        <a:t>berpengaruh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ekonomi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Keputusan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politik</a:t>
                      </a:r>
                      <a:r>
                        <a:rPr lang="en-US" baseline="0" dirty="0"/>
                        <a:t> yang </a:t>
                      </a:r>
                      <a:r>
                        <a:rPr lang="en-US" baseline="0" dirty="0" err="1"/>
                        <a:t>berpotensi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menguntungkan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perusahaan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0"/>
            <a:ext cx="2569934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RISIKO ORGANISASI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5F4D63E-304D-4BCC-B7B0-745C6F719021}"/>
              </a:ext>
            </a:extLst>
          </p:cNvPr>
          <p:cNvSpPr txBox="1">
            <a:spLocks/>
          </p:cNvSpPr>
          <p:nvPr/>
        </p:nvSpPr>
        <p:spPr>
          <a:xfrm>
            <a:off x="381000" y="6492875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</p:cSld>
  <p:clrMapOvr>
    <a:masterClrMapping/>
  </p:clrMapOvr>
  <p:transition spd="slow"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9" name="Picture 3" descr="D:\t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380999" y="272253"/>
            <a:ext cx="5627085" cy="6321978"/>
          </a:xfrm>
          <a:prstGeom prst="rect">
            <a:avLst/>
          </a:prstGeom>
          <a:noFill/>
        </p:spPr>
      </p:pic>
      <p:sp>
        <p:nvSpPr>
          <p:cNvPr id="53251" name="Rectangle 7"/>
          <p:cNvSpPr>
            <a:spLocks noGrp="1" noChangeArrowheads="1"/>
          </p:cNvSpPr>
          <p:nvPr>
            <p:ph idx="1"/>
          </p:nvPr>
        </p:nvSpPr>
        <p:spPr>
          <a:xfrm>
            <a:off x="4293572" y="1648545"/>
            <a:ext cx="5046790" cy="4418166"/>
          </a:xfrm>
          <a:solidFill>
            <a:schemeClr val="tx1">
              <a:alpha val="48000"/>
            </a:schemeClr>
          </a:solidFill>
        </p:spPr>
        <p:txBody>
          <a:bodyPr/>
          <a:lstStyle/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r>
              <a:rPr lang="en-US" sz="1477" b="1" dirty="0">
                <a:solidFill>
                  <a:schemeClr val="bg1"/>
                </a:solidFill>
              </a:rPr>
              <a:t>JANGAN LUPA :</a:t>
            </a: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ISI SURVEY KEPUASAN PELANGGAN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COPY DAFTAR HADIR PESERTA UNTUK SERTIFIKAT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DAFTAR KE MAILING LIST Sentral Sistem </a:t>
            </a:r>
            <a:r>
              <a:rPr lang="en-US" sz="1477" b="1" dirty="0" err="1">
                <a:solidFill>
                  <a:schemeClr val="bg1"/>
                </a:solidFill>
              </a:rPr>
              <a:t>untuk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berdiskusi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dengan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para</a:t>
            </a: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  <a:buFontTx/>
              <a:buNone/>
            </a:pPr>
            <a:r>
              <a:rPr lang="en-US" sz="1477" b="1" dirty="0">
                <a:solidFill>
                  <a:schemeClr val="bg1"/>
                </a:solidFill>
              </a:rPr>
              <a:t>	</a:t>
            </a:r>
            <a:r>
              <a:rPr lang="en-US" sz="1477" b="1" dirty="0" err="1">
                <a:solidFill>
                  <a:schemeClr val="bg1"/>
                </a:solidFill>
              </a:rPr>
              <a:t>profesional</a:t>
            </a:r>
            <a:r>
              <a:rPr lang="en-US" sz="1477" b="1" dirty="0">
                <a:solidFill>
                  <a:schemeClr val="bg1"/>
                </a:solidFill>
              </a:rPr>
              <a:t>, </a:t>
            </a:r>
            <a:r>
              <a:rPr lang="en-US" sz="1477" b="1" dirty="0" err="1">
                <a:solidFill>
                  <a:schemeClr val="bg1"/>
                </a:solidFill>
              </a:rPr>
              <a:t>konsultan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dan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berbagai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pihak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terkait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hse-community@sentral-sistem.com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quality-technique@sentral-sistem.com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business-improvement@sentral-sistem.com  </a:t>
            </a:r>
            <a:endParaRPr lang="en-US" sz="738" b="1" dirty="0">
              <a:solidFill>
                <a:srgbClr val="FFFF00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SEGERA IMPLEMENTASIKAN PELATIHAN INI DI PERUSAHAAN ANDA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KUNJUNGI WEBSITE  </a:t>
            </a:r>
            <a:r>
              <a:rPr lang="en-US" sz="1477" b="1" dirty="0">
                <a:solidFill>
                  <a:srgbClr val="FFFF00"/>
                </a:solidFill>
              </a:rPr>
              <a:t>http://www.sentralsistem.com </a:t>
            </a:r>
            <a:r>
              <a:rPr lang="en-US" sz="1477" b="1" dirty="0" err="1">
                <a:solidFill>
                  <a:schemeClr val="bg1"/>
                </a:solidFill>
              </a:rPr>
              <a:t>untuk</a:t>
            </a:r>
            <a:r>
              <a:rPr lang="en-US" sz="1477" b="1" dirty="0">
                <a:solidFill>
                  <a:schemeClr val="bg1"/>
                </a:solidFill>
              </a:rPr>
              <a:t> 	</a:t>
            </a:r>
            <a:r>
              <a:rPr lang="en-US" sz="1477" b="1" dirty="0" err="1">
                <a:solidFill>
                  <a:schemeClr val="bg1"/>
                </a:solidFill>
              </a:rPr>
              <a:t>informasi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lainnya</a:t>
            </a:r>
            <a:endParaRPr lang="en-US" sz="1477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3573" y="664355"/>
            <a:ext cx="5011650" cy="85946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985" b="1" dirty="0">
                <a:solidFill>
                  <a:srgbClr val="FFFF00"/>
                </a:solidFill>
                <a:latin typeface="Calibri"/>
              </a:rPr>
              <a:t>TERIMAKASIH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BBA9A4-7A31-4DAE-B125-BF0D65D5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6B483EA-79FC-4CFB-9D49-A6CB5216843E}" type="slidenum">
              <a:rPr lang="en-US"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110</a:t>
            </a:fld>
            <a:endParaRPr lang="en-US">
              <a:latin typeface="Calibri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58CF50F-F0B5-4A45-A9CE-78B6F6B16B2F}"/>
              </a:ext>
            </a:extLst>
          </p:cNvPr>
          <p:cNvSpPr txBox="1">
            <a:spLocks/>
          </p:cNvSpPr>
          <p:nvPr/>
        </p:nvSpPr>
        <p:spPr>
          <a:xfrm>
            <a:off x="1524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2540016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884418" y="365522"/>
            <a:ext cx="430949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Terdapat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beberapa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tools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untuk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mengidentifikasi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risiko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884420" y="1999864"/>
            <a:ext cx="4309491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Brainstorming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Industry Benchmarking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FMEA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Fault Tree Diagram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Turtle Diagram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Scenario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Anaysis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Risk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Assesment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Workshops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dll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0"/>
            <a:ext cx="4229100" cy="65241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43842" y="508449"/>
            <a:ext cx="450341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Risiko</a:t>
            </a:r>
            <a:endParaRPr kumimoji="0" lang="en-GB" altLang="en-US" sz="60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75778" name="Picture 2" descr="Image result for taking risk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r="12905"/>
          <a:stretch/>
        </p:blipFill>
        <p:spPr bwMode="auto">
          <a:xfrm>
            <a:off x="381001" y="2022725"/>
            <a:ext cx="4251961" cy="452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63EB8-C244-4F92-818E-8A860856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1933BE-C567-46F0-8398-FCB3AD8C9B47}" type="slidenum">
              <a:rPr kumimoji="0" lang="en-US" sz="9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70AA388-2EC4-4B6D-9BFF-69E8C4262B1F}"/>
              </a:ext>
            </a:extLst>
          </p:cNvPr>
          <p:cNvSpPr txBox="1">
            <a:spLocks/>
          </p:cNvSpPr>
          <p:nvPr/>
        </p:nvSpPr>
        <p:spPr>
          <a:xfrm>
            <a:off x="262235" y="6547041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205185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Oval 30"/>
          <p:cNvSpPr>
            <a:spLocks noChangeArrowheads="1"/>
          </p:cNvSpPr>
          <p:nvPr/>
        </p:nvSpPr>
        <p:spPr bwMode="auto">
          <a:xfrm>
            <a:off x="685800" y="3640015"/>
            <a:ext cx="1676400" cy="1547446"/>
          </a:xfrm>
          <a:prstGeom prst="ellipse">
            <a:avLst/>
          </a:prstGeom>
          <a:solidFill>
            <a:srgbClr val="FF99FF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28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9156" name="Oval 29"/>
          <p:cNvSpPr>
            <a:spLocks noChangeArrowheads="1"/>
          </p:cNvSpPr>
          <p:nvPr/>
        </p:nvSpPr>
        <p:spPr bwMode="auto">
          <a:xfrm>
            <a:off x="7239000" y="3640015"/>
            <a:ext cx="1676400" cy="1547446"/>
          </a:xfrm>
          <a:prstGeom prst="ellipse">
            <a:avLst/>
          </a:prstGeom>
          <a:solidFill>
            <a:srgbClr val="FFFF66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28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9157" name="Oval 20"/>
          <p:cNvSpPr>
            <a:spLocks noChangeArrowheads="1"/>
          </p:cNvSpPr>
          <p:nvPr/>
        </p:nvSpPr>
        <p:spPr bwMode="auto">
          <a:xfrm>
            <a:off x="3733800" y="3780693"/>
            <a:ext cx="2057400" cy="105507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28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91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1"/>
            <a:ext cx="8229600" cy="4318489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2000" dirty="0"/>
              <a:t>Turtle diagram </a:t>
            </a:r>
            <a:r>
              <a:rPr lang="en-US" altLang="en-US" sz="2000" dirty="0" err="1"/>
              <a:t>digunakan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melihat</a:t>
            </a:r>
            <a:r>
              <a:rPr lang="en-US" altLang="en-US" sz="2000" dirty="0"/>
              <a:t> proses </a:t>
            </a:r>
            <a:r>
              <a:rPr lang="en-US" altLang="en-US" sz="2000" dirty="0" err="1"/>
              <a:t>secara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utuh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atau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tidak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terpenggal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sehingga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dapat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melihat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interaksi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antar</a:t>
            </a:r>
            <a:r>
              <a:rPr lang="en-US" altLang="en-US" sz="2000" dirty="0"/>
              <a:t> proses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mereview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keefektifan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atau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ketidakefektifan</a:t>
            </a:r>
            <a:r>
              <a:rPr lang="en-US" altLang="en-US" sz="2000" dirty="0"/>
              <a:t> proses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lebih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baik</a:t>
            </a:r>
            <a:r>
              <a:rPr lang="en-US" altLang="en-US" sz="2000" dirty="0"/>
              <a:t>.</a:t>
            </a:r>
          </a:p>
          <a:p>
            <a:pPr marL="0" indent="0"/>
            <a:endParaRPr lang="en-US" altLang="en-US" sz="1754" dirty="0"/>
          </a:p>
          <a:p>
            <a:pPr marL="0" indent="0"/>
            <a:endParaRPr lang="en-US" altLang="en-US" sz="1754" dirty="0"/>
          </a:p>
          <a:p>
            <a:pPr marL="0" indent="0">
              <a:buNone/>
            </a:pPr>
            <a:r>
              <a:rPr lang="en-US" altLang="en-US" sz="1754" dirty="0"/>
              <a:t>   </a:t>
            </a:r>
          </a:p>
        </p:txBody>
      </p:sp>
      <p:sp>
        <p:nvSpPr>
          <p:cNvPr id="211973" name="Text Box 5"/>
          <p:cNvSpPr txBox="1">
            <a:spLocks noChangeArrowheads="1"/>
          </p:cNvSpPr>
          <p:nvPr/>
        </p:nvSpPr>
        <p:spPr bwMode="auto">
          <a:xfrm>
            <a:off x="4114801" y="4117731"/>
            <a:ext cx="1169383" cy="351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0562" tIns="40280" rIns="80562" bIns="40280">
            <a:spAutoFit/>
          </a:bodyPr>
          <a:lstStyle/>
          <a:p>
            <a:pPr marL="0" marR="0" lvl="0" indent="0" algn="l" defTabSz="80598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4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itchFamily="34" charset="0"/>
                <a:ea typeface="+mn-ea"/>
                <a:cs typeface="+mn-cs"/>
              </a:rPr>
              <a:t>PROSES</a:t>
            </a:r>
          </a:p>
        </p:txBody>
      </p:sp>
      <p:sp>
        <p:nvSpPr>
          <p:cNvPr id="211975" name="Text Box 7"/>
          <p:cNvSpPr txBox="1">
            <a:spLocks noChangeArrowheads="1"/>
          </p:cNvSpPr>
          <p:nvPr/>
        </p:nvSpPr>
        <p:spPr bwMode="auto">
          <a:xfrm>
            <a:off x="1066801" y="3821723"/>
            <a:ext cx="805502" cy="29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0562" tIns="40280" rIns="80562" bIns="40280">
            <a:spAutoFit/>
          </a:bodyPr>
          <a:lstStyle/>
          <a:p>
            <a:pPr marL="0" marR="0" lvl="0" indent="0" algn="l" defTabSz="80598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5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itchFamily="34" charset="0"/>
                <a:ea typeface="+mn-ea"/>
                <a:cs typeface="+mn-cs"/>
              </a:rPr>
              <a:t>INPUT</a:t>
            </a:r>
          </a:p>
        </p:txBody>
      </p:sp>
      <p:sp>
        <p:nvSpPr>
          <p:cNvPr id="49162" name="Line 8"/>
          <p:cNvSpPr>
            <a:spLocks noChangeShapeType="1"/>
          </p:cNvSpPr>
          <p:nvPr/>
        </p:nvSpPr>
        <p:spPr bwMode="auto">
          <a:xfrm>
            <a:off x="2438400" y="4343400"/>
            <a:ext cx="1219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163" name="Line 9"/>
          <p:cNvSpPr>
            <a:spLocks noChangeShapeType="1"/>
          </p:cNvSpPr>
          <p:nvPr/>
        </p:nvSpPr>
        <p:spPr bwMode="auto">
          <a:xfrm>
            <a:off x="5867401" y="4343400"/>
            <a:ext cx="1308589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1978" name="Text Box 10"/>
          <p:cNvSpPr txBox="1">
            <a:spLocks noChangeArrowheads="1"/>
          </p:cNvSpPr>
          <p:nvPr/>
        </p:nvSpPr>
        <p:spPr bwMode="auto">
          <a:xfrm>
            <a:off x="7467600" y="3892062"/>
            <a:ext cx="975420" cy="29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0562" tIns="40280" rIns="80562" bIns="40280">
            <a:spAutoFit/>
          </a:bodyPr>
          <a:lstStyle/>
          <a:p>
            <a:pPr marL="0" marR="0" lvl="0" indent="0" algn="l" defTabSz="80598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5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itchFamily="34" charset="0"/>
                <a:ea typeface="+mn-ea"/>
                <a:cs typeface="+mn-cs"/>
              </a:rPr>
              <a:t>OUTPUT</a:t>
            </a:r>
          </a:p>
        </p:txBody>
      </p:sp>
      <p:sp>
        <p:nvSpPr>
          <p:cNvPr id="211979" name="Text Box 11"/>
          <p:cNvSpPr txBox="1">
            <a:spLocks noChangeArrowheads="1"/>
          </p:cNvSpPr>
          <p:nvPr/>
        </p:nvSpPr>
        <p:spPr bwMode="auto">
          <a:xfrm>
            <a:off x="1904321" y="5328138"/>
            <a:ext cx="1953252" cy="8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0562" tIns="40280" rIns="80562" bIns="40280">
            <a:spAutoFit/>
          </a:bodyPr>
          <a:lstStyle/>
          <a:p>
            <a:pPr marL="0" marR="0" lvl="0" indent="0" algn="ctr" defTabSz="80598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itchFamily="34" charset="0"/>
                <a:ea typeface="+mn-ea"/>
                <a:cs typeface="+mn-cs"/>
              </a:rPr>
              <a:t>How ? </a:t>
            </a:r>
          </a:p>
          <a:p>
            <a:pPr marL="0" marR="0" lvl="0" indent="0" algn="ctr" defTabSz="80598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itchFamily="34" charset="0"/>
                <a:ea typeface="+mn-ea"/>
                <a:cs typeface="+mn-cs"/>
              </a:rPr>
              <a:t>(Support processes, </a:t>
            </a:r>
          </a:p>
          <a:p>
            <a:pPr marL="0" marR="0" lvl="0" indent="0" algn="ctr" defTabSz="80598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itchFamily="34" charset="0"/>
                <a:ea typeface="+mn-ea"/>
                <a:cs typeface="+mn-cs"/>
              </a:rPr>
              <a:t>Procedure,</a:t>
            </a:r>
          </a:p>
          <a:p>
            <a:pPr marL="0" marR="0" lvl="0" indent="0" algn="ctr" defTabSz="80598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itchFamily="34" charset="0"/>
                <a:ea typeface="+mn-ea"/>
                <a:cs typeface="+mn-cs"/>
              </a:rPr>
              <a:t>Method)</a:t>
            </a:r>
          </a:p>
        </p:txBody>
      </p:sp>
      <p:sp>
        <p:nvSpPr>
          <p:cNvPr id="211980" name="Text Box 12"/>
          <p:cNvSpPr txBox="1">
            <a:spLocks noChangeArrowheads="1"/>
          </p:cNvSpPr>
          <p:nvPr/>
        </p:nvSpPr>
        <p:spPr bwMode="auto">
          <a:xfrm>
            <a:off x="5849200" y="5468816"/>
            <a:ext cx="2344385" cy="450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0562" tIns="40280" rIns="80562" bIns="40280">
            <a:spAutoFit/>
          </a:bodyPr>
          <a:lstStyle/>
          <a:p>
            <a:pPr marL="0" marR="0" lvl="0" indent="0" algn="ctr" defTabSz="80598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itchFamily="34" charset="0"/>
                <a:ea typeface="+mn-ea"/>
                <a:cs typeface="+mn-cs"/>
              </a:rPr>
              <a:t>How Many ?</a:t>
            </a:r>
          </a:p>
          <a:p>
            <a:pPr marL="0" marR="0" lvl="0" indent="0" algn="ctr" defTabSz="80598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itchFamily="34" charset="0"/>
                <a:ea typeface="+mn-ea"/>
                <a:cs typeface="+mn-cs"/>
              </a:rPr>
              <a:t>(performance indicators)</a:t>
            </a:r>
          </a:p>
        </p:txBody>
      </p:sp>
      <p:sp>
        <p:nvSpPr>
          <p:cNvPr id="211981" name="Text Box 13"/>
          <p:cNvSpPr txBox="1">
            <a:spLocks noChangeArrowheads="1"/>
          </p:cNvSpPr>
          <p:nvPr/>
        </p:nvSpPr>
        <p:spPr bwMode="auto">
          <a:xfrm>
            <a:off x="1663024" y="2889739"/>
            <a:ext cx="2419727" cy="450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0562" tIns="40280" rIns="80562" bIns="40280">
            <a:spAutoFit/>
          </a:bodyPr>
          <a:lstStyle/>
          <a:p>
            <a:pPr marL="0" marR="0" lvl="0" indent="0" algn="ctr" defTabSz="80598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itchFamily="34" charset="0"/>
                <a:ea typeface="+mn-ea"/>
                <a:cs typeface="+mn-cs"/>
              </a:rPr>
              <a:t>With What?</a:t>
            </a:r>
          </a:p>
          <a:p>
            <a:pPr marL="0" marR="0" lvl="0" indent="0" algn="ctr" defTabSz="80598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itchFamily="34" charset="0"/>
                <a:ea typeface="+mn-ea"/>
                <a:cs typeface="+mn-cs"/>
              </a:rPr>
              <a:t>(Equipment/ Installation)</a:t>
            </a:r>
          </a:p>
        </p:txBody>
      </p:sp>
      <p:sp>
        <p:nvSpPr>
          <p:cNvPr id="211982" name="Text Box 14"/>
          <p:cNvSpPr txBox="1">
            <a:spLocks noChangeArrowheads="1"/>
          </p:cNvSpPr>
          <p:nvPr/>
        </p:nvSpPr>
        <p:spPr bwMode="auto">
          <a:xfrm>
            <a:off x="5608606" y="2951286"/>
            <a:ext cx="2589645" cy="450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0562" tIns="40280" rIns="80562" bIns="40280">
            <a:spAutoFit/>
          </a:bodyPr>
          <a:lstStyle/>
          <a:p>
            <a:pPr marL="0" marR="0" lvl="0" indent="0" algn="ctr" defTabSz="80598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itchFamily="34" charset="0"/>
                <a:ea typeface="+mn-ea"/>
                <a:cs typeface="+mn-cs"/>
              </a:rPr>
              <a:t>With Who?</a:t>
            </a:r>
          </a:p>
          <a:p>
            <a:pPr marL="0" marR="0" lvl="0" indent="0" algn="ctr" defTabSz="80598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itchFamily="34" charset="0"/>
                <a:ea typeface="+mn-ea"/>
                <a:cs typeface="+mn-cs"/>
              </a:rPr>
              <a:t>(Training, Knowledge, Skill)</a:t>
            </a:r>
          </a:p>
        </p:txBody>
      </p:sp>
      <p:sp>
        <p:nvSpPr>
          <p:cNvPr id="49169" name="Line 15"/>
          <p:cNvSpPr>
            <a:spLocks noChangeShapeType="1"/>
          </p:cNvSpPr>
          <p:nvPr/>
        </p:nvSpPr>
        <p:spPr bwMode="auto">
          <a:xfrm flipV="1">
            <a:off x="3657600" y="4765432"/>
            <a:ext cx="382466" cy="4220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170" name="Line 16"/>
          <p:cNvSpPr>
            <a:spLocks noChangeShapeType="1"/>
          </p:cNvSpPr>
          <p:nvPr/>
        </p:nvSpPr>
        <p:spPr bwMode="auto">
          <a:xfrm>
            <a:off x="5429250" y="4821224"/>
            <a:ext cx="438150" cy="44906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171" name="Line 17"/>
          <p:cNvSpPr>
            <a:spLocks noChangeShapeType="1"/>
          </p:cNvSpPr>
          <p:nvPr/>
        </p:nvSpPr>
        <p:spPr bwMode="auto">
          <a:xfrm>
            <a:off x="3733800" y="3499338"/>
            <a:ext cx="376604" cy="2813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172" name="WordArt 19"/>
          <p:cNvSpPr>
            <a:spLocks noChangeArrowheads="1" noChangeShapeType="1" noTextEdit="1"/>
          </p:cNvSpPr>
          <p:nvPr/>
        </p:nvSpPr>
        <p:spPr bwMode="auto">
          <a:xfrm>
            <a:off x="3414830" y="561777"/>
            <a:ext cx="3076341" cy="71005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0" cap="none" spc="0" normalizeH="0" baseline="0" noProof="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solidFill>
                  <a:prstClr val="black"/>
                </a:soli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Turtle Diagram</a:t>
            </a:r>
          </a:p>
        </p:txBody>
      </p:sp>
      <p:sp>
        <p:nvSpPr>
          <p:cNvPr id="49173" name="Text Box 22"/>
          <p:cNvSpPr txBox="1">
            <a:spLocks noChangeArrowheads="1"/>
          </p:cNvSpPr>
          <p:nvPr/>
        </p:nvSpPr>
        <p:spPr bwMode="auto">
          <a:xfrm>
            <a:off x="6196758" y="3640015"/>
            <a:ext cx="432643" cy="1477108"/>
          </a:xfrm>
          <a:prstGeom prst="rect">
            <a:avLst/>
          </a:prstGeom>
          <a:solidFill>
            <a:srgbClr val="66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0562" tIns="40280" rIns="80562" bIns="40280">
            <a:spAutoFit/>
          </a:bodyPr>
          <a:lstStyle>
            <a:lvl1pPr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87312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75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Permintaan</a:t>
            </a:r>
          </a:p>
        </p:txBody>
      </p:sp>
      <p:sp>
        <p:nvSpPr>
          <p:cNvPr id="49174" name="Text Box 24"/>
          <p:cNvSpPr txBox="1">
            <a:spLocks noChangeArrowheads="1"/>
          </p:cNvSpPr>
          <p:nvPr/>
        </p:nvSpPr>
        <p:spPr bwMode="auto">
          <a:xfrm>
            <a:off x="914400" y="5046786"/>
            <a:ext cx="914400" cy="26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562" tIns="40280" rIns="80562" bIns="40280">
            <a:spAutoFit/>
          </a:bodyPr>
          <a:lstStyle>
            <a:lvl1pPr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87312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9175" name="Text Box 25"/>
          <p:cNvSpPr txBox="1">
            <a:spLocks noChangeArrowheads="1"/>
          </p:cNvSpPr>
          <p:nvPr/>
        </p:nvSpPr>
        <p:spPr bwMode="auto">
          <a:xfrm>
            <a:off x="762000" y="4132386"/>
            <a:ext cx="1524000" cy="635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562" tIns="40280" rIns="80562" bIns="40280">
            <a:spAutoFit/>
          </a:bodyPr>
          <a:lstStyle>
            <a:lvl1pPr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87312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Apa yang seharusnya diterima dari Cust?</a:t>
            </a:r>
          </a:p>
        </p:txBody>
      </p:sp>
      <p:sp>
        <p:nvSpPr>
          <p:cNvPr id="49176" name="Text Box 26"/>
          <p:cNvSpPr txBox="1">
            <a:spLocks noChangeArrowheads="1"/>
          </p:cNvSpPr>
          <p:nvPr/>
        </p:nvSpPr>
        <p:spPr bwMode="auto">
          <a:xfrm>
            <a:off x="2723797" y="3569677"/>
            <a:ext cx="432643" cy="1477108"/>
          </a:xfrm>
          <a:prstGeom prst="rect">
            <a:avLst/>
          </a:prstGeom>
          <a:solidFill>
            <a:srgbClr val="66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0562" tIns="40280" rIns="80562" bIns="40280">
            <a:spAutoFit/>
          </a:bodyPr>
          <a:lstStyle>
            <a:lvl1pPr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87312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75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Permintaan</a:t>
            </a:r>
          </a:p>
        </p:txBody>
      </p:sp>
      <p:sp>
        <p:nvSpPr>
          <p:cNvPr id="49177" name="Text Box 27"/>
          <p:cNvSpPr txBox="1">
            <a:spLocks noChangeArrowheads="1"/>
          </p:cNvSpPr>
          <p:nvPr/>
        </p:nvSpPr>
        <p:spPr bwMode="auto">
          <a:xfrm>
            <a:off x="7315200" y="4343401"/>
            <a:ext cx="1524000" cy="450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562" tIns="40280" rIns="80562" bIns="40280">
            <a:spAutoFit/>
          </a:bodyPr>
          <a:lstStyle>
            <a:lvl1pPr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87312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Apa yang harus dihasilkan?</a:t>
            </a:r>
          </a:p>
        </p:txBody>
      </p:sp>
      <p:sp>
        <p:nvSpPr>
          <p:cNvPr id="49178" name="Line 28"/>
          <p:cNvSpPr>
            <a:spLocks noChangeShapeType="1"/>
          </p:cNvSpPr>
          <p:nvPr/>
        </p:nvSpPr>
        <p:spPr bwMode="auto">
          <a:xfrm rot="10800000" flipV="1">
            <a:off x="5334000" y="3499338"/>
            <a:ext cx="381000" cy="2813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76802" name="Picture 2" descr="Image result for tur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-17259"/>
            <a:ext cx="2203322" cy="145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8F1388-8C09-45E3-AF08-FF7E0F12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5737EA-AD3C-44EF-8490-E29BBD63894C}" type="slidenum">
              <a:rPr kumimoji="0" lang="en-US" sz="9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88EADD67-3BEF-498C-93BA-F38E811E3043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375506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98DA4-C2E9-47C9-9F87-BD5B89C84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5737EA-AD3C-44EF-8490-E29BBD63894C}" type="slidenum">
              <a:rPr kumimoji="0" lang="en-US" sz="9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DC1DC4-527E-44B3-AA3B-7F464B2B5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21" y="60324"/>
            <a:ext cx="9489357" cy="672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58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1A7951-8607-4B52-B11A-B8F7CE706F79}"/>
              </a:ext>
            </a:extLst>
          </p:cNvPr>
          <p:cNvSpPr/>
          <p:nvPr/>
        </p:nvSpPr>
        <p:spPr>
          <a:xfrm>
            <a:off x="8164552" y="265398"/>
            <a:ext cx="903249" cy="1599686"/>
          </a:xfrm>
          <a:prstGeom prst="roundRect">
            <a:avLst>
              <a:gd name="adj" fmla="val 20371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1499324" y="3506477"/>
            <a:ext cx="7568476" cy="20629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954" dirty="0" err="1"/>
              <a:t>Memahami</a:t>
            </a:r>
            <a:r>
              <a:rPr lang="en-US" sz="2954" dirty="0"/>
              <a:t> </a:t>
            </a:r>
            <a:r>
              <a:rPr lang="en-US" sz="2954" dirty="0" err="1"/>
              <a:t>konteks</a:t>
            </a:r>
            <a:r>
              <a:rPr lang="en-US" sz="2954" dirty="0"/>
              <a:t> </a:t>
            </a:r>
            <a:r>
              <a:rPr lang="en-US" sz="2954" dirty="0" err="1"/>
              <a:t>organisasi</a:t>
            </a:r>
            <a:r>
              <a:rPr lang="en-US" sz="2954" dirty="0"/>
              <a:t> </a:t>
            </a:r>
          </a:p>
          <a:p>
            <a:pPr lvl="1"/>
            <a:r>
              <a:rPr lang="en-US" sz="2585" dirty="0" err="1"/>
              <a:t>Mengidentifikasi</a:t>
            </a:r>
            <a:r>
              <a:rPr lang="en-US" sz="2585" dirty="0"/>
              <a:t> </a:t>
            </a:r>
            <a:r>
              <a:rPr lang="en-US" sz="2585" dirty="0" err="1"/>
              <a:t>Isu</a:t>
            </a:r>
            <a:r>
              <a:rPr lang="en-US" sz="2585" dirty="0"/>
              <a:t> SMMK3 (Internal &amp; </a:t>
            </a:r>
            <a:r>
              <a:rPr lang="en-US" sz="2585" dirty="0" err="1"/>
              <a:t>Eksternal</a:t>
            </a:r>
            <a:r>
              <a:rPr lang="en-US" sz="2585" dirty="0"/>
              <a:t>)</a:t>
            </a:r>
          </a:p>
          <a:p>
            <a:pPr lvl="1"/>
            <a:r>
              <a:rPr lang="en-US" sz="2585" dirty="0" err="1"/>
              <a:t>Menetapkan</a:t>
            </a:r>
            <a:r>
              <a:rPr lang="en-US" sz="2585" dirty="0"/>
              <a:t> </a:t>
            </a:r>
            <a:r>
              <a:rPr lang="en-US" sz="2585" dirty="0" err="1"/>
              <a:t>Pihak</a:t>
            </a:r>
            <a:r>
              <a:rPr lang="en-US" sz="2585" dirty="0"/>
              <a:t> yang </a:t>
            </a:r>
            <a:r>
              <a:rPr lang="en-US" sz="2585" dirty="0" err="1"/>
              <a:t>berkepentingan</a:t>
            </a:r>
            <a:r>
              <a:rPr lang="en-US" sz="2585" dirty="0"/>
              <a:t> </a:t>
            </a:r>
            <a:r>
              <a:rPr lang="en-US" sz="2585" dirty="0" err="1"/>
              <a:t>serta</a:t>
            </a:r>
            <a:r>
              <a:rPr lang="en-US" sz="2585" dirty="0"/>
              <a:t> </a:t>
            </a:r>
            <a:r>
              <a:rPr lang="en-US" sz="2585" dirty="0" err="1"/>
              <a:t>kebutuhan</a:t>
            </a:r>
            <a:r>
              <a:rPr lang="en-US" sz="2585" dirty="0"/>
              <a:t> </a:t>
            </a:r>
            <a:r>
              <a:rPr lang="en-US" sz="2585" dirty="0" err="1"/>
              <a:t>dan</a:t>
            </a:r>
            <a:r>
              <a:rPr lang="en-US" sz="2585" dirty="0"/>
              <a:t> </a:t>
            </a:r>
            <a:r>
              <a:rPr lang="en-US" sz="2585" dirty="0" err="1"/>
              <a:t>harapannya</a:t>
            </a:r>
            <a:endParaRPr lang="en-US" sz="2585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479658B-7F9C-4333-9499-869B8642C574}" type="slidenum">
              <a:rPr lang="en-US"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15</a:t>
            </a:fld>
            <a:endParaRPr lang="en-US">
              <a:latin typeface="Calibri"/>
            </a:endParaRPr>
          </a:p>
        </p:txBody>
      </p:sp>
      <p:pic>
        <p:nvPicPr>
          <p:cNvPr id="79877" name="Picture 2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6037" y="5335705"/>
            <a:ext cx="1111248" cy="111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8" name="Text Box 8"/>
          <p:cNvSpPr txBox="1">
            <a:spLocks noChangeArrowheads="1"/>
          </p:cNvSpPr>
          <p:nvPr/>
        </p:nvSpPr>
        <p:spPr bwMode="auto">
          <a:xfrm>
            <a:off x="7400406" y="6345091"/>
            <a:ext cx="1885388" cy="37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id-ID" sz="1846" b="1" u="sng" dirty="0">
                <a:solidFill>
                  <a:srgbClr val="0070C0"/>
                </a:solidFill>
                <a:latin typeface="Calibri"/>
              </a:rPr>
              <a:t>Waktu : </a:t>
            </a:r>
            <a:r>
              <a:rPr lang="en-US" sz="1846" b="1" u="sng" dirty="0">
                <a:solidFill>
                  <a:srgbClr val="0070C0"/>
                </a:solidFill>
                <a:latin typeface="Calibri"/>
              </a:rPr>
              <a:t>30</a:t>
            </a:r>
            <a:r>
              <a:rPr lang="id-ID" sz="1846" b="1" u="sng" dirty="0">
                <a:solidFill>
                  <a:srgbClr val="0070C0"/>
                </a:solidFill>
                <a:latin typeface="Calibri"/>
              </a:rPr>
              <a:t> Menit</a:t>
            </a:r>
            <a:endParaRPr lang="en-US" sz="1846" b="1" u="sng" dirty="0">
              <a:solidFill>
                <a:srgbClr val="0070C0"/>
              </a:solidFill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EEB6CE-9D5A-422D-9D5D-944717396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0" y="7879"/>
            <a:ext cx="7326351" cy="3105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7B3C33-3EF0-4D9D-8B5D-0BC91C94D212}"/>
              </a:ext>
            </a:extLst>
          </p:cNvPr>
          <p:cNvSpPr txBox="1"/>
          <p:nvPr/>
        </p:nvSpPr>
        <p:spPr>
          <a:xfrm>
            <a:off x="8403513" y="511243"/>
            <a:ext cx="5806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Bernard MT Condensed" panose="02050806060905020404" pitchFamily="18" charset="0"/>
              </a:rPr>
              <a:t>1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8B0E739C-5215-49A5-9726-828A14035E39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881875653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" cy="3733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6342033" cy="447352"/>
          </a:xfrm>
        </p:spPr>
        <p:txBody>
          <a:bodyPr>
            <a:noAutofit/>
          </a:bodyPr>
          <a:lstStyle/>
          <a:p>
            <a:r>
              <a:rPr lang="en-US" sz="2400" b="1" dirty="0"/>
              <a:t>5.1. </a:t>
            </a:r>
            <a:r>
              <a:rPr lang="en-US" sz="2400" b="1" dirty="0" err="1"/>
              <a:t>Kepemimpinan</a:t>
            </a:r>
            <a:r>
              <a:rPr lang="en-US" sz="2400" b="1" dirty="0"/>
              <a:t> </a:t>
            </a:r>
            <a:r>
              <a:rPr lang="en-US" sz="2400" b="1" dirty="0" err="1"/>
              <a:t>dan</a:t>
            </a:r>
            <a:r>
              <a:rPr lang="en-US" sz="2400" b="1" dirty="0"/>
              <a:t> </a:t>
            </a:r>
            <a:r>
              <a:rPr lang="en-US" sz="2400" b="1" dirty="0" err="1"/>
              <a:t>Komitmen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013666" y="773668"/>
            <a:ext cx="54955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Leader </a:t>
            </a:r>
            <a:r>
              <a:rPr lang="en-US" dirty="0">
                <a:sym typeface="Wingdings" pitchFamily="2" charset="2"/>
              </a:rPr>
              <a:t> Coach, </a:t>
            </a:r>
            <a:r>
              <a:rPr lang="en-US" dirty="0" err="1">
                <a:sym typeface="Wingdings" pitchFamily="2" charset="2"/>
              </a:rPr>
              <a:t>Membawa</a:t>
            </a:r>
            <a:r>
              <a:rPr lang="en-US" dirty="0">
                <a:sym typeface="Wingdings" pitchFamily="2" charset="2"/>
              </a:rPr>
              <a:t> team </a:t>
            </a:r>
            <a:r>
              <a:rPr lang="en-US" dirty="0" err="1">
                <a:sym typeface="Wingdings" pitchFamily="2" charset="2"/>
              </a:rPr>
              <a:t>mencapai</a:t>
            </a:r>
            <a:r>
              <a:rPr lang="en-US" dirty="0">
                <a:sym typeface="Wingdings" pitchFamily="2" charset="2"/>
              </a:rPr>
              <a:t> Goals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3733800"/>
            <a:ext cx="914400" cy="261461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318320" y="1295400"/>
            <a:ext cx="731520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8275" indent="-168275">
              <a:buFont typeface="Arial" pitchFamily="34" charset="0"/>
              <a:buChar char="•"/>
            </a:pPr>
            <a:r>
              <a:rPr lang="en-US" sz="1600" dirty="0" err="1"/>
              <a:t>Mengambil</a:t>
            </a:r>
            <a:r>
              <a:rPr lang="en-US" sz="1600" dirty="0"/>
              <a:t> </a:t>
            </a:r>
            <a:r>
              <a:rPr lang="en-US" sz="1600" dirty="0" err="1"/>
              <a:t>tanggung</a:t>
            </a:r>
            <a:r>
              <a:rPr lang="en-US" sz="1600" dirty="0"/>
              <a:t> </a:t>
            </a:r>
            <a:r>
              <a:rPr lang="en-US" sz="1600" dirty="0" err="1"/>
              <a:t>jawab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akuntabilitas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efektifitas</a:t>
            </a:r>
            <a:r>
              <a:rPr lang="en-US" sz="1600" dirty="0"/>
              <a:t>  SMMK3L ,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u="sng" dirty="0" err="1"/>
              <a:t>pencegahan</a:t>
            </a:r>
            <a:r>
              <a:rPr lang="en-US" sz="1600" u="sng" dirty="0"/>
              <a:t> </a:t>
            </a:r>
            <a:r>
              <a:rPr lang="en-US" sz="1600" u="sng" dirty="0" err="1"/>
              <a:t>kecelakaan</a:t>
            </a:r>
            <a:r>
              <a:rPr lang="en-US" sz="1600" u="sng" dirty="0"/>
              <a:t> </a:t>
            </a:r>
            <a:r>
              <a:rPr lang="en-US" sz="1600" u="sng" dirty="0" err="1"/>
              <a:t>dan</a:t>
            </a:r>
            <a:r>
              <a:rPr lang="en-US" sz="1600" u="sng" dirty="0"/>
              <a:t> PAK, </a:t>
            </a:r>
            <a:r>
              <a:rPr lang="en-US" sz="1600" u="sng" dirty="0" err="1"/>
              <a:t>seperti</a:t>
            </a:r>
            <a:r>
              <a:rPr lang="en-US" sz="1600" u="sng" dirty="0"/>
              <a:t> </a:t>
            </a:r>
            <a:r>
              <a:rPr lang="en-US" sz="1600" u="sng" dirty="0" err="1"/>
              <a:t>memberikan</a:t>
            </a:r>
            <a:r>
              <a:rPr lang="en-US" sz="1600" u="sng" dirty="0"/>
              <a:t> </a:t>
            </a:r>
            <a:r>
              <a:rPr lang="en-US" sz="1600" u="sng" dirty="0" err="1"/>
              <a:t>tempat</a:t>
            </a:r>
            <a:r>
              <a:rPr lang="en-US" sz="1600" u="sng" dirty="0"/>
              <a:t> </a:t>
            </a:r>
            <a:r>
              <a:rPr lang="en-US" sz="1600" u="sng" dirty="0" err="1"/>
              <a:t>kerja</a:t>
            </a:r>
            <a:r>
              <a:rPr lang="en-US" sz="1600" u="sng" dirty="0"/>
              <a:t> yang </a:t>
            </a:r>
            <a:r>
              <a:rPr lang="en-US" sz="1600" u="sng" dirty="0" err="1"/>
              <a:t>aman</a:t>
            </a:r>
            <a:r>
              <a:rPr lang="en-US" sz="1600" u="sng" dirty="0"/>
              <a:t>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sehat</a:t>
            </a:r>
            <a:r>
              <a:rPr lang="en-US" sz="1600" u="sng" dirty="0"/>
              <a:t> (45001)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600" dirty="0" err="1"/>
              <a:t>Menjamin</a:t>
            </a:r>
            <a:r>
              <a:rPr lang="en-US" sz="1600" dirty="0"/>
              <a:t> </a:t>
            </a:r>
            <a:r>
              <a:rPr lang="en-US" sz="1600" dirty="0" err="1"/>
              <a:t>Sumber</a:t>
            </a:r>
            <a:r>
              <a:rPr lang="en-US" sz="1600" dirty="0"/>
              <a:t> </a:t>
            </a:r>
            <a:r>
              <a:rPr lang="en-US" sz="1600" dirty="0" err="1"/>
              <a:t>daya</a:t>
            </a:r>
            <a:r>
              <a:rPr lang="en-US" sz="1600" dirty="0"/>
              <a:t> yang </a:t>
            </a:r>
            <a:r>
              <a:rPr lang="en-US" sz="1600" dirty="0" err="1"/>
              <a:t>dibutuhan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SMMK3 </a:t>
            </a:r>
            <a:r>
              <a:rPr lang="en-US" sz="1600" dirty="0" err="1"/>
              <a:t>tersedia</a:t>
            </a:r>
            <a:r>
              <a:rPr lang="en-US" sz="1600" dirty="0"/>
              <a:t>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600" u="sng" dirty="0" err="1"/>
              <a:t>Melindungi</a:t>
            </a:r>
            <a:r>
              <a:rPr lang="en-US" sz="1600" u="sng" dirty="0"/>
              <a:t> </a:t>
            </a:r>
            <a:r>
              <a:rPr lang="en-US" sz="1600" u="sng" dirty="0" err="1"/>
              <a:t>pekerja</a:t>
            </a:r>
            <a:r>
              <a:rPr lang="en-US" sz="1600" u="sng" dirty="0"/>
              <a:t> </a:t>
            </a:r>
            <a:r>
              <a:rPr lang="en-US" sz="1600" u="sng" dirty="0" err="1"/>
              <a:t>dari</a:t>
            </a:r>
            <a:r>
              <a:rPr lang="en-US" sz="1600" u="sng" dirty="0"/>
              <a:t> </a:t>
            </a:r>
            <a:r>
              <a:rPr lang="en-US" sz="1600" u="sng" dirty="0" err="1"/>
              <a:t>tindakan</a:t>
            </a:r>
            <a:r>
              <a:rPr lang="en-US" sz="1600" u="sng" dirty="0"/>
              <a:t> </a:t>
            </a:r>
            <a:r>
              <a:rPr lang="en-US" sz="1600" u="sng" dirty="0" err="1"/>
              <a:t>balas</a:t>
            </a:r>
            <a:r>
              <a:rPr lang="en-US" sz="1600" u="sng" dirty="0"/>
              <a:t> </a:t>
            </a:r>
            <a:r>
              <a:rPr lang="en-US" sz="1600" u="sng" dirty="0" err="1"/>
              <a:t>dendam</a:t>
            </a:r>
            <a:r>
              <a:rPr lang="en-US" sz="1600" u="sng" dirty="0"/>
              <a:t> </a:t>
            </a:r>
            <a:r>
              <a:rPr lang="en-US" sz="1600" u="sng" dirty="0" err="1"/>
              <a:t>saat</a:t>
            </a:r>
            <a:r>
              <a:rPr lang="en-US" sz="1600" u="sng" dirty="0"/>
              <a:t> </a:t>
            </a:r>
            <a:r>
              <a:rPr lang="en-US" sz="1600" u="sng" dirty="0" err="1"/>
              <a:t>melaporkan</a:t>
            </a:r>
            <a:r>
              <a:rPr lang="en-US" sz="1600" u="sng" dirty="0"/>
              <a:t> </a:t>
            </a:r>
            <a:r>
              <a:rPr lang="en-US" sz="1600" u="sng" dirty="0" err="1"/>
              <a:t>insiden</a:t>
            </a:r>
            <a:r>
              <a:rPr lang="en-US" sz="1600" u="sng" dirty="0"/>
              <a:t>, </a:t>
            </a:r>
            <a:r>
              <a:rPr lang="en-US" sz="1600" u="sng" dirty="0" err="1"/>
              <a:t>bahaya</a:t>
            </a:r>
            <a:r>
              <a:rPr lang="en-US" sz="1600" u="sng" dirty="0"/>
              <a:t>, </a:t>
            </a:r>
            <a:r>
              <a:rPr lang="en-US" sz="1600" u="sng" dirty="0" err="1"/>
              <a:t>risiko</a:t>
            </a:r>
            <a:r>
              <a:rPr lang="en-US" sz="1600" u="sng" dirty="0"/>
              <a:t>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peluang</a:t>
            </a:r>
            <a:r>
              <a:rPr lang="en-US" sz="1600" u="sng" dirty="0"/>
              <a:t> (45001)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600" u="sng" dirty="0" err="1"/>
              <a:t>Menetapkan</a:t>
            </a:r>
            <a:r>
              <a:rPr lang="en-US" sz="1600" u="sng" dirty="0"/>
              <a:t> </a:t>
            </a:r>
            <a:r>
              <a:rPr lang="en-US" sz="1600" u="sng" dirty="0" err="1"/>
              <a:t>proses</a:t>
            </a:r>
            <a:r>
              <a:rPr lang="en-US" sz="1600" u="sng" dirty="0"/>
              <a:t> </a:t>
            </a:r>
            <a:r>
              <a:rPr lang="en-US" sz="1600" u="sng" dirty="0" err="1"/>
              <a:t>konsultasi</a:t>
            </a:r>
            <a:r>
              <a:rPr lang="en-US" sz="1600" u="sng" dirty="0"/>
              <a:t>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partisipasi</a:t>
            </a:r>
            <a:r>
              <a:rPr lang="en-US" sz="1600" u="sng" dirty="0"/>
              <a:t> </a:t>
            </a:r>
            <a:r>
              <a:rPr lang="en-US" sz="1600" u="sng" dirty="0" err="1"/>
              <a:t>pekerja</a:t>
            </a:r>
            <a:r>
              <a:rPr lang="en-US" sz="1600" u="sng" dirty="0"/>
              <a:t> (45001)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600" u="sng" dirty="0" err="1"/>
              <a:t>Mendukung</a:t>
            </a:r>
            <a:r>
              <a:rPr lang="en-US" sz="1600" u="sng" dirty="0"/>
              <a:t> </a:t>
            </a:r>
            <a:r>
              <a:rPr lang="en-US" sz="1600" u="sng" dirty="0" err="1"/>
              <a:t>pembentukan</a:t>
            </a:r>
            <a:r>
              <a:rPr lang="en-US" sz="1600" u="sng" dirty="0"/>
              <a:t> </a:t>
            </a:r>
            <a:r>
              <a:rPr lang="en-US" sz="1600" u="sng" dirty="0" err="1"/>
              <a:t>fungsi</a:t>
            </a:r>
            <a:r>
              <a:rPr lang="en-US" sz="1600" u="sng" dirty="0"/>
              <a:t> </a:t>
            </a:r>
            <a:r>
              <a:rPr lang="en-US" sz="1600" u="sng" dirty="0" err="1"/>
              <a:t>komite</a:t>
            </a:r>
            <a:r>
              <a:rPr lang="en-US" sz="1600" u="sng" dirty="0"/>
              <a:t> K3 (</a:t>
            </a:r>
            <a:r>
              <a:rPr lang="en-US" sz="1600" u="sng" dirty="0" err="1"/>
              <a:t>di</a:t>
            </a:r>
            <a:r>
              <a:rPr lang="en-US" sz="1600" u="sng" dirty="0"/>
              <a:t> Indonesia </a:t>
            </a:r>
            <a:r>
              <a:rPr lang="en-US" sz="1600" u="sng" dirty="0" err="1"/>
              <a:t>disebut</a:t>
            </a:r>
            <a:r>
              <a:rPr lang="en-US" sz="1600" u="sng" dirty="0"/>
              <a:t> P2K3) (45001)</a:t>
            </a:r>
          </a:p>
          <a:p>
            <a:endParaRPr lang="en-US" sz="1600" dirty="0"/>
          </a:p>
          <a:p>
            <a:endParaRPr lang="en-US" sz="1600" b="1" dirty="0"/>
          </a:p>
          <a:p>
            <a:endParaRPr lang="en-US" sz="1600" b="1" u="sng" dirty="0"/>
          </a:p>
        </p:txBody>
      </p:sp>
      <p:sp>
        <p:nvSpPr>
          <p:cNvPr id="25" name="TextBox 24"/>
          <p:cNvSpPr txBox="1"/>
          <p:nvPr/>
        </p:nvSpPr>
        <p:spPr>
          <a:xfrm>
            <a:off x="2318320" y="3886200"/>
            <a:ext cx="758768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33363" indent="-180975">
              <a:buFont typeface="Arial" pitchFamily="34" charset="0"/>
              <a:buChar char="•"/>
            </a:pPr>
            <a:r>
              <a:rPr lang="en-US" sz="1600" dirty="0" err="1"/>
              <a:t>Menjamin</a:t>
            </a:r>
            <a:r>
              <a:rPr lang="en-US" sz="1600" dirty="0"/>
              <a:t> </a:t>
            </a:r>
            <a:r>
              <a:rPr lang="en-US" sz="1600" dirty="0" err="1"/>
              <a:t>kebijakan</a:t>
            </a:r>
            <a:r>
              <a:rPr lang="en-US" sz="1600" dirty="0"/>
              <a:t> dan </a:t>
            </a:r>
            <a:r>
              <a:rPr lang="en-US" sz="1600" dirty="0" err="1"/>
              <a:t>sasasaran</a:t>
            </a:r>
            <a:r>
              <a:rPr lang="en-US" sz="1600" dirty="0"/>
              <a:t> Mutu-K3 </a:t>
            </a:r>
            <a:r>
              <a:rPr lang="en-US" sz="1600" dirty="0" err="1"/>
              <a:t>telah</a:t>
            </a:r>
            <a:r>
              <a:rPr lang="en-US" sz="1600" dirty="0"/>
              <a:t> </a:t>
            </a:r>
            <a:r>
              <a:rPr lang="en-US" sz="1600" dirty="0" err="1"/>
              <a:t>ditetapkan</a:t>
            </a:r>
            <a:r>
              <a:rPr lang="en-US" sz="1600" dirty="0"/>
              <a:t>  dan </a:t>
            </a:r>
            <a:r>
              <a:rPr lang="en-US" sz="1600" dirty="0" err="1"/>
              <a:t>sejalan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arahan</a:t>
            </a:r>
            <a:r>
              <a:rPr lang="en-US" sz="1600" dirty="0"/>
              <a:t> </a:t>
            </a:r>
            <a:r>
              <a:rPr lang="en-US" sz="1600" dirty="0" err="1"/>
              <a:t>strategi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600" u="sng" dirty="0" err="1"/>
              <a:t>Mempromosikan</a:t>
            </a:r>
            <a:r>
              <a:rPr lang="en-US" sz="1600" u="sng" dirty="0"/>
              <a:t> </a:t>
            </a:r>
            <a:r>
              <a:rPr lang="en-US" sz="1600" u="sng" dirty="0" err="1"/>
              <a:t>penggunaan</a:t>
            </a:r>
            <a:r>
              <a:rPr lang="en-US" sz="1600" u="sng" dirty="0"/>
              <a:t> </a:t>
            </a:r>
            <a:r>
              <a:rPr lang="en-US" sz="1600" u="sng" dirty="0" err="1"/>
              <a:t>pendekatan</a:t>
            </a:r>
            <a:r>
              <a:rPr lang="en-US" sz="1600" u="sng" dirty="0"/>
              <a:t> proses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Pola</a:t>
            </a:r>
            <a:r>
              <a:rPr lang="en-US" sz="1600" u="sng" dirty="0"/>
              <a:t> </a:t>
            </a:r>
            <a:r>
              <a:rPr lang="en-US" sz="1600" u="sng" dirty="0" err="1"/>
              <a:t>Pikir</a:t>
            </a:r>
            <a:r>
              <a:rPr lang="en-US" sz="1600" u="sng" dirty="0"/>
              <a:t> </a:t>
            </a:r>
            <a:r>
              <a:rPr lang="en-US" sz="1600" u="sng" dirty="0" err="1"/>
              <a:t>berdasarkan</a:t>
            </a:r>
            <a:r>
              <a:rPr lang="en-US" sz="1600" u="sng" dirty="0"/>
              <a:t> </a:t>
            </a:r>
            <a:r>
              <a:rPr lang="en-US" sz="1600" u="sng" dirty="0" err="1"/>
              <a:t>risiko</a:t>
            </a:r>
            <a:r>
              <a:rPr lang="en-US" sz="1600" u="sng" dirty="0"/>
              <a:t> (</a:t>
            </a:r>
            <a:r>
              <a:rPr lang="en-US" sz="1600" i="1" u="sng" dirty="0"/>
              <a:t>risk based thinking</a:t>
            </a:r>
            <a:r>
              <a:rPr lang="en-US" sz="1600" u="sng" dirty="0"/>
              <a:t>)  (9001)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600" dirty="0"/>
              <a:t>M</a:t>
            </a:r>
            <a:r>
              <a:rPr lang="id-ID" sz="1600" dirty="0"/>
              <a:t>engkomunikasikan pentingnya </a:t>
            </a:r>
            <a:r>
              <a:rPr lang="en-US" sz="1600" dirty="0"/>
              <a:t>SMMK3 y</a:t>
            </a:r>
            <a:r>
              <a:rPr lang="id-ID" sz="1600" dirty="0"/>
              <a:t>ang efektif dan sesuai dengan persyaratan </a:t>
            </a:r>
            <a:r>
              <a:rPr lang="en-US" sz="1600" dirty="0"/>
              <a:t>SMMK3 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600" u="sng" dirty="0" err="1"/>
              <a:t>Mengembangkan</a:t>
            </a:r>
            <a:r>
              <a:rPr lang="en-US" sz="1600" u="sng" dirty="0"/>
              <a:t>, </a:t>
            </a:r>
            <a:r>
              <a:rPr lang="en-US" sz="1600" u="sng" dirty="0" err="1"/>
              <a:t>memimpin</a:t>
            </a:r>
            <a:r>
              <a:rPr lang="en-US" sz="1600" u="sng" dirty="0"/>
              <a:t>,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mempromosikan</a:t>
            </a:r>
            <a:r>
              <a:rPr lang="en-US" sz="1600" u="sng" dirty="0"/>
              <a:t> </a:t>
            </a:r>
            <a:r>
              <a:rPr lang="en-US" sz="1600" u="sng" dirty="0" err="1"/>
              <a:t>budaya</a:t>
            </a:r>
            <a:r>
              <a:rPr lang="en-US" sz="1600" u="sng" dirty="0"/>
              <a:t> </a:t>
            </a:r>
            <a:r>
              <a:rPr lang="en-US" sz="1600" u="sng" dirty="0" err="1"/>
              <a:t>organisasi</a:t>
            </a:r>
            <a:r>
              <a:rPr lang="en-US" sz="1600" u="sng" dirty="0"/>
              <a:t> yang </a:t>
            </a:r>
            <a:r>
              <a:rPr lang="en-US" sz="1600" u="sng" dirty="0" err="1"/>
              <a:t>mendukung</a:t>
            </a:r>
            <a:r>
              <a:rPr lang="en-US" sz="1600" u="sng" dirty="0"/>
              <a:t> </a:t>
            </a:r>
            <a:r>
              <a:rPr lang="en-US" sz="1600" u="sng" dirty="0" err="1"/>
              <a:t>hasil</a:t>
            </a:r>
            <a:r>
              <a:rPr lang="en-US" sz="1600" u="sng" dirty="0"/>
              <a:t> yang </a:t>
            </a:r>
            <a:r>
              <a:rPr lang="en-US" sz="1600" u="sng" dirty="0" err="1"/>
              <a:t>diharapkan</a:t>
            </a:r>
            <a:r>
              <a:rPr lang="en-US" sz="1600" u="sng" dirty="0"/>
              <a:t> </a:t>
            </a:r>
            <a:r>
              <a:rPr lang="en-US" sz="1600" u="sng" dirty="0" err="1"/>
              <a:t>dari</a:t>
            </a:r>
            <a:r>
              <a:rPr lang="en-US" sz="1600" u="sng" dirty="0"/>
              <a:t> </a:t>
            </a:r>
            <a:r>
              <a:rPr lang="en-US" sz="1600" u="sng" dirty="0" err="1"/>
              <a:t>sistem</a:t>
            </a:r>
            <a:r>
              <a:rPr lang="en-US" sz="1600" u="sng" dirty="0"/>
              <a:t> </a:t>
            </a:r>
            <a:r>
              <a:rPr lang="en-US" sz="1600" u="sng" dirty="0" err="1"/>
              <a:t>manajemen</a:t>
            </a:r>
            <a:r>
              <a:rPr lang="en-US" sz="1600" u="sng" dirty="0"/>
              <a:t> K3 (45001)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600" dirty="0" err="1"/>
              <a:t>Promosi</a:t>
            </a:r>
            <a:r>
              <a:rPr lang="en-US" sz="1600" dirty="0"/>
              <a:t> </a:t>
            </a:r>
            <a:r>
              <a:rPr lang="en-US" sz="1600" dirty="0" err="1"/>
              <a:t>Peningkatan</a:t>
            </a:r>
            <a:r>
              <a:rPr lang="en-US" sz="1600" dirty="0"/>
              <a:t> </a:t>
            </a:r>
            <a:r>
              <a:rPr lang="en-US" sz="1600" i="1" dirty="0"/>
              <a:t>(improvement</a:t>
            </a:r>
            <a:r>
              <a:rPr lang="en-US" sz="1600" dirty="0"/>
              <a:t>) 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600" dirty="0" err="1"/>
              <a:t>Menjamin</a:t>
            </a:r>
            <a:r>
              <a:rPr lang="en-US" sz="1600" dirty="0"/>
              <a:t> </a:t>
            </a:r>
            <a:r>
              <a:rPr lang="en-US" sz="1600" dirty="0" err="1"/>
              <a:t>integrasi</a:t>
            </a:r>
            <a:r>
              <a:rPr lang="en-US" sz="1600" dirty="0"/>
              <a:t> </a:t>
            </a:r>
            <a:r>
              <a:rPr lang="en-US" sz="1600" dirty="0" err="1"/>
              <a:t>persyaratan</a:t>
            </a:r>
            <a:r>
              <a:rPr lang="en-US" sz="1600" dirty="0"/>
              <a:t> SMMK3 </a:t>
            </a:r>
            <a:r>
              <a:rPr lang="en-US" sz="1600" dirty="0" err="1"/>
              <a:t>kedalam</a:t>
            </a:r>
            <a:r>
              <a:rPr lang="en-US" sz="1600" dirty="0"/>
              <a:t> </a:t>
            </a:r>
            <a:r>
              <a:rPr lang="en-US" sz="1600" dirty="0" err="1"/>
              <a:t>bisnis</a:t>
            </a:r>
            <a:r>
              <a:rPr lang="en-US" sz="1600" dirty="0"/>
              <a:t> proses </a:t>
            </a:r>
            <a:r>
              <a:rPr lang="en-US" sz="1600" dirty="0" err="1"/>
              <a:t>organisasi</a:t>
            </a:r>
            <a:r>
              <a:rPr lang="en-US" sz="1600" dirty="0"/>
              <a:t> 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920552" y="1143000"/>
            <a:ext cx="63367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678" name="Picture 6" descr="http://northernmichigansports.weebly.com/uploads/2/3/8/2/23824740/5143891_or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599" y="-67645"/>
            <a:ext cx="2052911" cy="154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844801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371600"/>
            <a:ext cx="236862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480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009" y="4476750"/>
            <a:ext cx="2164991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D2BD412-78B8-42A3-AFE2-929E8A9BCA74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154887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6342033" cy="447352"/>
          </a:xfrm>
        </p:spPr>
        <p:txBody>
          <a:bodyPr>
            <a:noAutofit/>
          </a:bodyPr>
          <a:lstStyle/>
          <a:p>
            <a:r>
              <a:rPr lang="en-US" sz="2400" b="1" dirty="0"/>
              <a:t>5.1. </a:t>
            </a:r>
            <a:r>
              <a:rPr lang="en-US" sz="2400" b="1" dirty="0" err="1"/>
              <a:t>Kepemimpinan</a:t>
            </a:r>
            <a:r>
              <a:rPr lang="en-US" sz="2400" b="1" dirty="0"/>
              <a:t> </a:t>
            </a:r>
            <a:r>
              <a:rPr lang="en-US" sz="2400" b="1" dirty="0" err="1"/>
              <a:t>dan</a:t>
            </a:r>
            <a:r>
              <a:rPr lang="en-US" sz="2400" b="1" dirty="0"/>
              <a:t> </a:t>
            </a:r>
            <a:r>
              <a:rPr lang="en-US" sz="2400" b="1" dirty="0" err="1"/>
              <a:t>Komitmen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013666" y="773668"/>
            <a:ext cx="54955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Leader </a:t>
            </a:r>
            <a:r>
              <a:rPr lang="en-US" dirty="0">
                <a:sym typeface="Wingdings" pitchFamily="2" charset="2"/>
              </a:rPr>
              <a:t> Coach, </a:t>
            </a:r>
            <a:r>
              <a:rPr lang="en-US" dirty="0" err="1">
                <a:sym typeface="Wingdings" pitchFamily="2" charset="2"/>
              </a:rPr>
              <a:t>Membawa</a:t>
            </a:r>
            <a:r>
              <a:rPr lang="en-US" dirty="0">
                <a:sym typeface="Wingdings" pitchFamily="2" charset="2"/>
              </a:rPr>
              <a:t> team </a:t>
            </a:r>
            <a:r>
              <a:rPr lang="en-US" dirty="0" err="1">
                <a:sym typeface="Wingdings" pitchFamily="2" charset="2"/>
              </a:rPr>
              <a:t>mencapai</a:t>
            </a:r>
            <a:r>
              <a:rPr lang="en-US" dirty="0">
                <a:sym typeface="Wingdings" pitchFamily="2" charset="2"/>
              </a:rPr>
              <a:t> Goals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" cy="3505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3505200"/>
            <a:ext cx="914400" cy="2895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286000" y="1981200"/>
            <a:ext cx="7315200" cy="10772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33363" indent="-233363">
              <a:buFont typeface="Arial" pitchFamily="34" charset="0"/>
              <a:buChar char="•"/>
            </a:pPr>
            <a:r>
              <a:rPr lang="en-US" sz="1600" dirty="0" err="1"/>
              <a:t>Mengikutsertakan</a:t>
            </a:r>
            <a:r>
              <a:rPr lang="en-US" sz="1600" dirty="0"/>
              <a:t> (engage)</a:t>
            </a:r>
            <a:r>
              <a:rPr lang="id-ID" sz="1600" dirty="0"/>
              <a:t>, mengarahkan, dan mendukung orang-orang untuk berkontribusi pada keefektifan sistem manajemen </a:t>
            </a:r>
            <a:r>
              <a:rPr lang="en-US" sz="1600" dirty="0"/>
              <a:t>M</a:t>
            </a:r>
            <a:r>
              <a:rPr lang="id-ID" sz="1600" dirty="0"/>
              <a:t>utu</a:t>
            </a:r>
            <a:r>
              <a:rPr lang="en-US" sz="1600" dirty="0"/>
              <a:t>-K3 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600" dirty="0"/>
              <a:t>M</a:t>
            </a:r>
            <a:r>
              <a:rPr lang="id-ID" sz="1600" dirty="0"/>
              <a:t>endukung</a:t>
            </a:r>
            <a:r>
              <a:rPr lang="en-US" sz="1600" dirty="0"/>
              <a:t> </a:t>
            </a:r>
            <a:r>
              <a:rPr lang="en-US" sz="1600" dirty="0" err="1"/>
              <a:t>peran</a:t>
            </a:r>
            <a:r>
              <a:rPr lang="id-ID" sz="1600" dirty="0"/>
              <a:t> </a:t>
            </a:r>
            <a:r>
              <a:rPr lang="en-US" sz="1600" dirty="0" err="1"/>
              <a:t>manajemen</a:t>
            </a:r>
            <a:r>
              <a:rPr lang="en-US" sz="1600" dirty="0"/>
              <a:t> </a:t>
            </a:r>
            <a:r>
              <a:rPr lang="en-US" sz="1600" dirty="0" err="1"/>
              <a:t>lainnya</a:t>
            </a:r>
            <a:r>
              <a:rPr lang="en-US" sz="1600" dirty="0"/>
              <a:t> </a:t>
            </a:r>
            <a:r>
              <a:rPr lang="id-ID" sz="1600" dirty="0"/>
              <a:t>untuk menunjukkan kepemimpinan</a:t>
            </a:r>
            <a:r>
              <a:rPr lang="en-US" sz="1600" dirty="0" err="1"/>
              <a:t>nya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area yang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1600" dirty="0" err="1"/>
              <a:t>tanggung</a:t>
            </a:r>
            <a:r>
              <a:rPr lang="en-US" sz="1600" dirty="0"/>
              <a:t> </a:t>
            </a:r>
            <a:r>
              <a:rPr lang="en-US" sz="1600" dirty="0" err="1"/>
              <a:t>jawabnya</a:t>
            </a:r>
            <a:r>
              <a:rPr lang="en-US" sz="1600" dirty="0"/>
              <a:t>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38400" y="4648200"/>
            <a:ext cx="7315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33363" indent="-233363">
              <a:buFont typeface="Arial" pitchFamily="34" charset="0"/>
              <a:buChar char="•"/>
            </a:pPr>
            <a:r>
              <a:rPr lang="en-US" sz="1600" dirty="0" err="1"/>
              <a:t>Menjamin</a:t>
            </a:r>
            <a:r>
              <a:rPr lang="en-US" sz="1600" dirty="0"/>
              <a:t> SMMK3 </a:t>
            </a:r>
            <a:r>
              <a:rPr lang="en-US" sz="1600" dirty="0" err="1"/>
              <a:t>mencapai</a:t>
            </a:r>
            <a:r>
              <a:rPr lang="en-US" sz="1600" dirty="0"/>
              <a:t> </a:t>
            </a:r>
            <a:r>
              <a:rPr lang="en-US" sz="1600" dirty="0" err="1"/>
              <a:t>hasil</a:t>
            </a:r>
            <a:r>
              <a:rPr lang="en-US" sz="1600" dirty="0"/>
              <a:t> yang </a:t>
            </a:r>
            <a:r>
              <a:rPr lang="en-US" sz="1600" dirty="0" err="1"/>
              <a:t>diinginkan</a:t>
            </a:r>
            <a:r>
              <a:rPr lang="en-US" sz="1600" dirty="0"/>
              <a:t> </a:t>
            </a:r>
          </a:p>
        </p:txBody>
      </p:sp>
      <p:pic>
        <p:nvPicPr>
          <p:cNvPr id="28678" name="Picture 6" descr="http://northernmichigansports.weebly.com/uploads/2/3/8/2/23824740/5143891_or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59" y="-67645"/>
            <a:ext cx="2265052" cy="170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17657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1905000"/>
            <a:ext cx="213168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7658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4191000"/>
            <a:ext cx="2057400" cy="1180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D32544B4-85A0-4144-844C-9F1A2AE9D13B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154887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55936" y="327194"/>
            <a:ext cx="8839200" cy="5867400"/>
          </a:xfrm>
          <a:prstGeom prst="roundRect">
            <a:avLst>
              <a:gd name="adj" fmla="val 80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4382" y="1632965"/>
            <a:ext cx="81278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u="sng" dirty="0" err="1"/>
              <a:t>Organisasi</a:t>
            </a:r>
            <a:r>
              <a:rPr lang="en-US" sz="2400" b="1" i="1" u="sng" dirty="0"/>
              <a:t> </a:t>
            </a:r>
            <a:r>
              <a:rPr lang="en-US" sz="2400" b="1" i="1" u="sng" dirty="0" err="1"/>
              <a:t>harus</a:t>
            </a:r>
            <a:r>
              <a:rPr lang="en-US" sz="2400" b="1" i="1" u="sng" dirty="0"/>
              <a:t> </a:t>
            </a:r>
            <a:r>
              <a:rPr lang="en-US" sz="2400" b="1" i="1" u="sng" dirty="0" err="1"/>
              <a:t>menetapkan</a:t>
            </a:r>
            <a:r>
              <a:rPr lang="en-US" sz="2400" b="1" i="1" u="sng" dirty="0"/>
              <a:t> </a:t>
            </a:r>
            <a:r>
              <a:rPr lang="en-US" sz="2400" b="1" i="1" u="sng" dirty="0" err="1"/>
              <a:t>dan</a:t>
            </a:r>
            <a:r>
              <a:rPr lang="en-US" sz="2400" b="1" i="1" u="sng" dirty="0"/>
              <a:t> </a:t>
            </a:r>
            <a:r>
              <a:rPr lang="en-US" sz="2400" b="1" i="1" u="sng" dirty="0" err="1"/>
              <a:t>melaksanakan</a:t>
            </a:r>
            <a:r>
              <a:rPr lang="en-US" sz="2400" b="1" i="1" u="sng" dirty="0"/>
              <a:t> </a:t>
            </a:r>
            <a:r>
              <a:rPr lang="en-US" sz="2400" b="1" i="1" u="sng" dirty="0" err="1"/>
              <a:t>kebijakan</a:t>
            </a:r>
            <a:r>
              <a:rPr lang="en-US" sz="2400" b="1" i="1" u="sng" dirty="0"/>
              <a:t> </a:t>
            </a:r>
            <a:r>
              <a:rPr lang="en-US" sz="2400" b="1" i="1" u="sng" dirty="0" err="1"/>
              <a:t>tanggung</a:t>
            </a:r>
            <a:r>
              <a:rPr lang="en-US" sz="2400" b="1" i="1" u="sng" dirty="0"/>
              <a:t> </a:t>
            </a:r>
            <a:r>
              <a:rPr lang="en-US" sz="2400" b="1" i="1" u="sng" dirty="0" err="1"/>
              <a:t>jawab</a:t>
            </a:r>
            <a:r>
              <a:rPr lang="en-US" sz="2400" b="1" i="1" u="sng" dirty="0"/>
              <a:t> </a:t>
            </a:r>
            <a:r>
              <a:rPr lang="en-US" sz="2400" b="1" i="1" u="sng" dirty="0" err="1"/>
              <a:t>perusahaan</a:t>
            </a:r>
            <a:r>
              <a:rPr lang="en-US" sz="2400" b="1" i="1" u="sng" dirty="0"/>
              <a:t>, </a:t>
            </a:r>
            <a:r>
              <a:rPr lang="en-US" sz="2400" b="1" i="1" u="sng" dirty="0" err="1"/>
              <a:t>termasuk</a:t>
            </a:r>
            <a:r>
              <a:rPr lang="en-US" sz="2400" b="1" i="1" u="sng" dirty="0"/>
              <a:t> minimal </a:t>
            </a:r>
            <a:r>
              <a:rPr lang="en-US" sz="2400" b="1" i="1" u="sng" dirty="0" err="1"/>
              <a:t>kebijakan</a:t>
            </a:r>
            <a:r>
              <a:rPr lang="en-US" sz="2400" b="1" i="1" u="sng" dirty="0"/>
              <a:t> anti-</a:t>
            </a:r>
            <a:r>
              <a:rPr lang="en-US" sz="2400" b="1" i="1" u="sng" dirty="0" err="1"/>
              <a:t>suap</a:t>
            </a:r>
            <a:r>
              <a:rPr lang="en-US" sz="2400" b="1" i="1" u="sng" dirty="0"/>
              <a:t>, </a:t>
            </a:r>
            <a:r>
              <a:rPr lang="en-US" sz="2400" b="1" i="1" u="sng" dirty="0" err="1"/>
              <a:t>kode</a:t>
            </a:r>
            <a:r>
              <a:rPr lang="en-US" sz="2400" b="1" i="1" u="sng" dirty="0"/>
              <a:t> </a:t>
            </a:r>
            <a:r>
              <a:rPr lang="en-US" sz="2400" b="1" i="1" u="sng" dirty="0" err="1"/>
              <a:t>karyawan</a:t>
            </a:r>
            <a:r>
              <a:rPr lang="en-US" sz="2400" b="1" i="1" u="sng" dirty="0"/>
              <a:t> </a:t>
            </a:r>
            <a:r>
              <a:rPr lang="en-US" sz="2400" b="1" i="1" u="sng" dirty="0" err="1"/>
              <a:t>atau</a:t>
            </a:r>
            <a:r>
              <a:rPr lang="en-US" sz="2400" b="1" i="1" u="sng" dirty="0"/>
              <a:t> </a:t>
            </a:r>
            <a:r>
              <a:rPr lang="en-US" sz="2400" b="1" i="1" u="sng" dirty="0" err="1"/>
              <a:t>perilaku</a:t>
            </a:r>
            <a:r>
              <a:rPr lang="en-US" sz="2400" b="1" i="1" u="sng" dirty="0"/>
              <a:t>, </a:t>
            </a:r>
            <a:r>
              <a:rPr lang="en-US" sz="2400" b="1" i="1" u="sng" dirty="0" err="1"/>
              <a:t>dan</a:t>
            </a:r>
            <a:r>
              <a:rPr lang="en-US" sz="2400" b="1" i="1" u="sng" dirty="0"/>
              <a:t> </a:t>
            </a:r>
            <a:r>
              <a:rPr lang="en-US" sz="2400" b="1" i="1" u="sng" dirty="0" err="1"/>
              <a:t>etika</a:t>
            </a:r>
            <a:r>
              <a:rPr lang="en-US" sz="2400" b="1" i="1" u="sng" dirty="0"/>
              <a:t> </a:t>
            </a:r>
            <a:r>
              <a:rPr lang="en-US" sz="2400" b="1" i="1" u="sng" dirty="0" err="1"/>
              <a:t>kebijakan</a:t>
            </a:r>
            <a:r>
              <a:rPr lang="en-US" sz="2400" b="1" i="1" u="sng" dirty="0"/>
              <a:t> </a:t>
            </a:r>
            <a:r>
              <a:rPr lang="en-US" sz="2400" b="1" i="1" u="sng" dirty="0" err="1"/>
              <a:t>eskalasi</a:t>
            </a:r>
            <a:r>
              <a:rPr lang="en-US" sz="2400" b="1" i="1" u="sng" dirty="0"/>
              <a:t> ("whistle-blowing policy").</a:t>
            </a:r>
            <a:endParaRPr lang="en-US" sz="2400" b="1" i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777804" y="685924"/>
            <a:ext cx="62945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800" b="1" dirty="0"/>
              <a:t>5.1.1.1 </a:t>
            </a:r>
            <a:r>
              <a:rPr lang="en-US" sz="2800" b="1" dirty="0" err="1"/>
              <a:t>Tanggung</a:t>
            </a:r>
            <a:r>
              <a:rPr lang="en-US" sz="2800" b="1" dirty="0"/>
              <a:t> </a:t>
            </a:r>
            <a:r>
              <a:rPr lang="en-US" sz="2800" b="1" dirty="0" err="1"/>
              <a:t>jawab</a:t>
            </a:r>
            <a:r>
              <a:rPr lang="en-US" sz="2800" b="1" dirty="0"/>
              <a:t> </a:t>
            </a:r>
            <a:r>
              <a:rPr lang="en-US" sz="2800" b="1" dirty="0" err="1"/>
              <a:t>perusahaan</a:t>
            </a:r>
            <a:endParaRPr lang="en-US" sz="2800" b="1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685800" y="4419599"/>
            <a:ext cx="8191130" cy="1435589"/>
          </a:xfrm>
          <a:prstGeom prst="round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Apa</a:t>
            </a:r>
            <a:r>
              <a:rPr lang="en-US" sz="2400" dirty="0">
                <a:solidFill>
                  <a:schemeClr val="tx1"/>
                </a:solidFill>
              </a:rPr>
              <a:t> yang </a:t>
            </a:r>
            <a:r>
              <a:rPr lang="en-US" sz="2400" dirty="0" err="1">
                <a:solidFill>
                  <a:schemeClr val="tx1"/>
                </a:solidFill>
              </a:rPr>
              <a:t>akan</a:t>
            </a:r>
            <a:r>
              <a:rPr lang="en-US" sz="2400" dirty="0">
                <a:solidFill>
                  <a:schemeClr val="tx1"/>
                </a:solidFill>
              </a:rPr>
              <a:t> auditor </a:t>
            </a:r>
            <a:r>
              <a:rPr lang="en-US" sz="2400" dirty="0" err="1">
                <a:solidFill>
                  <a:schemeClr val="tx1"/>
                </a:solidFill>
              </a:rPr>
              <a:t>cari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terkait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hal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tersebut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 err="1">
                <a:solidFill>
                  <a:schemeClr val="tx1"/>
                </a:solidFill>
              </a:rPr>
              <a:t>Bisa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berbentuk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spanduk</a:t>
            </a:r>
            <a:r>
              <a:rPr lang="en-US" sz="2400" dirty="0">
                <a:solidFill>
                  <a:schemeClr val="tx1"/>
                </a:solidFill>
              </a:rPr>
              <a:t>, banner, </a:t>
            </a:r>
            <a:r>
              <a:rPr lang="en-US" sz="2400" dirty="0" err="1">
                <a:solidFill>
                  <a:schemeClr val="tx1"/>
                </a:solidFill>
              </a:rPr>
              <a:t>tertuang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dalam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kebijakan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perusahaan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peraturan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perusahaan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dll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371600"/>
            <a:ext cx="79878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26CE0D-C95A-44F6-BCAA-4C521FE11379}"/>
              </a:ext>
            </a:extLst>
          </p:cNvPr>
          <p:cNvGrpSpPr/>
          <p:nvPr/>
        </p:nvGrpSpPr>
        <p:grpSpPr>
          <a:xfrm>
            <a:off x="7195825" y="624760"/>
            <a:ext cx="1829426" cy="581783"/>
            <a:chOff x="3505200" y="3220151"/>
            <a:chExt cx="3189848" cy="806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D68616-A5CF-42CB-9459-B3E014FB1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5200" y="3220151"/>
              <a:ext cx="905114" cy="8062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8B76EC-9483-4944-A40A-BE66BA2A7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414" t="22555" r="10007" b="28234"/>
            <a:stretch/>
          </p:blipFill>
          <p:spPr>
            <a:xfrm>
              <a:off x="4418336" y="3220151"/>
              <a:ext cx="2276712" cy="806236"/>
            </a:xfrm>
            <a:prstGeom prst="rect">
              <a:avLst/>
            </a:prstGeom>
          </p:spPr>
        </p:pic>
      </p:grp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BDC1668-39E0-491C-AD36-C1B28A8DBBCD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2657375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914400" y="2286000"/>
            <a:ext cx="8458200" cy="36009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prstClr val="black"/>
                </a:solidFill>
                <a:latin typeface="Calibri"/>
              </a:rPr>
              <a:t>Mampu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mendemonstrasikan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Komitment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leadership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terkait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dengan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Fokus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kepada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Customer,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dengan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menjamin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bahwa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614001" lvl="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  <a:latin typeface="Calibri"/>
              </a:rPr>
              <a:t>Persyaratan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Customer ,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hukum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peraturan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berlaku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ditetapkan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dipahami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dipenuhi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614001" lvl="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614001" lvl="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  <a:latin typeface="Calibri"/>
              </a:rPr>
              <a:t>Resiko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peluang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berpengaruh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pada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kesesuaian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produk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jasa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kemampuan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meningkatkan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kepuasan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pelanggan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di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tetapkan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di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penuhi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614001" lvl="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614001" lvl="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id-ID" sz="2000" dirty="0">
                <a:solidFill>
                  <a:prstClr val="black"/>
                </a:solidFill>
                <a:latin typeface="Calibri"/>
              </a:rPr>
              <a:t>Fokus pada peningkatan kepuasan pelanggan dipertahankan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6" name="Picture 6" descr="http://northernmichigansports.weebly.com/uploads/2/3/8/2/23824740/5143891_or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1532520" cy="115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71023" y="476697"/>
            <a:ext cx="7162800" cy="5232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white"/>
                </a:solidFill>
                <a:latin typeface="Calibri"/>
              </a:rPr>
              <a:t>5.1.2. Customer Focus (ISO 9001 &amp; IATF 16949)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C921E-E008-4A72-8D21-B455D387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7588E80-642D-449D-AB35-7C9532C9525A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353911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8DCA5E-60A1-48D3-A206-1E9CD319B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" y="0"/>
            <a:ext cx="9901989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22938B-E199-44BF-90E0-94DC8CF1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8984C3-2097-4A2B-BFE5-EEFE2C755B1C}"/>
              </a:ext>
            </a:extLst>
          </p:cNvPr>
          <p:cNvSpPr/>
          <p:nvPr/>
        </p:nvSpPr>
        <p:spPr>
          <a:xfrm>
            <a:off x="2001188" y="20053"/>
            <a:ext cx="590362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Prinsip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Dasar Sistem</a:t>
            </a:r>
          </a:p>
        </p:txBody>
      </p:sp>
    </p:spTree>
    <p:extLst>
      <p:ext uri="{BB962C8B-B14F-4D97-AF65-F5344CB8AC3E}">
        <p14:creationId xmlns:p14="http://schemas.microsoft.com/office/powerpoint/2010/main" val="1134372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62000" y="1143000"/>
            <a:ext cx="8229600" cy="36625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TOP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Manajemen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menetapkan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menerapkan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dan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menjaga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Kebijakan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Mutu-K3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Kebijakan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Mutu-K3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harus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614001" lvl="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Sejalan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dengan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tujuan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konteks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organisasi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serta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mendukung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arahan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strategi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 </a:t>
            </a:r>
          </a:p>
          <a:p>
            <a:pPr marL="625475" lvl="1" indent="-168275">
              <a:buFont typeface="Arial" pitchFamily="34" charset="0"/>
              <a:buChar char="•"/>
            </a:pP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Sesuai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sifat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spesifik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dari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risiko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K3 dan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peluang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K3 (45001)</a:t>
            </a:r>
            <a:r>
              <a:rPr lang="en-US" sz="1600" u="sng" dirty="0">
                <a:solidFill>
                  <a:srgbClr val="FF0000"/>
                </a:solidFill>
              </a:rPr>
              <a:t> </a:t>
            </a:r>
          </a:p>
          <a:p>
            <a:pPr marL="625475" lvl="1" indent="-168275">
              <a:buFont typeface="Arial" pitchFamily="34" charset="0"/>
              <a:buChar char="•"/>
            </a:pP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Komitmen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untuk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menyediakan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lingkungan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kerja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yang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aman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dan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sehat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untuk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mencegah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kecelakaan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dan PAK,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sesuai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dengan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tujuan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,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ukuran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dan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konteks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organisasi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(45001)</a:t>
            </a:r>
            <a:r>
              <a:rPr lang="en-US" sz="1600" u="sng" dirty="0">
                <a:solidFill>
                  <a:srgbClr val="FF0000"/>
                </a:solidFill>
              </a:rPr>
              <a:t> </a:t>
            </a:r>
            <a:endParaRPr lang="en-US" sz="1600" u="sng" dirty="0">
              <a:solidFill>
                <a:srgbClr val="FF0000"/>
              </a:solidFill>
              <a:latin typeface="Calibri"/>
            </a:endParaRPr>
          </a:p>
          <a:p>
            <a:pPr marL="625475" lvl="1" indent="-168275">
              <a:buFont typeface="Arial" pitchFamily="34" charset="0"/>
              <a:buChar char="•"/>
            </a:pP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Menyediakan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kerangka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kerja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untuk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menetapkan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sasaran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K3 (45001)</a:t>
            </a:r>
            <a:r>
              <a:rPr lang="en-US" sz="1600" u="sng" dirty="0">
                <a:solidFill>
                  <a:srgbClr val="FF0000"/>
                </a:solidFill>
              </a:rPr>
              <a:t> </a:t>
            </a:r>
            <a:endParaRPr lang="en-US" sz="1600" u="sng" dirty="0">
              <a:solidFill>
                <a:srgbClr val="FF0000"/>
              </a:solidFill>
              <a:latin typeface="Calibri"/>
            </a:endParaRPr>
          </a:p>
          <a:p>
            <a:pPr marL="625475" lvl="1" indent="-168275">
              <a:buFont typeface="Arial" pitchFamily="34" charset="0"/>
              <a:buChar char="•"/>
            </a:pP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Komitmen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pemenuhan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persyaratan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hukum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dan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persyaratan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lain (45001)</a:t>
            </a:r>
            <a:r>
              <a:rPr lang="en-US" sz="1600" u="sng" dirty="0">
                <a:solidFill>
                  <a:srgbClr val="FF0000"/>
                </a:solidFill>
              </a:rPr>
              <a:t> </a:t>
            </a:r>
            <a:endParaRPr lang="en-US" sz="1600" u="sng" dirty="0">
              <a:solidFill>
                <a:srgbClr val="FF0000"/>
              </a:solidFill>
              <a:latin typeface="Calibri"/>
            </a:endParaRPr>
          </a:p>
          <a:p>
            <a:pPr marL="625475" lvl="1" indent="-168275">
              <a:buFont typeface="Arial" pitchFamily="34" charset="0"/>
              <a:buChar char="•"/>
            </a:pP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Komitmen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untuk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menghilangkan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bahaya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dan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mengurangi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risiko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K3 (45001)</a:t>
            </a:r>
            <a:r>
              <a:rPr lang="en-US" sz="1600" u="sng" dirty="0">
                <a:solidFill>
                  <a:srgbClr val="FF0000"/>
                </a:solidFill>
              </a:rPr>
              <a:t> </a:t>
            </a:r>
            <a:endParaRPr lang="en-US" sz="1600" u="sng" dirty="0">
              <a:solidFill>
                <a:srgbClr val="FF0000"/>
              </a:solidFill>
              <a:latin typeface="Calibri"/>
            </a:endParaRPr>
          </a:p>
          <a:p>
            <a:pPr marL="625475" lvl="1" indent="-168275">
              <a:buFont typeface="Arial" pitchFamily="34" charset="0"/>
              <a:buChar char="•"/>
            </a:pP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Komitmen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perbaikan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berkelanjutan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dari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sistem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manajemen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K3 (45001)</a:t>
            </a:r>
            <a:r>
              <a:rPr lang="en-US" sz="1600" u="sng" dirty="0">
                <a:solidFill>
                  <a:srgbClr val="FF0000"/>
                </a:solidFill>
              </a:rPr>
              <a:t> </a:t>
            </a:r>
            <a:endParaRPr lang="en-US" sz="1600" u="sng" dirty="0">
              <a:solidFill>
                <a:srgbClr val="FF0000"/>
              </a:solidFill>
              <a:latin typeface="Calibri"/>
            </a:endParaRPr>
          </a:p>
          <a:p>
            <a:pPr marL="625475" lvl="1" indent="-168275">
              <a:buFont typeface="Arial" pitchFamily="34" charset="0"/>
              <a:buChar char="•"/>
            </a:pP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Komitmen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untuk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konsultasi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dan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partisipasi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pekerja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,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dimana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mereka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bekerja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,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perwakilan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600" u="sng" dirty="0" err="1">
                <a:solidFill>
                  <a:srgbClr val="FF0000"/>
                </a:solidFill>
                <a:latin typeface="Calibri"/>
              </a:rPr>
              <a:t>pekerja</a:t>
            </a:r>
            <a:r>
              <a:rPr lang="en-US" sz="1600" u="sng" dirty="0">
                <a:solidFill>
                  <a:srgbClr val="FF0000"/>
                </a:solidFill>
                <a:latin typeface="Calibri"/>
              </a:rPr>
              <a:t> (45001)</a:t>
            </a:r>
            <a:r>
              <a:rPr lang="en-US" sz="1600" dirty="0">
                <a:solidFill>
                  <a:srgbClr val="FF0000"/>
                </a:solidFill>
              </a:rPr>
              <a:t> </a:t>
            </a:r>
            <a:endParaRPr lang="en-US" sz="1600" dirty="0">
              <a:solidFill>
                <a:srgbClr val="FF0000"/>
              </a:solidFill>
              <a:latin typeface="Calibri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Kerangka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kerja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menetapkan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sasaran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Mutu-K3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Mencakup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komitment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dipersyaratkan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9001, IATF 16949, 45001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5722" y="5486400"/>
            <a:ext cx="8274556" cy="830997"/>
          </a:xfrm>
          <a:prstGeom prst="rect">
            <a:avLst/>
          </a:prstGeom>
          <a:solidFill>
            <a:srgbClr val="CCCCFF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Tersedia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dijaga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sebagai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“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Informasi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terdokumentasi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/ Documented Information”</a:t>
            </a: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Dikomunikasikan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dimengerti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diterapkan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Tersedia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pihak-pihak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berkepentingan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6" name="Picture 6" descr="http://northernmichigansports.weebly.com/uploads/2/3/8/2/23824740/5143891_or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19" y="0"/>
            <a:ext cx="1532520" cy="115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90800" y="381000"/>
            <a:ext cx="6477000" cy="58477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white"/>
                </a:solidFill>
                <a:latin typeface="Calibri"/>
              </a:rPr>
              <a:t>5.2. </a:t>
            </a:r>
            <a:r>
              <a:rPr lang="en-US" sz="3200" dirty="0" err="1">
                <a:solidFill>
                  <a:prstClr val="white"/>
                </a:solidFill>
                <a:latin typeface="Calibri"/>
              </a:rPr>
              <a:t>Kebijakan</a:t>
            </a:r>
            <a:endParaRPr lang="en-US" sz="3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267200" y="4876800"/>
            <a:ext cx="8382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7E2F0D-7DA3-4955-AE62-F7D43F67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69BCC5A4-2E90-4DDC-AD30-6C9547EFD746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3539110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990600" y="1905000"/>
            <a:ext cx="8153400" cy="3416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Top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Manajemen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harus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memastikan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bahwa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tanggung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jawab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wewenang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peran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relevan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telah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ditetapkan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dikomunikasikan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dipahami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di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dalam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organisasi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Top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Manajemen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harus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menetapkan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tanggung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jawab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dan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wewenang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hal-hal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diatur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di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dalam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ISO 9001, IATF 16949, ISO 45001</a:t>
            </a:r>
          </a:p>
          <a:p>
            <a:pPr marL="614001" lvl="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Menjamin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SMMK3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sesuai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persyaratan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standar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sistem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manajemen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614001" lvl="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Menjamin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proses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dapat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menghasilkan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output yang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diharapkan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614001" lvl="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Melaporkan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kinerja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SMMK3 dan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peluang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improvement</a:t>
            </a:r>
          </a:p>
          <a:p>
            <a:pPr marL="614001" lvl="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Menjamin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adanya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promosi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terkait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fokus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kepada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Customer</a:t>
            </a:r>
          </a:p>
          <a:p>
            <a:pPr marL="614001" lvl="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Menjamin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integritas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sistem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terjaga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ketika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perubahan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SMMK3 di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rencanakan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dan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diimplementasikan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356352"/>
            <a:ext cx="2133600" cy="337038"/>
          </a:xfrm>
        </p:spPr>
        <p:txBody>
          <a:bodyPr/>
          <a:lstStyle/>
          <a:p>
            <a:fld id="{8646E38D-1E4E-4D64-8D25-29F399A390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" name="Picture 6" descr="http://northernmichigansports.weebly.com/uploads/2/3/8/2/23824740/5143891_or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19" y="0"/>
            <a:ext cx="1532520" cy="115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286000" y="457200"/>
            <a:ext cx="6477000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5.3. </a:t>
            </a:r>
            <a:r>
              <a:rPr lang="en-US" sz="2400" dirty="0" err="1">
                <a:solidFill>
                  <a:prstClr val="white"/>
                </a:solidFill>
                <a:latin typeface="Calibri"/>
              </a:rPr>
              <a:t>Peran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2400" dirty="0" err="1">
                <a:solidFill>
                  <a:prstClr val="white"/>
                </a:solidFill>
                <a:latin typeface="Calibri"/>
              </a:rPr>
              <a:t>Tanggung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Calibri"/>
              </a:rPr>
              <a:t>Jawab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Calibri"/>
              </a:rPr>
              <a:t>dan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Calibri"/>
              </a:rPr>
              <a:t>Wewenang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8704D80F-F4C2-4FDF-A736-36C24F74C731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3539110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7519" y="2283603"/>
            <a:ext cx="4155141" cy="4278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Konsultasi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adalah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mencari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pandangan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sebelum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PENGAMBILAN SEBUAH KEPUTUSAN (3.5).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Antara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lain 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Kebutuhan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harapan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pihak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berkepentingan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(4.2)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Penetapan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kebijakan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K3 (5.2)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Penetapan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peran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tanggung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jawab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dan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kewenangan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(5.3)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Pemenuhan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persyaratan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hukum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persyaratan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lain (6.1.3)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Pengendalian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terhadap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pengadaan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oursourcing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kontraktor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(8.1.4)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Pemantauan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pengukuran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analisis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evaluasi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kinerja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K3 (9.1.1)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black"/>
                </a:solidFill>
                <a:latin typeface="Calibri"/>
              </a:rPr>
              <a:t>Audit internal (9.2)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Perbaikan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berkelanjutan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(10.3)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33684" y="2283603"/>
            <a:ext cx="4289611" cy="4278094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Partisipasi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adalah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keterlibatan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dalam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PENGAMBILAN KEPUTUSAN (3.4).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Antara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lain 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Mekanisme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konsultasi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&amp;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partisipasi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Identifikasi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bahaya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menilai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risiko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peluang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(6.1.2)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Menentukan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tindakan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menghilangkan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bahaya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mengurangi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risiko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K3 (6.1.4)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Kompetensi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(7.2)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Komunikasi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(7.4)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Pengendalian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bahaya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(8.1, 8.1.3, 8.2)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Investigasi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insiden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dan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ketidaksesuaian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dan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tindakan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korektif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(10.2)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518" y="754059"/>
            <a:ext cx="8565776" cy="14003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Organisasi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harus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menetapkan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menerapkan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memelihara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proses KONSULTASI DAN PARTISIPASI PEKERJA (5.4).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Menerapkan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mekanisme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waktu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pelatihan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sumberdaya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Menyediakan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akses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tepat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Menghilangkan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hambatan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kendala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dalam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berpartisipasi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A1788-B6B2-40A8-B730-9732D930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6B483EA-79FC-4CFB-9D49-A6CB5216843E}" type="slidenum">
              <a:rPr lang="en-US"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22</a:t>
            </a:fld>
            <a:endParaRPr lang="en-US"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2342" y="123978"/>
            <a:ext cx="3692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C00000"/>
                </a:solidFill>
                <a:latin typeface="Impact" panose="020B0806030902050204" pitchFamily="34" charset="0"/>
              </a:rPr>
              <a:t>Konsultasi</a:t>
            </a:r>
            <a:r>
              <a:rPr lang="en-US" sz="2800" dirty="0">
                <a:solidFill>
                  <a:srgbClr val="C00000"/>
                </a:solidFill>
                <a:latin typeface="Impact" panose="020B0806030902050204" pitchFamily="34" charset="0"/>
              </a:rPr>
              <a:t> &amp; </a:t>
            </a:r>
            <a:r>
              <a:rPr lang="en-US" sz="2800" dirty="0" err="1">
                <a:solidFill>
                  <a:srgbClr val="C00000"/>
                </a:solidFill>
                <a:latin typeface="Impact" panose="020B0806030902050204" pitchFamily="34" charset="0"/>
              </a:rPr>
              <a:t>Partisipasi</a:t>
            </a:r>
            <a:endParaRPr 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9EC3AE3-3CF9-4878-8C80-B6464B9122E0}"/>
              </a:ext>
            </a:extLst>
          </p:cNvPr>
          <p:cNvSpPr txBox="1">
            <a:spLocks/>
          </p:cNvSpPr>
          <p:nvPr/>
        </p:nvSpPr>
        <p:spPr>
          <a:xfrm>
            <a:off x="1524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2906955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0453" y="1295400"/>
            <a:ext cx="6223449" cy="5654676"/>
          </a:xfrm>
        </p:spPr>
        <p:txBody>
          <a:bodyPr>
            <a:normAutofit/>
          </a:bodyPr>
          <a:lstStyle/>
          <a:p>
            <a:pPr algn="just"/>
            <a:r>
              <a:rPr lang="en-US" sz="2000" i="1" dirty="0" err="1"/>
              <a:t>Puncak</a:t>
            </a:r>
            <a:r>
              <a:rPr lang="en-US" sz="2000" i="1" dirty="0"/>
              <a:t> </a:t>
            </a:r>
            <a:r>
              <a:rPr lang="en-US" sz="2000" i="1" dirty="0" err="1"/>
              <a:t>pimpinan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menetapkan</a:t>
            </a:r>
            <a:r>
              <a:rPr lang="en-US" sz="2000" i="1" dirty="0"/>
              <a:t> </a:t>
            </a:r>
            <a:r>
              <a:rPr lang="en-US" sz="2000" i="1" dirty="0" err="1"/>
              <a:t>personel</a:t>
            </a:r>
            <a:r>
              <a:rPr lang="en-US" sz="2000" i="1" dirty="0"/>
              <a:t> </a:t>
            </a:r>
            <a:r>
              <a:rPr lang="en-US" sz="2000" i="1" dirty="0" err="1"/>
              <a:t>dengan</a:t>
            </a:r>
            <a:r>
              <a:rPr lang="en-US" sz="2000" i="1" dirty="0"/>
              <a:t> </a:t>
            </a:r>
            <a:r>
              <a:rPr lang="en-US" sz="2000" i="1" dirty="0" err="1"/>
              <a:t>wewenang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memastikan</a:t>
            </a:r>
            <a:r>
              <a:rPr lang="en-US" sz="2000" i="1" dirty="0"/>
              <a:t> </a:t>
            </a:r>
            <a:r>
              <a:rPr lang="en-US" sz="2000" i="1" dirty="0" err="1"/>
              <a:t>bahwa</a:t>
            </a:r>
            <a:r>
              <a:rPr lang="en-US" sz="2000" i="1" dirty="0"/>
              <a:t> </a:t>
            </a:r>
            <a:r>
              <a:rPr lang="en-US" sz="2000" i="1" dirty="0" err="1"/>
              <a:t>persyaratan</a:t>
            </a:r>
            <a:r>
              <a:rPr lang="en-US" sz="2000" i="1" dirty="0"/>
              <a:t> </a:t>
            </a:r>
            <a:r>
              <a:rPr lang="en-US" sz="2000" i="1" dirty="0" err="1"/>
              <a:t>pelanggan</a:t>
            </a:r>
            <a:r>
              <a:rPr lang="en-US" sz="2000" i="1" dirty="0"/>
              <a:t> </a:t>
            </a:r>
            <a:r>
              <a:rPr lang="en-US" sz="2000" i="1" dirty="0" err="1"/>
              <a:t>terpenuhi</a:t>
            </a:r>
            <a:r>
              <a:rPr lang="en-US" sz="2000" i="1" dirty="0"/>
              <a:t> (IATF 5.3.1). </a:t>
            </a:r>
          </a:p>
          <a:p>
            <a:pPr lvl="1" algn="just"/>
            <a:r>
              <a:rPr lang="en-US" sz="1600" i="1" dirty="0" err="1"/>
              <a:t>Seperti</a:t>
            </a:r>
            <a:r>
              <a:rPr lang="en-US" sz="1600" i="1" dirty="0"/>
              <a:t> : </a:t>
            </a:r>
            <a:r>
              <a:rPr lang="en-US" sz="1600" i="1" dirty="0" err="1"/>
              <a:t>penetapan</a:t>
            </a:r>
            <a:r>
              <a:rPr lang="en-US" sz="1600" i="1" dirty="0"/>
              <a:t> Special </a:t>
            </a:r>
            <a:r>
              <a:rPr lang="en-US" sz="1600" i="1" dirty="0" err="1"/>
              <a:t>Karakteristik</a:t>
            </a:r>
            <a:r>
              <a:rPr lang="en-US" sz="1600" i="1" dirty="0"/>
              <a:t>, </a:t>
            </a:r>
            <a:r>
              <a:rPr lang="en-US" sz="1600" i="1" dirty="0" err="1"/>
              <a:t>penetapan</a:t>
            </a:r>
            <a:r>
              <a:rPr lang="en-US" sz="1600" i="1" dirty="0"/>
              <a:t> </a:t>
            </a:r>
            <a:r>
              <a:rPr lang="en-US" sz="1600" i="1" dirty="0" err="1"/>
              <a:t>sasaran</a:t>
            </a:r>
            <a:r>
              <a:rPr lang="en-US" sz="1600" i="1" dirty="0"/>
              <a:t> </a:t>
            </a:r>
            <a:r>
              <a:rPr lang="en-US" sz="1600" i="1" dirty="0" err="1"/>
              <a:t>mutu</a:t>
            </a:r>
            <a:r>
              <a:rPr lang="en-US" sz="1600" i="1" dirty="0"/>
              <a:t> </a:t>
            </a:r>
            <a:r>
              <a:rPr lang="en-US" sz="1600" i="1" dirty="0" err="1"/>
              <a:t>dan</a:t>
            </a:r>
            <a:r>
              <a:rPr lang="en-US" sz="1600" i="1" dirty="0"/>
              <a:t> </a:t>
            </a:r>
            <a:r>
              <a:rPr lang="en-US" sz="1600" i="1" dirty="0" err="1"/>
              <a:t>pelatihan</a:t>
            </a:r>
            <a:r>
              <a:rPr lang="en-US" sz="1600" i="1" dirty="0"/>
              <a:t> </a:t>
            </a:r>
            <a:r>
              <a:rPr lang="en-US" sz="1600" i="1" dirty="0" err="1"/>
              <a:t>terkait</a:t>
            </a:r>
            <a:r>
              <a:rPr lang="en-US" sz="1600" i="1" dirty="0"/>
              <a:t>, </a:t>
            </a:r>
            <a:r>
              <a:rPr lang="en-US" sz="1600" i="1" dirty="0" err="1"/>
              <a:t>tindakan</a:t>
            </a:r>
            <a:r>
              <a:rPr lang="en-US" sz="1600" i="1" dirty="0"/>
              <a:t> </a:t>
            </a:r>
            <a:r>
              <a:rPr lang="en-US" sz="1600" i="1" dirty="0" err="1"/>
              <a:t>perbaikan</a:t>
            </a:r>
            <a:r>
              <a:rPr lang="en-US" sz="1600" i="1" dirty="0"/>
              <a:t> </a:t>
            </a:r>
            <a:r>
              <a:rPr lang="en-US" sz="1600" i="1" dirty="0" err="1"/>
              <a:t>dan</a:t>
            </a:r>
            <a:r>
              <a:rPr lang="en-US" sz="1600" i="1" dirty="0"/>
              <a:t> </a:t>
            </a:r>
            <a:r>
              <a:rPr lang="en-US" sz="1600" i="1" dirty="0" err="1"/>
              <a:t>pencegahan</a:t>
            </a:r>
            <a:r>
              <a:rPr lang="en-US" sz="1600" i="1" dirty="0"/>
              <a:t>, </a:t>
            </a:r>
            <a:r>
              <a:rPr lang="en-US" sz="1600" i="1" dirty="0" err="1"/>
              <a:t>desain</a:t>
            </a:r>
            <a:r>
              <a:rPr lang="en-US" sz="1600" i="1" dirty="0"/>
              <a:t> </a:t>
            </a:r>
            <a:r>
              <a:rPr lang="en-US" sz="1600" i="1" dirty="0" err="1"/>
              <a:t>produk</a:t>
            </a:r>
            <a:r>
              <a:rPr lang="en-US" sz="1600" i="1" dirty="0"/>
              <a:t> </a:t>
            </a:r>
            <a:r>
              <a:rPr lang="en-US" sz="1600" i="1" dirty="0" err="1"/>
              <a:t>dan</a:t>
            </a:r>
            <a:r>
              <a:rPr lang="en-US" sz="1600" i="1" dirty="0"/>
              <a:t> </a:t>
            </a:r>
            <a:r>
              <a:rPr lang="en-US" sz="1600" i="1" dirty="0" err="1"/>
              <a:t>pengembangan</a:t>
            </a:r>
            <a:r>
              <a:rPr lang="en-US" sz="1600" i="1" dirty="0"/>
              <a:t>, </a:t>
            </a:r>
            <a:r>
              <a:rPr lang="en-US" sz="1600" i="1" dirty="0" err="1"/>
              <a:t>analisis</a:t>
            </a:r>
            <a:r>
              <a:rPr lang="en-US" sz="1600" i="1" dirty="0"/>
              <a:t> </a:t>
            </a:r>
            <a:r>
              <a:rPr lang="en-US" sz="1600" i="1" dirty="0" err="1"/>
              <a:t>kapasitas</a:t>
            </a:r>
            <a:r>
              <a:rPr lang="en-US" sz="1600" i="1" dirty="0"/>
              <a:t>, </a:t>
            </a:r>
            <a:r>
              <a:rPr lang="en-US" sz="1600" i="1" dirty="0" err="1"/>
              <a:t>informasi</a:t>
            </a:r>
            <a:r>
              <a:rPr lang="en-US" sz="1600" i="1" dirty="0"/>
              <a:t> </a:t>
            </a:r>
            <a:r>
              <a:rPr lang="en-US" sz="1600" i="1" dirty="0" err="1"/>
              <a:t>logistik</a:t>
            </a:r>
            <a:r>
              <a:rPr lang="en-US" sz="1600" i="1" dirty="0"/>
              <a:t>, Scorecard </a:t>
            </a:r>
            <a:r>
              <a:rPr lang="en-US" sz="1600" i="1" dirty="0" err="1"/>
              <a:t>pelanggan</a:t>
            </a:r>
            <a:r>
              <a:rPr lang="en-US" sz="1600" i="1" dirty="0"/>
              <a:t>, </a:t>
            </a:r>
            <a:r>
              <a:rPr lang="en-US" sz="1600" i="1" dirty="0" err="1"/>
              <a:t>dan</a:t>
            </a:r>
            <a:r>
              <a:rPr lang="en-US" sz="1600" i="1" dirty="0"/>
              <a:t> portal </a:t>
            </a:r>
            <a:r>
              <a:rPr lang="en-US" sz="1600" i="1" dirty="0" err="1"/>
              <a:t>milik</a:t>
            </a:r>
            <a:r>
              <a:rPr lang="en-US" sz="1600" i="1" dirty="0"/>
              <a:t> </a:t>
            </a:r>
            <a:r>
              <a:rPr lang="en-US" sz="1600" i="1" dirty="0" err="1"/>
              <a:t>pelanggan</a:t>
            </a:r>
            <a:r>
              <a:rPr lang="en-US" sz="1600" i="1" dirty="0"/>
              <a:t>.</a:t>
            </a:r>
          </a:p>
          <a:p>
            <a:pPr algn="just"/>
            <a:r>
              <a:rPr lang="en-US" sz="2000" i="1" dirty="0" err="1"/>
              <a:t>Tanggung</a:t>
            </a:r>
            <a:r>
              <a:rPr lang="en-US" sz="2000" i="1" dirty="0"/>
              <a:t> </a:t>
            </a:r>
            <a:r>
              <a:rPr lang="en-US" sz="2000" i="1" dirty="0" err="1"/>
              <a:t>jawab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wewenang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persyaratan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tindakan</a:t>
            </a:r>
            <a:r>
              <a:rPr lang="en-US" sz="2000" i="1" dirty="0"/>
              <a:t> </a:t>
            </a:r>
            <a:r>
              <a:rPr lang="en-US" sz="2000" i="1" dirty="0" err="1"/>
              <a:t>korektif</a:t>
            </a:r>
            <a:r>
              <a:rPr lang="en-US" sz="2000" i="1" dirty="0"/>
              <a:t> (IATF 5.3.2).</a:t>
            </a:r>
          </a:p>
          <a:p>
            <a:pPr lvl="1" algn="just"/>
            <a:r>
              <a:rPr lang="en-US" altLang="en-US" sz="1600" i="1" dirty="0" err="1"/>
              <a:t>Jika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produk</a:t>
            </a:r>
            <a:r>
              <a:rPr lang="en-US" altLang="en-US" sz="1600" i="1" dirty="0"/>
              <a:t>/ proses </a:t>
            </a:r>
            <a:r>
              <a:rPr lang="en-US" altLang="en-US" sz="1600" i="1" dirty="0" err="1"/>
              <a:t>tidak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sesuai</a:t>
            </a:r>
            <a:r>
              <a:rPr lang="en-US" altLang="en-US" sz="1600" i="1" dirty="0"/>
              <a:t>, </a:t>
            </a:r>
            <a:r>
              <a:rPr lang="en-US" altLang="en-US" sz="1600" i="1" dirty="0" err="1"/>
              <a:t>Manajemen</a:t>
            </a:r>
            <a:r>
              <a:rPr lang="en-US" altLang="en-US" sz="1600" i="1" dirty="0"/>
              <a:t> yang </a:t>
            </a:r>
            <a:r>
              <a:rPr lang="en-US" altLang="en-US" sz="1600" i="1" dirty="0" err="1"/>
              <a:t>mempunyai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tanggung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jawab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wewenang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untuk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tindakan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perbaikan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harus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segera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diinformasikan</a:t>
            </a:r>
            <a:r>
              <a:rPr lang="en-US" altLang="en-US" sz="1600" i="1" dirty="0"/>
              <a:t>.</a:t>
            </a:r>
          </a:p>
          <a:p>
            <a:pPr lvl="1" algn="just"/>
            <a:r>
              <a:rPr lang="en-US" altLang="en-US" sz="1600" i="1" dirty="0" err="1"/>
              <a:t>Karyawan</a:t>
            </a:r>
            <a:r>
              <a:rPr lang="en-US" altLang="en-US" sz="1600" i="1" dirty="0"/>
              <a:t> yang </a:t>
            </a:r>
            <a:r>
              <a:rPr lang="en-US" altLang="en-US" sz="1600" i="1" dirty="0" err="1"/>
              <a:t>bertanggung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jawab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terhadap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kesesuaian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persyaratan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produk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mempunyai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wewenang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menghentikan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produksi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untuk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memperbaiki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masalah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kualitas</a:t>
            </a:r>
            <a:r>
              <a:rPr lang="en-US" altLang="en-US" sz="1600" i="1" dirty="0"/>
              <a:t>.</a:t>
            </a:r>
          </a:p>
          <a:p>
            <a:pPr lvl="1" algn="just"/>
            <a:r>
              <a:rPr lang="en-US" altLang="en-US" sz="1600" i="1" dirty="0"/>
              <a:t>Proses </a:t>
            </a:r>
            <a:r>
              <a:rPr lang="en-US" altLang="en-US" sz="1600" i="1" dirty="0" err="1"/>
              <a:t>produksi</a:t>
            </a:r>
            <a:r>
              <a:rPr lang="en-US" altLang="en-US" sz="1600" i="1" dirty="0"/>
              <a:t> yang </a:t>
            </a:r>
            <a:r>
              <a:rPr lang="en-US" altLang="en-US" sz="1600" i="1" dirty="0" err="1"/>
              <a:t>terdiri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dari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beberapa</a:t>
            </a:r>
            <a:r>
              <a:rPr lang="en-US" altLang="en-US" sz="1600" i="1" dirty="0"/>
              <a:t> shift </a:t>
            </a:r>
            <a:r>
              <a:rPr lang="en-US" altLang="en-US" sz="1600" i="1" dirty="0" err="1"/>
              <a:t>harus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disertai</a:t>
            </a:r>
            <a:r>
              <a:rPr lang="en-US" altLang="en-US" sz="1600" i="1" dirty="0"/>
              <a:t> orang yang </a:t>
            </a:r>
            <a:r>
              <a:rPr lang="en-US" altLang="en-US" sz="1600" i="1" dirty="0" err="1"/>
              <a:t>bertanggung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jawab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terhadap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pemenuhan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persyaratan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produk</a:t>
            </a:r>
            <a:r>
              <a:rPr lang="en-US" altLang="en-US" sz="1600" i="1" dirty="0"/>
              <a:t>.</a:t>
            </a:r>
          </a:p>
          <a:p>
            <a:pPr algn="just"/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200400" y="381000"/>
            <a:ext cx="572712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b="1" kern="0" dirty="0" err="1">
                <a:solidFill>
                  <a:schemeClr val="tx1"/>
                </a:solidFill>
              </a:rPr>
              <a:t>Tanggung</a:t>
            </a:r>
            <a:r>
              <a:rPr lang="en-US" sz="2400" b="1" kern="0" dirty="0">
                <a:solidFill>
                  <a:schemeClr val="tx1"/>
                </a:solidFill>
              </a:rPr>
              <a:t> </a:t>
            </a:r>
            <a:r>
              <a:rPr lang="en-US" sz="2400" b="1" kern="0" dirty="0" err="1">
                <a:solidFill>
                  <a:schemeClr val="tx1"/>
                </a:solidFill>
              </a:rPr>
              <a:t>Jawab</a:t>
            </a:r>
            <a:r>
              <a:rPr lang="en-US" sz="2400" b="1" kern="0" dirty="0">
                <a:solidFill>
                  <a:schemeClr val="tx1"/>
                </a:solidFill>
              </a:rPr>
              <a:t> </a:t>
            </a:r>
            <a:r>
              <a:rPr lang="en-US" sz="2400" b="1" kern="0" dirty="0" err="1">
                <a:solidFill>
                  <a:schemeClr val="tx1"/>
                </a:solidFill>
              </a:rPr>
              <a:t>dan</a:t>
            </a:r>
            <a:r>
              <a:rPr lang="en-US" sz="2400" b="1" kern="0" dirty="0">
                <a:solidFill>
                  <a:schemeClr val="tx1"/>
                </a:solidFill>
              </a:rPr>
              <a:t> </a:t>
            </a:r>
            <a:r>
              <a:rPr lang="en-US" sz="2400" b="1" kern="0" dirty="0" err="1">
                <a:solidFill>
                  <a:schemeClr val="tx1"/>
                </a:solidFill>
              </a:rPr>
              <a:t>Wewenang</a:t>
            </a:r>
            <a:r>
              <a:rPr lang="en-US" sz="2400" b="1" kern="0" dirty="0">
                <a:solidFill>
                  <a:schemeClr val="tx1"/>
                </a:solidFill>
              </a:rPr>
              <a:t> (</a:t>
            </a:r>
            <a:r>
              <a:rPr lang="en-US" sz="2400" b="1" kern="0" dirty="0" err="1">
                <a:solidFill>
                  <a:schemeClr val="tx1"/>
                </a:solidFill>
              </a:rPr>
              <a:t>Tambahan</a:t>
            </a:r>
            <a:r>
              <a:rPr lang="en-US" sz="2400" b="1" kern="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352" r="23944"/>
          <a:stretch/>
        </p:blipFill>
        <p:spPr>
          <a:xfrm>
            <a:off x="8238" y="-9525"/>
            <a:ext cx="2887362" cy="36671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00" y="3352800"/>
            <a:ext cx="1154327" cy="1143000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68228" y="3924300"/>
            <a:ext cx="914400" cy="838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8703" y="4103688"/>
            <a:ext cx="404297" cy="39211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717328" y="3728244"/>
            <a:ext cx="404297" cy="39211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03" y="5562600"/>
            <a:ext cx="1752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E31A8964-AE32-4043-8E5A-03EF6BD39DA9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3545731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lanning 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84093" y="1"/>
            <a:ext cx="5240908" cy="6857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210686" y="32249"/>
            <a:ext cx="416412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8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Impact"/>
                <a:cs typeface="Impact"/>
              </a:rPr>
              <a:t>PLANNING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6" y="201275"/>
            <a:ext cx="1319714" cy="4565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31719" y="1518466"/>
            <a:ext cx="5090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en-US" b="1" dirty="0"/>
              <a:t>Planning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menangani</a:t>
            </a:r>
            <a:r>
              <a:rPr lang="en-US" b="1" dirty="0"/>
              <a:t> RISIKO &amp;PELUANG</a:t>
            </a:r>
          </a:p>
          <a:p>
            <a:pPr marL="282575" lvl="1"/>
            <a:r>
              <a:rPr lang="en-US" dirty="0"/>
              <a:t>Goal :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Mutu-K3-Lingkungan </a:t>
            </a:r>
            <a:r>
              <a:rPr lang="en-US" dirty="0" err="1"/>
              <a:t>berbasis</a:t>
            </a:r>
            <a:r>
              <a:rPr lang="en-US" dirty="0"/>
              <a:t> PENCEGAHAN</a:t>
            </a:r>
          </a:p>
          <a:p>
            <a:pPr marL="282575" lvl="1"/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Planning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menjadi</a:t>
            </a:r>
            <a:r>
              <a:rPr lang="en-US" b="1" dirty="0"/>
              <a:t> </a:t>
            </a:r>
            <a:r>
              <a:rPr lang="en-US" b="1" dirty="0" err="1"/>
              <a:t>lebih</a:t>
            </a:r>
            <a:r>
              <a:rPr lang="en-US" b="1" dirty="0"/>
              <a:t> </a:t>
            </a:r>
            <a:r>
              <a:rPr lang="en-US" b="1" dirty="0" err="1"/>
              <a:t>baik</a:t>
            </a:r>
            <a:endParaRPr lang="en-US" b="1" dirty="0"/>
          </a:p>
          <a:p>
            <a:pPr marL="571500" indent="-285750">
              <a:buFont typeface="Wingdings" charset="2"/>
              <a:buChar char="§"/>
            </a:pPr>
            <a:r>
              <a:rPr lang="en-US" dirty="0" err="1"/>
              <a:t>Menetapkan</a:t>
            </a: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Mutu-K3  pada </a:t>
            </a:r>
            <a:r>
              <a:rPr lang="en-US" dirty="0" err="1"/>
              <a:t>fungsi</a:t>
            </a:r>
            <a:r>
              <a:rPr lang="en-US" dirty="0"/>
              <a:t> dan </a:t>
            </a:r>
            <a:r>
              <a:rPr lang="en-US" dirty="0" err="1"/>
              <a:t>tingkatan</a:t>
            </a:r>
            <a:r>
              <a:rPr lang="en-US" dirty="0"/>
              <a:t> </a:t>
            </a:r>
            <a:r>
              <a:rPr lang="en-US" dirty="0" err="1"/>
              <a:t>terkait</a:t>
            </a:r>
            <a:endParaRPr lang="en-US" dirty="0"/>
          </a:p>
          <a:p>
            <a:pPr marL="571500" indent="-285750">
              <a:buFont typeface="Wingdings" charset="2"/>
              <a:buChar char="§"/>
            </a:pPr>
            <a:r>
              <a:rPr lang="en-US" dirty="0" err="1"/>
              <a:t>Membuat</a:t>
            </a:r>
            <a:r>
              <a:rPr lang="en-US" dirty="0"/>
              <a:t> Program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Mutu-K3 </a:t>
            </a:r>
          </a:p>
          <a:p>
            <a:pPr marL="571500" indent="-285750">
              <a:buFont typeface="Wingdings" charset="2"/>
              <a:buChar char="§"/>
            </a:pP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bahaya</a:t>
            </a:r>
            <a:r>
              <a:rPr lang="en-US" dirty="0"/>
              <a:t> </a:t>
            </a:r>
            <a:r>
              <a:rPr lang="en-US" dirty="0" err="1"/>
              <a:t>resiko</a:t>
            </a:r>
            <a:endParaRPr lang="en-US" dirty="0"/>
          </a:p>
          <a:p>
            <a:pPr marL="571500" indent="-285750">
              <a:buFont typeface="Wingdings" charset="2"/>
              <a:buChar char="§"/>
            </a:pP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kewajiban</a:t>
            </a:r>
            <a:r>
              <a:rPr lang="en-US" dirty="0"/>
              <a:t> </a:t>
            </a:r>
            <a:r>
              <a:rPr lang="en-US" dirty="0" err="1"/>
              <a:t>penaatan</a:t>
            </a:r>
            <a:endParaRPr lang="en-US" dirty="0"/>
          </a:p>
          <a:p>
            <a:pPr marL="571500" indent="-285750">
              <a:buFont typeface="Wingdings" charset="2"/>
              <a:buChar char="§"/>
            </a:pPr>
            <a:endParaRPr lang="en-US" dirty="0"/>
          </a:p>
          <a:p>
            <a:pPr marL="285750" indent="-285750">
              <a:buFont typeface="+mj-lt"/>
              <a:buAutoNum type="arabicPeriod" startAt="3"/>
            </a:pPr>
            <a:r>
              <a:rPr lang="en-US" b="1" dirty="0" err="1"/>
              <a:t>Rencana</a:t>
            </a:r>
            <a:r>
              <a:rPr lang="en-US" b="1" dirty="0"/>
              <a:t> </a:t>
            </a:r>
            <a:r>
              <a:rPr lang="en-US" b="1" dirty="0" err="1"/>
              <a:t>tindakan</a:t>
            </a:r>
            <a:r>
              <a:rPr lang="en-US" b="1" dirty="0"/>
              <a:t>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mengatasi</a:t>
            </a:r>
            <a:r>
              <a:rPr lang="en-US" b="1" dirty="0"/>
              <a:t> :</a:t>
            </a:r>
          </a:p>
          <a:p>
            <a:pPr marL="577850" lvl="1" indent="-285750">
              <a:buFont typeface="Arial"/>
              <a:buChar char="•"/>
            </a:pP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  <a:p>
            <a:pPr marL="577850" lvl="1" indent="-285750">
              <a:buFont typeface="Arial"/>
              <a:buChar char="•"/>
            </a:pPr>
            <a:r>
              <a:rPr lang="en-US" dirty="0" err="1"/>
              <a:t>Kewajiban</a:t>
            </a:r>
            <a:r>
              <a:rPr lang="en-US" dirty="0"/>
              <a:t> </a:t>
            </a:r>
            <a:r>
              <a:rPr lang="en-US" dirty="0" err="1"/>
              <a:t>penaatan</a:t>
            </a:r>
            <a:endParaRPr lang="en-US" dirty="0"/>
          </a:p>
          <a:p>
            <a:pPr marL="571500" indent="-285750">
              <a:buFont typeface="Wingdings" charset="2"/>
              <a:buChar char="§"/>
            </a:pPr>
            <a:r>
              <a:rPr lang="en-US" dirty="0" err="1"/>
              <a:t>Risiko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peluang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79A41-A06E-4921-88F5-8376ABB19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92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535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u="sng" dirty="0"/>
              <a:t>T</a:t>
            </a:r>
            <a:r>
              <a:rPr lang="id-ID" sz="2800" u="sng" dirty="0"/>
              <a:t>indakan untuk mengatasi </a:t>
            </a:r>
            <a:r>
              <a:rPr lang="en-US" sz="2800" u="sng" dirty="0"/>
              <a:t>Re</a:t>
            </a:r>
            <a:r>
              <a:rPr lang="id-ID" sz="2800" u="sng" dirty="0"/>
              <a:t>siko dan </a:t>
            </a:r>
            <a:r>
              <a:rPr lang="en-US" sz="2800" u="sng" dirty="0"/>
              <a:t>P</a:t>
            </a:r>
            <a:r>
              <a:rPr lang="id-ID" sz="2800" u="sng" dirty="0"/>
              <a:t>eluang</a:t>
            </a:r>
            <a:r>
              <a:rPr lang="en-US" sz="2800" u="sng" dirty="0"/>
              <a:t> (6.1)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9554" y="1268762"/>
            <a:ext cx="8302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u="sng" dirty="0" err="1">
                <a:solidFill>
                  <a:srgbClr val="ED7D31">
                    <a:lumMod val="50000"/>
                  </a:srgbClr>
                </a:solidFill>
                <a:latin typeface="Calibri"/>
              </a:rPr>
              <a:t>Memahami</a:t>
            </a:r>
            <a:r>
              <a:rPr lang="en-US" sz="1600" b="1" u="sng" dirty="0">
                <a:solidFill>
                  <a:srgbClr val="ED7D31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srgbClr val="ED7D31">
                    <a:lumMod val="50000"/>
                  </a:srgbClr>
                </a:solidFill>
                <a:latin typeface="Calibri"/>
              </a:rPr>
              <a:t>situasi</a:t>
            </a:r>
            <a:r>
              <a:rPr lang="en-US" sz="1600" b="1" u="sng" dirty="0">
                <a:solidFill>
                  <a:srgbClr val="ED7D31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srgbClr val="ED7D31">
                    <a:lumMod val="50000"/>
                  </a:srgbClr>
                </a:solidFill>
                <a:latin typeface="Calibri"/>
              </a:rPr>
              <a:t>saat</a:t>
            </a:r>
            <a:r>
              <a:rPr lang="en-US" sz="1600" b="1" u="sng" dirty="0">
                <a:solidFill>
                  <a:srgbClr val="ED7D31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srgbClr val="ED7D31">
                    <a:lumMod val="50000"/>
                  </a:srgbClr>
                </a:solidFill>
                <a:latin typeface="Calibri"/>
              </a:rPr>
              <a:t>merencanakan</a:t>
            </a:r>
            <a:r>
              <a:rPr lang="en-US" sz="1600" b="1" u="sng" dirty="0">
                <a:solidFill>
                  <a:srgbClr val="ED7D31">
                    <a:lumMod val="50000"/>
                  </a:srgbClr>
                </a:solidFill>
                <a:latin typeface="Calibri"/>
              </a:rPr>
              <a:t> SMMK3L *</a:t>
            </a:r>
          </a:p>
          <a:p>
            <a:pPr marL="169863" indent="-16986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solidFill>
                  <a:srgbClr val="ED7D31">
                    <a:lumMod val="50000"/>
                  </a:srgbClr>
                </a:solidFill>
                <a:latin typeface="Calibri"/>
              </a:rPr>
              <a:t>Organisasi</a:t>
            </a:r>
            <a:r>
              <a:rPr lang="en-US" sz="1600" dirty="0">
                <a:solidFill>
                  <a:srgbClr val="ED7D31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ED7D31">
                    <a:lumMod val="50000"/>
                  </a:srgbClr>
                </a:solidFill>
                <a:latin typeface="Calibri"/>
              </a:rPr>
              <a:t>dan</a:t>
            </a:r>
            <a:r>
              <a:rPr lang="en-US" sz="1600" dirty="0">
                <a:solidFill>
                  <a:srgbClr val="ED7D31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ED7D31">
                    <a:lumMod val="50000"/>
                  </a:srgbClr>
                </a:solidFill>
                <a:latin typeface="Calibri"/>
              </a:rPr>
              <a:t>keterkaitannya</a:t>
            </a:r>
            <a:r>
              <a:rPr lang="en-US" sz="1600" dirty="0">
                <a:solidFill>
                  <a:srgbClr val="ED7D31">
                    <a:lumMod val="50000"/>
                  </a:srgbClr>
                </a:solidFill>
                <a:latin typeface="Calibri"/>
              </a:rPr>
              <a:t> (4.1)</a:t>
            </a:r>
          </a:p>
          <a:p>
            <a:pPr marL="169863" indent="-16986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solidFill>
                  <a:srgbClr val="ED7D31">
                    <a:lumMod val="50000"/>
                  </a:srgbClr>
                </a:solidFill>
                <a:latin typeface="Calibri"/>
              </a:rPr>
              <a:t>Persyaratan</a:t>
            </a:r>
            <a:r>
              <a:rPr lang="en-US" sz="1600" dirty="0">
                <a:solidFill>
                  <a:srgbClr val="ED7D31">
                    <a:lumMod val="50000"/>
                  </a:srgbClr>
                </a:solidFill>
                <a:latin typeface="Calibri"/>
              </a:rPr>
              <a:t>, </a:t>
            </a:r>
            <a:r>
              <a:rPr lang="en-US" sz="1600" dirty="0" err="1">
                <a:solidFill>
                  <a:srgbClr val="ED7D31">
                    <a:lumMod val="50000"/>
                  </a:srgbClr>
                </a:solidFill>
                <a:latin typeface="Calibri"/>
              </a:rPr>
              <a:t>kebutuhan</a:t>
            </a:r>
            <a:r>
              <a:rPr lang="en-US" sz="1600" dirty="0">
                <a:solidFill>
                  <a:srgbClr val="ED7D31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ED7D31">
                    <a:lumMod val="50000"/>
                  </a:srgbClr>
                </a:solidFill>
                <a:latin typeface="Calibri"/>
              </a:rPr>
              <a:t>dan</a:t>
            </a:r>
            <a:r>
              <a:rPr lang="en-US" sz="1600" dirty="0">
                <a:solidFill>
                  <a:srgbClr val="ED7D31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ED7D31">
                    <a:lumMod val="50000"/>
                  </a:srgbClr>
                </a:solidFill>
                <a:latin typeface="Calibri"/>
              </a:rPr>
              <a:t>harapan</a:t>
            </a:r>
            <a:r>
              <a:rPr lang="en-US" sz="1600" dirty="0">
                <a:solidFill>
                  <a:srgbClr val="ED7D31">
                    <a:lumMod val="50000"/>
                  </a:srgbClr>
                </a:solidFill>
                <a:latin typeface="Calibri"/>
              </a:rPr>
              <a:t>  </a:t>
            </a:r>
            <a:r>
              <a:rPr lang="en-US" sz="1600" dirty="0" err="1">
                <a:solidFill>
                  <a:srgbClr val="ED7D31">
                    <a:lumMod val="50000"/>
                  </a:srgbClr>
                </a:solidFill>
                <a:latin typeface="Calibri"/>
              </a:rPr>
              <a:t>kebutuhan</a:t>
            </a:r>
            <a:r>
              <a:rPr lang="en-US" sz="1600" dirty="0">
                <a:solidFill>
                  <a:srgbClr val="ED7D31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ED7D31">
                    <a:lumMod val="50000"/>
                  </a:srgbClr>
                </a:solidFill>
                <a:latin typeface="Calibri"/>
              </a:rPr>
              <a:t>Pelanggan</a:t>
            </a:r>
            <a:r>
              <a:rPr lang="en-US" sz="1600" dirty="0">
                <a:solidFill>
                  <a:srgbClr val="ED7D31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ED7D31">
                    <a:lumMod val="50000"/>
                  </a:srgbClr>
                </a:solidFill>
                <a:latin typeface="Calibri"/>
              </a:rPr>
              <a:t>dan</a:t>
            </a:r>
            <a:r>
              <a:rPr lang="en-US" sz="1600" dirty="0">
                <a:solidFill>
                  <a:srgbClr val="ED7D31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ED7D31">
                    <a:lumMod val="50000"/>
                  </a:srgbClr>
                </a:solidFill>
                <a:latin typeface="Calibri"/>
              </a:rPr>
              <a:t>pihak</a:t>
            </a:r>
            <a:r>
              <a:rPr lang="en-US" sz="1600" dirty="0">
                <a:solidFill>
                  <a:srgbClr val="ED7D31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ED7D31">
                    <a:lumMod val="50000"/>
                  </a:srgbClr>
                </a:solidFill>
                <a:latin typeface="Calibri"/>
              </a:rPr>
              <a:t>terkait</a:t>
            </a:r>
            <a:r>
              <a:rPr lang="en-US" sz="1600" dirty="0">
                <a:solidFill>
                  <a:srgbClr val="ED7D31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ED7D31">
                    <a:lumMod val="50000"/>
                  </a:srgbClr>
                </a:solidFill>
                <a:latin typeface="Calibri"/>
              </a:rPr>
              <a:t>lainnya</a:t>
            </a:r>
            <a:r>
              <a:rPr lang="en-US" sz="1600" dirty="0">
                <a:solidFill>
                  <a:srgbClr val="ED7D31">
                    <a:lumMod val="50000"/>
                  </a:srgbClr>
                </a:solidFill>
                <a:latin typeface="Calibri"/>
              </a:rPr>
              <a:t> (4.2)</a:t>
            </a:r>
          </a:p>
          <a:p>
            <a:pPr marL="169863" indent="-16986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solidFill>
                  <a:srgbClr val="ED7D31">
                    <a:lumMod val="50000"/>
                  </a:srgbClr>
                </a:solidFill>
                <a:latin typeface="Calibri"/>
              </a:rPr>
              <a:t>Bahaya</a:t>
            </a:r>
            <a:r>
              <a:rPr lang="en-US" sz="1600" dirty="0">
                <a:solidFill>
                  <a:srgbClr val="ED7D31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ED7D31">
                    <a:lumMod val="50000"/>
                  </a:srgbClr>
                </a:solidFill>
                <a:latin typeface="Calibri"/>
              </a:rPr>
              <a:t>Risiko</a:t>
            </a:r>
            <a:r>
              <a:rPr lang="en-US" sz="1600" dirty="0">
                <a:solidFill>
                  <a:srgbClr val="ED7D31">
                    <a:lumMod val="50000"/>
                  </a:srgbClr>
                </a:solidFill>
                <a:latin typeface="Calibri"/>
              </a:rPr>
              <a:t> (45001)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4098" y="2364161"/>
            <a:ext cx="67942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u="sng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Mempertimbangkan</a:t>
            </a:r>
            <a:r>
              <a:rPr lang="en-US" sz="1600" b="1" u="sng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Resiko</a:t>
            </a:r>
            <a:r>
              <a:rPr lang="en-US" sz="1600" b="1" u="sng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dan</a:t>
            </a:r>
            <a:r>
              <a:rPr lang="en-US" sz="1600" b="1" u="sng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Peluang</a:t>
            </a:r>
            <a:r>
              <a:rPr lang="en-US" sz="1600" b="1" u="sng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 yang </a:t>
            </a:r>
            <a:r>
              <a:rPr lang="en-US" sz="1600" b="1" u="sng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perlu</a:t>
            </a:r>
            <a:r>
              <a:rPr lang="en-US" sz="1600" b="1" u="sng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ditujukan</a:t>
            </a:r>
            <a:r>
              <a:rPr lang="en-US" sz="1600" b="1" u="sng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untuk</a:t>
            </a:r>
            <a:r>
              <a:rPr lang="en-US" sz="1600" b="1" u="sng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 *</a:t>
            </a:r>
          </a:p>
          <a:p>
            <a:pPr marL="457200" indent="-16986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Memberi</a:t>
            </a:r>
            <a:r>
              <a:rPr lang="en-US" sz="1600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jaminan</a:t>
            </a:r>
            <a:r>
              <a:rPr lang="en-US" sz="1600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bahwa</a:t>
            </a:r>
            <a:r>
              <a:rPr lang="en-US" sz="1600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SMMK3 </a:t>
            </a:r>
            <a:r>
              <a:rPr lang="en-US" sz="1600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dapat</a:t>
            </a:r>
            <a:r>
              <a:rPr lang="en-US" sz="1600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mencapai</a:t>
            </a:r>
            <a:r>
              <a:rPr lang="en-US" sz="1600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hasil</a:t>
            </a:r>
            <a:r>
              <a:rPr lang="en-US" sz="1600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yang </a:t>
            </a:r>
            <a:r>
              <a:rPr lang="en-US" sz="1600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diinginkan</a:t>
            </a:r>
            <a:r>
              <a:rPr lang="en-US" sz="1600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</a:t>
            </a:r>
          </a:p>
          <a:p>
            <a:pPr marL="457200" indent="-16986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Meningkatkan</a:t>
            </a:r>
            <a:r>
              <a:rPr lang="en-US" sz="1600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dampak</a:t>
            </a:r>
            <a:r>
              <a:rPr lang="en-US" sz="1600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yang </a:t>
            </a:r>
            <a:r>
              <a:rPr lang="en-US" sz="1600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diharapkan</a:t>
            </a:r>
            <a:endParaRPr lang="en-US" sz="1600" dirty="0">
              <a:solidFill>
                <a:srgbClr val="5B9BD5">
                  <a:lumMod val="50000"/>
                </a:srgbClr>
              </a:solidFill>
              <a:latin typeface="Calibri"/>
            </a:endParaRPr>
          </a:p>
          <a:p>
            <a:pPr marL="465138" indent="-182563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Isu</a:t>
            </a:r>
            <a:r>
              <a:rPr lang="en-US" sz="1600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K3 dan </a:t>
            </a:r>
            <a:r>
              <a:rPr lang="en-US" sz="1600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potensi</a:t>
            </a:r>
            <a:r>
              <a:rPr lang="en-US" sz="1600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kondisi</a:t>
            </a:r>
            <a:r>
              <a:rPr lang="en-US" sz="1600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darurat</a:t>
            </a:r>
            <a:endParaRPr lang="en-US" sz="1600" dirty="0">
              <a:solidFill>
                <a:srgbClr val="5B9BD5">
                  <a:lumMod val="50000"/>
                </a:srgbClr>
              </a:solidFill>
              <a:latin typeface="Calibri"/>
            </a:endParaRPr>
          </a:p>
          <a:p>
            <a:pPr marL="457200" indent="-16986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Mencegah</a:t>
            </a:r>
            <a:r>
              <a:rPr lang="en-US" sz="1600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atau</a:t>
            </a:r>
            <a:r>
              <a:rPr lang="en-US" sz="1600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mengurangi</a:t>
            </a:r>
            <a:r>
              <a:rPr lang="en-US" sz="1600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dampak</a:t>
            </a:r>
            <a:r>
              <a:rPr lang="en-US" sz="1600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yang </a:t>
            </a:r>
            <a:r>
              <a:rPr lang="en-US" sz="1600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tidak</a:t>
            </a:r>
            <a:r>
              <a:rPr lang="en-US" sz="1600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diharapkan</a:t>
            </a:r>
            <a:endParaRPr lang="en-US" sz="1600" dirty="0">
              <a:solidFill>
                <a:srgbClr val="5B9BD5">
                  <a:lumMod val="50000"/>
                </a:srgbClr>
              </a:solidFill>
              <a:latin typeface="Calibri"/>
            </a:endParaRPr>
          </a:p>
          <a:p>
            <a:pPr marL="457200" indent="-16986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Mencapai</a:t>
            </a:r>
            <a:r>
              <a:rPr lang="en-US" sz="1600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peningkatan</a:t>
            </a:r>
            <a:r>
              <a:rPr lang="en-US" sz="1600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06795" y="4050374"/>
            <a:ext cx="6333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u="sng" dirty="0" err="1">
                <a:solidFill>
                  <a:srgbClr val="A5A5A5">
                    <a:lumMod val="50000"/>
                  </a:srgbClr>
                </a:solidFill>
                <a:latin typeface="Calibri"/>
              </a:rPr>
              <a:t>Menetapkan</a:t>
            </a:r>
            <a:r>
              <a:rPr lang="en-US" sz="1600" b="1" u="sng" dirty="0">
                <a:solidFill>
                  <a:srgbClr val="A5A5A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srgbClr val="A5A5A5">
                    <a:lumMod val="50000"/>
                  </a:srgbClr>
                </a:solidFill>
                <a:latin typeface="Calibri"/>
              </a:rPr>
              <a:t>tindakan</a:t>
            </a:r>
            <a:r>
              <a:rPr lang="en-US" sz="1600" b="1" u="sng" dirty="0">
                <a:solidFill>
                  <a:srgbClr val="A5A5A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srgbClr val="A5A5A5">
                    <a:lumMod val="50000"/>
                  </a:srgbClr>
                </a:solidFill>
                <a:latin typeface="Calibri"/>
              </a:rPr>
              <a:t>terhadap</a:t>
            </a:r>
            <a:r>
              <a:rPr lang="en-US" sz="1600" b="1" u="sng" dirty="0">
                <a:solidFill>
                  <a:srgbClr val="A5A5A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srgbClr val="A5A5A5">
                    <a:lumMod val="50000"/>
                  </a:srgbClr>
                </a:solidFill>
                <a:latin typeface="Calibri"/>
              </a:rPr>
              <a:t>resiko</a:t>
            </a:r>
            <a:r>
              <a:rPr lang="en-US" sz="1600" b="1" u="sng" dirty="0">
                <a:solidFill>
                  <a:srgbClr val="A5A5A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srgbClr val="A5A5A5">
                    <a:lumMod val="50000"/>
                  </a:srgbClr>
                </a:solidFill>
                <a:latin typeface="Calibri"/>
              </a:rPr>
              <a:t>dan</a:t>
            </a:r>
            <a:r>
              <a:rPr lang="en-US" sz="1600" b="1" u="sng" dirty="0">
                <a:solidFill>
                  <a:srgbClr val="A5A5A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srgbClr val="A5A5A5">
                    <a:lumMod val="50000"/>
                  </a:srgbClr>
                </a:solidFill>
                <a:latin typeface="Calibri"/>
              </a:rPr>
              <a:t>peluang</a:t>
            </a:r>
            <a:r>
              <a:rPr lang="en-US" sz="1600" b="1" u="sng" dirty="0">
                <a:solidFill>
                  <a:srgbClr val="A5A5A5">
                    <a:lumMod val="50000"/>
                  </a:srgbClr>
                </a:solidFill>
                <a:latin typeface="Calibri"/>
              </a:rPr>
              <a:t> *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A5A5A5">
                    <a:lumMod val="50000"/>
                  </a:srgbClr>
                </a:solidFill>
                <a:latin typeface="Calibri"/>
              </a:rPr>
              <a:t>Tindakan</a:t>
            </a:r>
            <a:r>
              <a:rPr lang="en-US" sz="1600" dirty="0">
                <a:solidFill>
                  <a:srgbClr val="A5A5A5">
                    <a:lumMod val="50000"/>
                  </a:srgbClr>
                </a:solidFill>
                <a:latin typeface="Calibri"/>
              </a:rPr>
              <a:t> yang </a:t>
            </a:r>
            <a:r>
              <a:rPr lang="en-US" sz="1600" dirty="0" err="1">
                <a:solidFill>
                  <a:srgbClr val="A5A5A5">
                    <a:lumMod val="50000"/>
                  </a:srgbClr>
                </a:solidFill>
                <a:latin typeface="Calibri"/>
              </a:rPr>
              <a:t>diambil</a:t>
            </a:r>
            <a:r>
              <a:rPr lang="en-US" sz="1600" dirty="0">
                <a:solidFill>
                  <a:srgbClr val="A5A5A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A5A5A5">
                    <a:lumMod val="50000"/>
                  </a:srgbClr>
                </a:solidFill>
                <a:latin typeface="Calibri"/>
              </a:rPr>
              <a:t>proporsional</a:t>
            </a:r>
            <a:r>
              <a:rPr lang="en-US" sz="1600" dirty="0">
                <a:solidFill>
                  <a:srgbClr val="A5A5A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A5A5A5">
                    <a:lumMod val="50000"/>
                  </a:srgbClr>
                </a:solidFill>
                <a:latin typeface="Calibri"/>
              </a:rPr>
              <a:t>sesuai</a:t>
            </a:r>
            <a:r>
              <a:rPr lang="en-US" sz="1600" dirty="0">
                <a:solidFill>
                  <a:srgbClr val="A5A5A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A5A5A5">
                    <a:lumMod val="50000"/>
                  </a:srgbClr>
                </a:solidFill>
                <a:latin typeface="Calibri"/>
              </a:rPr>
              <a:t>potensi</a:t>
            </a:r>
            <a:r>
              <a:rPr lang="en-US" sz="1600" dirty="0">
                <a:solidFill>
                  <a:srgbClr val="A5A5A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A5A5A5">
                    <a:lumMod val="50000"/>
                  </a:srgbClr>
                </a:solidFill>
                <a:latin typeface="Calibri"/>
              </a:rPr>
              <a:t>dampaknya</a:t>
            </a:r>
            <a:r>
              <a:rPr lang="en-US" sz="1600" dirty="0">
                <a:solidFill>
                  <a:srgbClr val="A5A5A5">
                    <a:lumMod val="50000"/>
                  </a:srgbClr>
                </a:solidFill>
                <a:latin typeface="Calibri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A5A5A5">
                    <a:lumMod val="50000"/>
                  </a:srgbClr>
                </a:solidFill>
                <a:latin typeface="Calibri"/>
              </a:rPr>
              <a:t>terhadap</a:t>
            </a:r>
            <a:r>
              <a:rPr lang="en-US" sz="1600" dirty="0">
                <a:solidFill>
                  <a:srgbClr val="A5A5A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A5A5A5">
                    <a:lumMod val="50000"/>
                  </a:srgbClr>
                </a:solidFill>
                <a:latin typeface="Calibri"/>
              </a:rPr>
              <a:t>kesesuaian</a:t>
            </a:r>
            <a:r>
              <a:rPr lang="en-US" sz="1600" dirty="0">
                <a:solidFill>
                  <a:srgbClr val="A5A5A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A5A5A5">
                    <a:lumMod val="50000"/>
                  </a:srgbClr>
                </a:solidFill>
                <a:latin typeface="Calibri"/>
              </a:rPr>
              <a:t>produk</a:t>
            </a:r>
            <a:r>
              <a:rPr lang="en-US" sz="1600" dirty="0">
                <a:solidFill>
                  <a:srgbClr val="A5A5A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A5A5A5">
                    <a:lumMod val="50000"/>
                  </a:srgbClr>
                </a:solidFill>
                <a:latin typeface="Calibri"/>
              </a:rPr>
              <a:t>dan</a:t>
            </a:r>
            <a:r>
              <a:rPr lang="en-US" sz="1600" dirty="0">
                <a:solidFill>
                  <a:srgbClr val="A5A5A5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srgbClr val="A5A5A5">
                    <a:lumMod val="50000"/>
                  </a:srgbClr>
                </a:solidFill>
                <a:latin typeface="Calibri"/>
              </a:rPr>
              <a:t>jasa</a:t>
            </a:r>
            <a:endParaRPr lang="en-US" sz="1600" dirty="0">
              <a:solidFill>
                <a:srgbClr val="A5A5A5">
                  <a:lumMod val="50000"/>
                </a:srgb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64654" y="4947739"/>
            <a:ext cx="6307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u="sng" dirty="0" err="1">
                <a:solidFill>
                  <a:srgbClr val="70AD47">
                    <a:lumMod val="50000"/>
                  </a:srgbClr>
                </a:solidFill>
                <a:latin typeface="Calibri"/>
              </a:rPr>
              <a:t>Tindakan</a:t>
            </a:r>
            <a:r>
              <a:rPr lang="en-US" sz="1600" b="1" u="sng" dirty="0">
                <a:solidFill>
                  <a:srgbClr val="70AD47">
                    <a:lumMod val="50000"/>
                  </a:srgbClr>
                </a:solidFill>
                <a:latin typeface="Calibri"/>
              </a:rPr>
              <a:t> yang </a:t>
            </a:r>
            <a:r>
              <a:rPr lang="en-US" sz="1600" b="1" u="sng" dirty="0" err="1">
                <a:solidFill>
                  <a:srgbClr val="70AD47">
                    <a:lumMod val="50000"/>
                  </a:srgbClr>
                </a:solidFill>
                <a:latin typeface="Calibri"/>
              </a:rPr>
              <a:t>diambil</a:t>
            </a:r>
            <a:r>
              <a:rPr lang="en-US" sz="1600" b="1" u="sng" dirty="0">
                <a:solidFill>
                  <a:srgbClr val="70AD47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srgbClr val="70AD47">
                    <a:lumMod val="50000"/>
                  </a:srgbClr>
                </a:solidFill>
                <a:latin typeface="Calibri"/>
              </a:rPr>
              <a:t>diintegrasikan</a:t>
            </a:r>
            <a:r>
              <a:rPr lang="en-US" sz="1600" b="1" u="sng" dirty="0">
                <a:solidFill>
                  <a:srgbClr val="70AD47">
                    <a:lumMod val="50000"/>
                  </a:srgbClr>
                </a:solidFill>
                <a:latin typeface="Calibri"/>
              </a:rPr>
              <a:t> dan </a:t>
            </a:r>
            <a:r>
              <a:rPr lang="en-US" sz="1600" b="1" u="sng" dirty="0" err="1">
                <a:solidFill>
                  <a:srgbClr val="70AD47">
                    <a:lumMod val="50000"/>
                  </a:srgbClr>
                </a:solidFill>
                <a:latin typeface="Calibri"/>
              </a:rPr>
              <a:t>diterapkan</a:t>
            </a:r>
            <a:r>
              <a:rPr lang="en-US" sz="1600" b="1" u="sng" dirty="0">
                <a:solidFill>
                  <a:srgbClr val="70AD47">
                    <a:lumMod val="50000"/>
                  </a:srgbClr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srgbClr val="70AD47">
                    <a:lumMod val="50000"/>
                  </a:srgbClr>
                </a:solidFill>
                <a:latin typeface="Calibri"/>
              </a:rPr>
              <a:t>kedalam</a:t>
            </a:r>
            <a:r>
              <a:rPr lang="en-US" sz="1600" b="1" u="sng" dirty="0">
                <a:solidFill>
                  <a:srgbClr val="70AD47">
                    <a:lumMod val="50000"/>
                  </a:srgbClr>
                </a:solidFill>
                <a:latin typeface="Calibri"/>
              </a:rPr>
              <a:t> proses pada SMMK3  *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9162" y="5759767"/>
            <a:ext cx="1961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u="sng" dirty="0" err="1">
                <a:solidFill>
                  <a:prstClr val="black"/>
                </a:solidFill>
                <a:latin typeface="Calibri"/>
              </a:rPr>
              <a:t>Evaluasi</a:t>
            </a:r>
            <a:r>
              <a:rPr lang="en-US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b="1" u="sng" dirty="0" err="1">
                <a:solidFill>
                  <a:prstClr val="black"/>
                </a:solidFill>
                <a:latin typeface="Calibri"/>
              </a:rPr>
              <a:t>efektifitas</a:t>
            </a:r>
            <a:endParaRPr lang="en-US" b="1" u="sng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E38D-1E4E-4D64-8D25-29F399A390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9" name="Bent Arrow 48"/>
          <p:cNvSpPr/>
          <p:nvPr/>
        </p:nvSpPr>
        <p:spPr>
          <a:xfrm rot="5400000">
            <a:off x="244252" y="1138456"/>
            <a:ext cx="1008112" cy="1496616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>
            <a:off x="643065" y="1848658"/>
            <a:ext cx="1008112" cy="2294245"/>
          </a:xfrm>
          <a:prstGeom prst="ben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1" name="Bent Arrow 50"/>
          <p:cNvSpPr/>
          <p:nvPr/>
        </p:nvSpPr>
        <p:spPr>
          <a:xfrm rot="5400000">
            <a:off x="908941" y="2702984"/>
            <a:ext cx="1008112" cy="2825994"/>
          </a:xfrm>
          <a:prstGeom prst="ben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2" name="Bent Arrow 51"/>
          <p:cNvSpPr/>
          <p:nvPr/>
        </p:nvSpPr>
        <p:spPr>
          <a:xfrm rot="5400000">
            <a:off x="1148172" y="3586812"/>
            <a:ext cx="1008112" cy="3304459"/>
          </a:xfrm>
          <a:prstGeom prst="ben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>
            <a:off x="0" y="5743100"/>
            <a:ext cx="3693433" cy="445419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E616EEF-2001-4951-A1D0-4B95EF30C492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281436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57200" y="76200"/>
            <a:ext cx="9104312" cy="6553200"/>
          </a:xfrm>
          <a:prstGeom prst="roundRect">
            <a:avLst>
              <a:gd name="adj" fmla="val 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41357" y="1461198"/>
            <a:ext cx="8856984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 dirty="0"/>
              <a:t>Contingency Plan </a:t>
            </a:r>
            <a:r>
              <a:rPr lang="en-US" sz="2200" i="1" dirty="0" err="1"/>
              <a:t>harus</a:t>
            </a:r>
            <a:r>
              <a:rPr lang="en-US" sz="2200" i="1" dirty="0"/>
              <a:t> :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b="1" i="1" u="sng" dirty="0" err="1"/>
              <a:t>Ditentukan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sesuai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dengan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risiko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dan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dampak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kepada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pelanggan</a:t>
            </a:r>
            <a:r>
              <a:rPr lang="en-US" sz="2000" i="1" u="sng" dirty="0"/>
              <a:t>.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b="1" i="1" u="sng" dirty="0" err="1"/>
              <a:t>Secara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periodik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menguji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rencana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darurat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untuk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efektivitas</a:t>
            </a:r>
            <a:r>
              <a:rPr lang="en-US" sz="2000" b="1" i="1" u="sng" dirty="0"/>
              <a:t> (</a:t>
            </a:r>
            <a:r>
              <a:rPr lang="en-US" sz="2000" b="1" i="1" u="sng" dirty="0" err="1"/>
              <a:t>misalnya</a:t>
            </a:r>
            <a:r>
              <a:rPr lang="en-US" sz="2000" b="1" i="1" u="sng" dirty="0"/>
              <a:t>, </a:t>
            </a:r>
            <a:r>
              <a:rPr lang="en-US" sz="2000" b="1" i="1" u="sng" dirty="0" err="1"/>
              <a:t>simulasi</a:t>
            </a:r>
            <a:r>
              <a:rPr lang="en-US" sz="2000" b="1" i="1" u="sng" dirty="0"/>
              <a:t> yang </a:t>
            </a:r>
            <a:r>
              <a:rPr lang="en-US" sz="2000" b="1" i="1" u="sng" dirty="0" err="1"/>
              <a:t>sesuai</a:t>
            </a:r>
            <a:r>
              <a:rPr lang="en-US" sz="2000" b="1" i="1" u="sng" dirty="0"/>
              <a:t>);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b="1" i="1" u="sng" dirty="0" err="1"/>
              <a:t>Melakukan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tinjauan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rencana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darurat</a:t>
            </a:r>
            <a:r>
              <a:rPr lang="en-US" sz="2000" b="1" i="1" u="sng" dirty="0"/>
              <a:t> (minimal </a:t>
            </a:r>
            <a:r>
              <a:rPr lang="en-US" sz="2000" b="1" i="1" u="sng" dirty="0" err="1"/>
              <a:t>setiap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tahun</a:t>
            </a:r>
            <a:r>
              <a:rPr lang="en-US" sz="2000" b="1" i="1" u="sng" dirty="0"/>
              <a:t>) </a:t>
            </a:r>
            <a:r>
              <a:rPr lang="en-US" sz="2000" i="1" dirty="0" err="1"/>
              <a:t>menggunakan</a:t>
            </a:r>
            <a:r>
              <a:rPr lang="en-US" sz="2000" i="1" dirty="0"/>
              <a:t> </a:t>
            </a:r>
            <a:r>
              <a:rPr lang="en-US" sz="2000" i="1" dirty="0" err="1"/>
              <a:t>tim</a:t>
            </a:r>
            <a:r>
              <a:rPr lang="en-US" sz="2000" i="1" dirty="0"/>
              <a:t> yang </a:t>
            </a:r>
            <a:r>
              <a:rPr lang="en-US" sz="2000" i="1" dirty="0" err="1"/>
              <a:t>multidisiplin</a:t>
            </a:r>
            <a:r>
              <a:rPr lang="en-US" sz="2000" i="1" dirty="0"/>
              <a:t> </a:t>
            </a:r>
            <a:r>
              <a:rPr lang="en-US" sz="2000" i="1" dirty="0" err="1"/>
              <a:t>termasuk</a:t>
            </a:r>
            <a:r>
              <a:rPr lang="en-US" sz="2000" i="1" dirty="0"/>
              <a:t> top </a:t>
            </a:r>
            <a:r>
              <a:rPr lang="en-US" sz="2000" i="1" dirty="0" err="1"/>
              <a:t>manajemen</a:t>
            </a:r>
            <a:r>
              <a:rPr lang="en-US" sz="2000" i="1" dirty="0"/>
              <a:t>,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memperbarui</a:t>
            </a:r>
            <a:r>
              <a:rPr lang="en-US" sz="2000" i="1" dirty="0"/>
              <a:t> </a:t>
            </a:r>
            <a:r>
              <a:rPr lang="en-US" sz="2000" i="1" dirty="0" err="1"/>
              <a:t>jika</a:t>
            </a:r>
            <a:r>
              <a:rPr lang="en-US" sz="2000" i="1" dirty="0"/>
              <a:t> </a:t>
            </a:r>
            <a:r>
              <a:rPr lang="en-US" sz="2000" i="1" dirty="0" err="1"/>
              <a:t>diperlukan</a:t>
            </a:r>
            <a:endParaRPr lang="en-US" sz="2000" i="1" dirty="0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10313" y="537569"/>
            <a:ext cx="90098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800" i="1" dirty="0"/>
              <a:t>IATF 6.1.2.3 </a:t>
            </a:r>
            <a:r>
              <a:rPr lang="en-US" sz="2800" i="1" dirty="0" err="1"/>
              <a:t>Rencana</a:t>
            </a:r>
            <a:r>
              <a:rPr lang="en-US" sz="2800" i="1" dirty="0"/>
              <a:t> </a:t>
            </a:r>
            <a:r>
              <a:rPr lang="en-US" sz="2800" i="1" dirty="0" err="1"/>
              <a:t>Darurat</a:t>
            </a:r>
            <a:r>
              <a:rPr lang="en-US" sz="2800" i="1" dirty="0"/>
              <a:t> (Contingency Plan)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848544" y="3933056"/>
            <a:ext cx="8191130" cy="2517623"/>
          </a:xfrm>
          <a:prstGeom prst="round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Catatan</a:t>
            </a:r>
            <a:r>
              <a:rPr lang="en-US" sz="2000" dirty="0">
                <a:solidFill>
                  <a:schemeClr val="tx1"/>
                </a:solidFill>
              </a:rPr>
              <a:t> 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Dibeberapa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tempat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mungkin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terjadi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gempa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bumi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atau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bencana</a:t>
            </a:r>
            <a:r>
              <a:rPr lang="en-US" sz="2000" dirty="0">
                <a:solidFill>
                  <a:schemeClr val="tx1"/>
                </a:solidFill>
              </a:rPr>
              <a:t> lain yang </a:t>
            </a:r>
            <a:r>
              <a:rPr lang="en-US" sz="2000" dirty="0" err="1">
                <a:solidFill>
                  <a:schemeClr val="tx1"/>
                </a:solidFill>
              </a:rPr>
              <a:t>sering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terjadi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pada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lokasi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perusahaan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maka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rencana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darurat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harus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disesuaikan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Simulasi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harus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dilakukan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untuk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memastikan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rencana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darurat</a:t>
            </a:r>
            <a:r>
              <a:rPr lang="en-US" sz="2000" dirty="0">
                <a:solidFill>
                  <a:schemeClr val="tx1"/>
                </a:solidFill>
              </a:rPr>
              <a:t> yang </a:t>
            </a:r>
            <a:r>
              <a:rPr lang="en-US" sz="2000" dirty="0" err="1">
                <a:solidFill>
                  <a:schemeClr val="tx1"/>
                </a:solidFill>
              </a:rPr>
              <a:t>sudah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ditetapkan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memang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dapat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terlaksana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baik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harus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ditinjau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secara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berkala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2F3B927E-8C53-4267-95BA-2C6CBB3179CA}"/>
              </a:ext>
            </a:extLst>
          </p:cNvPr>
          <p:cNvSpPr txBox="1">
            <a:spLocks/>
          </p:cNvSpPr>
          <p:nvPr/>
        </p:nvSpPr>
        <p:spPr>
          <a:xfrm>
            <a:off x="387642" y="6613744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3074096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309563" y="76200"/>
            <a:ext cx="8915400" cy="647700"/>
          </a:xfrm>
        </p:spPr>
        <p:txBody>
          <a:bodyPr/>
          <a:lstStyle/>
          <a:p>
            <a:pPr eaLnBrk="1" hangingPunct="1"/>
            <a:r>
              <a:rPr lang="en-US" altLang="en-US" sz="2800" u="sng" dirty="0" err="1"/>
              <a:t>Penjelasan</a:t>
            </a:r>
            <a:r>
              <a:rPr lang="en-US" altLang="en-US" sz="2800" u="sng" dirty="0"/>
              <a:t> Contingency Plan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idx="1"/>
          </p:nvPr>
        </p:nvSpPr>
        <p:spPr>
          <a:xfrm>
            <a:off x="309562" y="762000"/>
            <a:ext cx="9367837" cy="5373687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GB" altLang="en-US" sz="1800" dirty="0"/>
              <a:t>Contingency plan </a:t>
            </a:r>
            <a:r>
              <a:rPr lang="en-GB" altLang="en-US" sz="1800" dirty="0" err="1"/>
              <a:t>adalah</a:t>
            </a:r>
            <a:r>
              <a:rPr lang="en-GB" altLang="en-US" sz="1800" dirty="0"/>
              <a:t> </a:t>
            </a:r>
            <a:r>
              <a:rPr lang="en-GB" altLang="en-US" sz="1800" dirty="0" err="1"/>
              <a:t>suatu</a:t>
            </a:r>
            <a:r>
              <a:rPr lang="en-GB" altLang="en-US" sz="1800" dirty="0"/>
              <a:t> </a:t>
            </a:r>
            <a:r>
              <a:rPr lang="en-GB" altLang="en-US" sz="1800" b="1" dirty="0"/>
              <a:t>TINDAKAN YANG SUDAH DIPERSIAPKAN, </a:t>
            </a:r>
            <a:r>
              <a:rPr lang="en-GB" altLang="en-US" sz="1800" dirty="0" err="1"/>
              <a:t>untuk</a:t>
            </a:r>
            <a:r>
              <a:rPr lang="en-GB" altLang="en-US" sz="1800" dirty="0"/>
              <a:t> </a:t>
            </a:r>
            <a:r>
              <a:rPr lang="en-GB" altLang="en-US" sz="1800" dirty="0" err="1"/>
              <a:t>mengatasi</a:t>
            </a:r>
            <a:r>
              <a:rPr lang="en-GB" altLang="en-US" sz="1800" dirty="0"/>
              <a:t> </a:t>
            </a:r>
            <a:r>
              <a:rPr lang="en-GB" altLang="en-US" sz="1800" dirty="0" err="1"/>
              <a:t>kemungkinan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terjadinya</a:t>
            </a:r>
            <a:r>
              <a:rPr lang="en-GB" altLang="en-US" sz="1800" dirty="0"/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1600" dirty="0"/>
              <a:t>Line stop </a:t>
            </a:r>
            <a:r>
              <a:rPr lang="en-GB" altLang="en-US" sz="1600" dirty="0" err="1"/>
              <a:t>pada</a:t>
            </a:r>
            <a:r>
              <a:rPr lang="en-GB" altLang="en-US" sz="1600" dirty="0"/>
              <a:t> proses </a:t>
            </a:r>
            <a:r>
              <a:rPr lang="en-GB" altLang="en-US" sz="1600" dirty="0" err="1"/>
              <a:t>produksi</a:t>
            </a:r>
            <a:r>
              <a:rPr lang="en-GB" altLang="en-US" sz="1600" dirty="0"/>
              <a:t> yang </a:t>
            </a:r>
            <a:r>
              <a:rPr lang="en-GB" altLang="en-US" sz="1600" dirty="0" err="1"/>
              <a:t>terlalu</a:t>
            </a:r>
            <a:r>
              <a:rPr lang="en-GB" altLang="en-US" sz="1600" dirty="0"/>
              <a:t> lama, yang </a:t>
            </a:r>
            <a:r>
              <a:rPr lang="en-GB" altLang="en-US" sz="1600" dirty="0" err="1"/>
              <a:t>bisa</a:t>
            </a:r>
            <a:r>
              <a:rPr lang="en-GB" altLang="en-US" sz="1600" dirty="0"/>
              <a:t> </a:t>
            </a:r>
            <a:r>
              <a:rPr lang="en-GB" altLang="en-US" sz="1600" dirty="0" err="1"/>
              <a:t>mengakibatkan</a:t>
            </a:r>
            <a:r>
              <a:rPr lang="en-GB" altLang="en-US" sz="1600" dirty="0"/>
              <a:t> line stop di Customer.</a:t>
            </a:r>
            <a:r>
              <a:rPr lang="en-GB" altLang="en-US" sz="1600" b="1" dirty="0"/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1600" dirty="0"/>
              <a:t>Problem yang </a:t>
            </a:r>
            <a:r>
              <a:rPr lang="en-GB" altLang="en-US" sz="1600" dirty="0" err="1"/>
              <a:t>bisa</a:t>
            </a:r>
            <a:r>
              <a:rPr lang="en-GB" altLang="en-US" sz="1600" dirty="0"/>
              <a:t> </a:t>
            </a:r>
            <a:r>
              <a:rPr lang="en-GB" altLang="en-US" sz="1600" dirty="0" err="1"/>
              <a:t>mengakibatkan</a:t>
            </a:r>
            <a:r>
              <a:rPr lang="en-GB" altLang="en-US" sz="1600" dirty="0"/>
              <a:t> </a:t>
            </a:r>
            <a:r>
              <a:rPr lang="en-GB" altLang="en-US" sz="1600" dirty="0" err="1"/>
              <a:t>kemungkinan</a:t>
            </a:r>
            <a:r>
              <a:rPr lang="en-GB" altLang="en-US" sz="1600" dirty="0"/>
              <a:t> </a:t>
            </a:r>
            <a:r>
              <a:rPr lang="en-GB" altLang="en-US" sz="1600" dirty="0" err="1"/>
              <a:t>produk</a:t>
            </a:r>
            <a:r>
              <a:rPr lang="en-GB" altLang="en-US" sz="1600" dirty="0"/>
              <a:t> defect </a:t>
            </a:r>
            <a:r>
              <a:rPr lang="en-GB" altLang="en-US" sz="1600" dirty="0" err="1"/>
              <a:t>terkirim</a:t>
            </a:r>
            <a:endParaRPr lang="en-GB" altLang="en-US" sz="1600" dirty="0"/>
          </a:p>
          <a:p>
            <a:pPr eaLnBrk="1" hangingPunct="1">
              <a:lnSpc>
                <a:spcPct val="80000"/>
              </a:lnSpc>
            </a:pPr>
            <a:r>
              <a:rPr lang="en-GB" altLang="en-US" sz="1800" dirty="0"/>
              <a:t>Contingency plan </a:t>
            </a:r>
            <a:r>
              <a:rPr lang="en-GB" altLang="en-US" sz="1800" b="1" dirty="0"/>
              <a:t>BUKAN TINDAKAN KETIKA TERJADI MASALAH</a:t>
            </a:r>
            <a:r>
              <a:rPr lang="en-GB" altLang="en-US" sz="1800" dirty="0"/>
              <a:t>. </a:t>
            </a:r>
            <a:r>
              <a:rPr lang="en-GB" altLang="en-US" sz="1800" dirty="0" err="1"/>
              <a:t>Contoh</a:t>
            </a:r>
            <a:r>
              <a:rPr lang="en-GB" altLang="en-US" sz="1800" dirty="0"/>
              <a:t> contingency plan yang </a:t>
            </a:r>
            <a:r>
              <a:rPr lang="en-GB" altLang="en-US" sz="1800" dirty="0" err="1"/>
              <a:t>salah</a:t>
            </a:r>
            <a:r>
              <a:rPr lang="en-GB" altLang="en-US" sz="1800" dirty="0"/>
              <a:t> </a:t>
            </a:r>
            <a:r>
              <a:rPr lang="en-GB" altLang="en-US" sz="1800" dirty="0" err="1"/>
              <a:t>adalah</a:t>
            </a:r>
            <a:r>
              <a:rPr lang="en-GB" altLang="en-US" sz="1800" dirty="0"/>
              <a:t> : 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1600" dirty="0" err="1"/>
              <a:t>Mesin</a:t>
            </a:r>
            <a:r>
              <a:rPr lang="en-GB" altLang="en-US" sz="1600" dirty="0"/>
              <a:t> </a:t>
            </a:r>
            <a:r>
              <a:rPr lang="en-GB" altLang="en-US" sz="1600" dirty="0" err="1"/>
              <a:t>rusak</a:t>
            </a:r>
            <a:r>
              <a:rPr lang="en-GB" altLang="en-US" sz="1600" dirty="0"/>
              <a:t>, contingency plan: </a:t>
            </a:r>
            <a:r>
              <a:rPr lang="en-GB" altLang="en-US" sz="1600" dirty="0" err="1"/>
              <a:t>perbaiki</a:t>
            </a:r>
            <a:r>
              <a:rPr lang="en-GB" altLang="en-US" sz="1600" dirty="0"/>
              <a:t> </a:t>
            </a:r>
            <a:r>
              <a:rPr lang="en-GB" altLang="en-US" sz="1600" dirty="0" err="1"/>
              <a:t>mesin</a:t>
            </a:r>
            <a:r>
              <a:rPr lang="en-GB" altLang="en-US" sz="1600" dirty="0"/>
              <a:t>, </a:t>
            </a:r>
            <a:r>
              <a:rPr lang="en-GB" altLang="en-US" sz="1600" dirty="0" err="1"/>
              <a:t>atau</a:t>
            </a:r>
            <a:r>
              <a:rPr lang="en-GB" altLang="en-US" sz="1600" dirty="0"/>
              <a:t> </a:t>
            </a:r>
            <a:r>
              <a:rPr lang="en-GB" altLang="en-US" sz="1600" dirty="0" err="1"/>
              <a:t>mengatur</a:t>
            </a:r>
            <a:r>
              <a:rPr lang="en-GB" altLang="en-US" sz="1600" dirty="0"/>
              <a:t> </a:t>
            </a:r>
            <a:r>
              <a:rPr lang="en-GB" altLang="en-US" sz="1600" dirty="0" err="1"/>
              <a:t>prioritas</a:t>
            </a:r>
            <a:r>
              <a:rPr lang="en-GB" altLang="en-US" sz="1600" dirty="0"/>
              <a:t> </a:t>
            </a:r>
            <a:r>
              <a:rPr lang="en-GB" altLang="en-US" sz="1600" dirty="0" err="1"/>
              <a:t>produksi</a:t>
            </a:r>
            <a:r>
              <a:rPr lang="en-GB" altLang="en-US" sz="1600" dirty="0"/>
              <a:t> (</a:t>
            </a:r>
            <a:r>
              <a:rPr lang="en-GB" altLang="en-US" sz="1600" dirty="0" err="1"/>
              <a:t>bagaimana</a:t>
            </a:r>
            <a:r>
              <a:rPr lang="en-GB" altLang="en-US" sz="1600" dirty="0"/>
              <a:t> </a:t>
            </a:r>
            <a:r>
              <a:rPr lang="en-GB" altLang="en-US" sz="1600" dirty="0" err="1"/>
              <a:t>jika</a:t>
            </a:r>
            <a:r>
              <a:rPr lang="en-GB" altLang="en-US" sz="1600" dirty="0"/>
              <a:t> </a:t>
            </a:r>
            <a:r>
              <a:rPr lang="en-GB" altLang="en-US" sz="1600" dirty="0" err="1"/>
              <a:t>mesin</a:t>
            </a:r>
            <a:r>
              <a:rPr lang="en-GB" altLang="en-US" sz="1600" dirty="0"/>
              <a:t> </a:t>
            </a:r>
            <a:r>
              <a:rPr lang="en-GB" altLang="en-US" sz="1600" dirty="0" err="1"/>
              <a:t>tersebut</a:t>
            </a:r>
            <a:r>
              <a:rPr lang="en-GB" altLang="en-US" sz="1600" dirty="0"/>
              <a:t> </a:t>
            </a:r>
            <a:r>
              <a:rPr lang="en-GB" altLang="en-US" sz="1600" dirty="0" err="1"/>
              <a:t>mesin</a:t>
            </a:r>
            <a:r>
              <a:rPr lang="en-GB" altLang="en-US" sz="1600" dirty="0"/>
              <a:t> </a:t>
            </a:r>
            <a:r>
              <a:rPr lang="en-GB" altLang="en-US" sz="1600" dirty="0" err="1"/>
              <a:t>tunggal</a:t>
            </a:r>
            <a:r>
              <a:rPr lang="en-GB" altLang="en-US" sz="1600" dirty="0"/>
              <a:t> ?), </a:t>
            </a:r>
            <a:r>
              <a:rPr lang="en-GB" altLang="en-US" sz="1600" dirty="0" err="1"/>
              <a:t>atau</a:t>
            </a:r>
            <a:r>
              <a:rPr lang="en-GB" altLang="en-US" sz="1600" dirty="0"/>
              <a:t> </a:t>
            </a:r>
            <a:r>
              <a:rPr lang="en-GB" altLang="en-US" sz="1600" dirty="0" err="1"/>
              <a:t>lapor</a:t>
            </a:r>
            <a:r>
              <a:rPr lang="en-GB" altLang="en-US" sz="1600" dirty="0"/>
              <a:t> manager / customer</a:t>
            </a:r>
            <a:endParaRPr lang="sv-SE" alt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sv-SE" altLang="en-US" sz="1600" dirty="0"/>
              <a:t>Kekurangan tenaga kerja, pengaturan tenaga kerja</a:t>
            </a:r>
          </a:p>
          <a:p>
            <a:pPr eaLnBrk="1" hangingPunct="1">
              <a:lnSpc>
                <a:spcPct val="80000"/>
              </a:lnSpc>
            </a:pPr>
            <a:r>
              <a:rPr lang="sv-SE" altLang="en-US" sz="1800" dirty="0"/>
              <a:t>Contoh Contigency plan ”Tindakan Antisipasi”</a:t>
            </a:r>
          </a:p>
          <a:p>
            <a:pPr lvl="1" eaLnBrk="1" hangingPunct="1">
              <a:lnSpc>
                <a:spcPct val="80000"/>
              </a:lnSpc>
            </a:pPr>
            <a:r>
              <a:rPr lang="sv-SE" altLang="en-US" sz="1600" dirty="0"/>
              <a:t>Kebakaran. Contigency :identifikasi titik rawan kebakaran, menyiapkan media pemadam yang sesuai, melatih karyawan dalam melakukan pemadaman api</a:t>
            </a:r>
          </a:p>
          <a:p>
            <a:pPr lvl="1" eaLnBrk="1" hangingPunct="1">
              <a:lnSpc>
                <a:spcPct val="80000"/>
              </a:lnSpc>
            </a:pPr>
            <a:r>
              <a:rPr lang="sv-SE" altLang="en-US" sz="1600" dirty="0"/>
              <a:t>Mesin tunggal atau mesin yang kapasitasnya sudah penuh. Contigency : mesin cadangan, penyediaan spare part penting, servis kontrak, perjanjian antar perusahaan untuk penggunaan mesin, perjanjian dengan principal atau dealer untuk bisa membantu menyediakan (supply) produk.</a:t>
            </a:r>
          </a:p>
          <a:p>
            <a:pPr lvl="1" eaLnBrk="1" hangingPunct="1">
              <a:lnSpc>
                <a:spcPct val="80000"/>
              </a:lnSpc>
            </a:pPr>
            <a:r>
              <a:rPr lang="sv-SE" altLang="en-US" sz="1600" dirty="0"/>
              <a:t>Pemogokan. Contigency plan : perjanjian dengan serikat pekerja untuk melakukan wajib lapor jika ingin melakukan pemogokan. </a:t>
            </a:r>
          </a:p>
          <a:p>
            <a:pPr lvl="1" eaLnBrk="1" hangingPunct="1">
              <a:lnSpc>
                <a:spcPct val="80000"/>
              </a:lnSpc>
            </a:pPr>
            <a:r>
              <a:rPr lang="sv-SE" altLang="en-US" sz="1600" dirty="0"/>
              <a:t>Listrik mati. Contract jaminan dengan PLN, menyediakan genset, atau mencari supplier genset yang bisa digunakan. Catat no telp dan contact personnya.</a:t>
            </a:r>
          </a:p>
          <a:p>
            <a:pPr eaLnBrk="1" hangingPunct="1">
              <a:lnSpc>
                <a:spcPct val="80000"/>
              </a:lnSpc>
            </a:pPr>
            <a:r>
              <a:rPr lang="sv-SE" altLang="en-US" sz="1800" dirty="0"/>
              <a:t>Seberapa ketat suatu perusahaan harus menyiapkan contingency plan, tergantung pada kebijakan stok produk jadi pada suatu perusahaan. </a:t>
            </a:r>
          </a:p>
          <a:p>
            <a:pPr lvl="1" eaLnBrk="1" hangingPunct="1">
              <a:lnSpc>
                <a:spcPct val="80000"/>
              </a:lnSpc>
            </a:pPr>
            <a:r>
              <a:rPr lang="sv-SE" altLang="en-US" sz="1600" dirty="0"/>
              <a:t>Perusahaan yang mempunyai stok produk jadi 1 hari, perusahaan tersebut harus mempunyai suatu contingency plan yang ketat. Contigency yang bisa mengatasi (recovery) masalah kurang dari 1 hari. </a:t>
            </a:r>
          </a:p>
          <a:p>
            <a:pPr lvl="1" eaLnBrk="1" hangingPunct="1">
              <a:lnSpc>
                <a:spcPct val="80000"/>
              </a:lnSpc>
            </a:pPr>
            <a:r>
              <a:rPr lang="sv-SE" altLang="en-US" sz="1600" dirty="0"/>
              <a:t>Perusahaan yang mempunyai stok produk jadi 1 minggu, mempunyai sedikit kelonggaran dalam penyusunan contigency plan.</a:t>
            </a:r>
            <a:endParaRPr lang="en-US" alt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6996113" y="0"/>
            <a:ext cx="2909887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461687" y="6416675"/>
            <a:ext cx="2228850" cy="365125"/>
          </a:xfrm>
        </p:spPr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035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424554" y="4466182"/>
            <a:ext cx="5317383" cy="1108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268173" marR="0" lvl="0" indent="-268173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memberikan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jaminan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bahwa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sistem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manajemen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 K3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dapat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mencapai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hasil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diharapkan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;</a:t>
            </a:r>
            <a:endParaRPr kumimoji="0" lang="en-US" sz="258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+mn-ea"/>
              <a:cs typeface="Arial" pitchFamily="34" charset="0"/>
            </a:endParaRPr>
          </a:p>
          <a:p>
            <a:pPr marL="268173" marR="0" lvl="0" indent="-268173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mencegah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atau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mengurangi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pengaruh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tidak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diharapkan</a:t>
            </a:r>
            <a:endParaRPr kumimoji="0" lang="en-US" sz="166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Calibri" pitchFamily="34" charset="0"/>
              <a:cs typeface="ArialMT"/>
            </a:endParaRPr>
          </a:p>
          <a:p>
            <a:pPr marL="268173" marR="0" lvl="0" indent="-268173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mencapai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peningkatan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 /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perbaikan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berkelanjutan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.</a:t>
            </a:r>
            <a:endParaRPr kumimoji="0" lang="en-US" sz="369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+mn-ea"/>
              <a:cs typeface="Arial" pitchFamily="34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381000" y="5562600"/>
            <a:ext cx="5590334" cy="994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77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Organisasi</a:t>
            </a:r>
            <a:r>
              <a:rPr kumimoji="0" lang="en-US" sz="147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kumimoji="0" lang="en-US" sz="1477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harus</a:t>
            </a:r>
            <a:r>
              <a:rPr kumimoji="0" lang="en-US" sz="147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kumimoji="0" lang="en-US" sz="1477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memelihara</a:t>
            </a:r>
            <a:r>
              <a:rPr kumimoji="0" lang="en-US" sz="147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kumimoji="0" lang="en-US" sz="1477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informasi</a:t>
            </a:r>
            <a:r>
              <a:rPr kumimoji="0" lang="en-US" sz="147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kumimoji="0" lang="en-US" sz="1477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terdokumentasi</a:t>
            </a:r>
            <a:r>
              <a:rPr kumimoji="0" lang="en-US" sz="147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kumimoji="0" lang="en-US" sz="1477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dari</a:t>
            </a:r>
            <a:r>
              <a:rPr kumimoji="0" lang="en-US" sz="147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 :</a:t>
            </a:r>
            <a:endParaRPr kumimoji="0" lang="en-US" sz="1662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+mn-ea"/>
              <a:cs typeface="Arial" pitchFamily="34" charset="0"/>
            </a:endParaRPr>
          </a:p>
          <a:p>
            <a:pPr marL="320928" marR="0" lvl="0" indent="-320928" algn="just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risiko</a:t>
            </a:r>
            <a:r>
              <a:rPr kumimoji="0" lang="en-US" sz="147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kumimoji="0" lang="en-US" sz="1477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dan</a:t>
            </a:r>
            <a:r>
              <a:rPr kumimoji="0" lang="en-US" sz="147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kumimoji="0" lang="en-US" sz="1477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peluang</a:t>
            </a:r>
            <a:r>
              <a:rPr kumimoji="0" lang="en-US" sz="147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 yang </a:t>
            </a:r>
            <a:r>
              <a:rPr kumimoji="0" lang="en-US" sz="1477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perlu</a:t>
            </a:r>
            <a:r>
              <a:rPr kumimoji="0" lang="en-US" sz="147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kumimoji="0" lang="en-US" sz="1477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ditangani</a:t>
            </a:r>
            <a:r>
              <a:rPr kumimoji="0" lang="en-US" sz="147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endParaRPr kumimoji="0" lang="en-US" sz="1662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+mn-ea"/>
              <a:cs typeface="Arial" pitchFamily="34" charset="0"/>
            </a:endParaRPr>
          </a:p>
          <a:p>
            <a:pPr marL="320928" marR="0" lvl="0" indent="-320928" algn="just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proses-proses yang </a:t>
            </a:r>
            <a:r>
              <a:rPr kumimoji="0" lang="en-US" sz="1477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dibutuhkan</a:t>
            </a:r>
            <a:r>
              <a:rPr kumimoji="0" lang="en-US" sz="147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kumimoji="0" lang="en-US" sz="1477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dalam</a:t>
            </a:r>
            <a:r>
              <a:rPr kumimoji="0" lang="en-US" sz="147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kumimoji="0" lang="en-US" sz="1477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mengendalikan</a:t>
            </a:r>
            <a:r>
              <a:rPr kumimoji="0" lang="en-US" sz="147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kumimoji="0" lang="en-US" sz="1477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risiko</a:t>
            </a:r>
            <a:r>
              <a:rPr kumimoji="0" lang="en-US" sz="147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kumimoji="0" lang="en-US" sz="1477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untuk</a:t>
            </a:r>
            <a:r>
              <a:rPr kumimoji="0" lang="en-US" sz="147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kumimoji="0" lang="en-US" sz="1477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memiliki</a:t>
            </a:r>
            <a:r>
              <a:rPr kumimoji="0" lang="en-US" sz="147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kumimoji="0" lang="en-US" sz="1477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keyakinan</a:t>
            </a:r>
            <a:r>
              <a:rPr kumimoji="0" lang="en-US" sz="147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kumimoji="0" lang="en-US" sz="1477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mencapai</a:t>
            </a:r>
            <a:r>
              <a:rPr kumimoji="0" lang="en-US" sz="147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kumimoji="0" lang="en-US" sz="1477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sesuai</a:t>
            </a:r>
            <a:r>
              <a:rPr kumimoji="0" lang="en-US" sz="147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 yang </a:t>
            </a:r>
            <a:r>
              <a:rPr kumimoji="0" lang="en-US" sz="1477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direncanakan</a:t>
            </a:r>
            <a:r>
              <a:rPr kumimoji="0" lang="en-US" sz="147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.</a:t>
            </a:r>
            <a:endParaRPr kumimoji="0" lang="en-US" sz="3323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+mn-ea"/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6356" y="238604"/>
            <a:ext cx="5952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Tindakan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untuk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mengatasi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RISIKO &amp; PELUANG</a:t>
            </a:r>
          </a:p>
        </p:txBody>
      </p:sp>
      <p:sp>
        <p:nvSpPr>
          <p:cNvPr id="5" name="Curved Down Arrow 4"/>
          <p:cNvSpPr/>
          <p:nvPr/>
        </p:nvSpPr>
        <p:spPr>
          <a:xfrm>
            <a:off x="2331992" y="1219619"/>
            <a:ext cx="1356985" cy="479494"/>
          </a:xfrm>
          <a:prstGeom prst="curvedDownArrow">
            <a:avLst>
              <a:gd name="adj1" fmla="val 25000"/>
              <a:gd name="adj2" fmla="val 50000"/>
              <a:gd name="adj3" fmla="val 19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6355" y="1575037"/>
            <a:ext cx="1852246" cy="2450950"/>
            <a:chOff x="482317" y="1468548"/>
            <a:chExt cx="1852246" cy="245095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78" name="Rectangle 77"/>
            <p:cNvSpPr/>
            <p:nvPr/>
          </p:nvSpPr>
          <p:spPr>
            <a:xfrm>
              <a:off x="482317" y="1468548"/>
              <a:ext cx="1852246" cy="2450950"/>
            </a:xfrm>
            <a:prstGeom prst="rect">
              <a:avLst/>
            </a:prstGeom>
            <a:grp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8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48117" y="1543238"/>
              <a:ext cx="1688123" cy="538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Isu</a:t>
              </a:r>
              <a:r>
                <a:rPr kumimoji="0" lang="en-US" sz="147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 internal &amp; </a:t>
              </a:r>
              <a:r>
                <a:rPr kumimoji="0" lang="en-US" sz="147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eksternal</a:t>
              </a:r>
              <a:r>
                <a:rPr kumimoji="0" lang="en-US" sz="147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 (4.1)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52658" y="2169294"/>
              <a:ext cx="1688123" cy="91624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Kebutuhan</a:t>
              </a:r>
              <a:r>
                <a:rPr kumimoji="0" lang="en-US" sz="147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 &amp; </a:t>
              </a:r>
              <a:r>
                <a:rPr kumimoji="0" lang="en-US" sz="147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Harapan</a:t>
              </a:r>
              <a:r>
                <a:rPr kumimoji="0" lang="en-US" sz="147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 </a:t>
              </a:r>
              <a:r>
                <a:rPr kumimoji="0" lang="en-US" sz="147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pihak</a:t>
              </a:r>
              <a:r>
                <a:rPr kumimoji="0" lang="en-US" sz="147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 yang </a:t>
              </a:r>
              <a:r>
                <a:rPr kumimoji="0" lang="en-US" sz="147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berkepentingan</a:t>
              </a:r>
              <a:r>
                <a:rPr kumimoji="0" lang="en-US" sz="147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 (4.2)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64378" y="3162346"/>
              <a:ext cx="1688123" cy="62393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Lingkup</a:t>
              </a:r>
              <a:r>
                <a:rPr kumimoji="0" lang="en-US" sz="147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 </a:t>
              </a:r>
              <a:r>
                <a:rPr kumimoji="0" lang="en-US" sz="147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sistem</a:t>
              </a:r>
              <a:r>
                <a:rPr kumimoji="0" lang="en-US" sz="147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 </a:t>
              </a:r>
              <a:r>
                <a:rPr kumimoji="0" lang="en-US" sz="147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manajemen</a:t>
              </a:r>
              <a:r>
                <a:rPr kumimoji="0" lang="en-US" sz="147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 K3 (4.3)</a:t>
              </a:r>
            </a:p>
          </p:txBody>
        </p:sp>
      </p:grpSp>
      <p:sp>
        <p:nvSpPr>
          <p:cNvPr id="82" name="Rectangle 2"/>
          <p:cNvSpPr>
            <a:spLocks noChangeArrowheads="1"/>
          </p:cNvSpPr>
          <p:nvPr/>
        </p:nvSpPr>
        <p:spPr bwMode="auto">
          <a:xfrm>
            <a:off x="2567000" y="877175"/>
            <a:ext cx="1586215" cy="31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77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 charset="0"/>
              </a:rPr>
              <a:t>Mempertimbangkan</a:t>
            </a:r>
            <a:endParaRPr kumimoji="0" lang="en-US" sz="3323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724401" y="2045778"/>
            <a:ext cx="1207131" cy="207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Rectangle 1"/>
          <p:cNvSpPr>
            <a:spLocks noChangeArrowheads="1"/>
          </p:cNvSpPr>
          <p:nvPr/>
        </p:nvSpPr>
        <p:spPr bwMode="auto">
          <a:xfrm>
            <a:off x="6029648" y="1711813"/>
            <a:ext cx="3038152" cy="70078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Menetapkan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Risiko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 &amp;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Peluang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 Sistem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Manajemen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Calibri" pitchFamily="34" charset="0"/>
                <a:cs typeface="ArialMT"/>
              </a:rPr>
              <a:t> K3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900877" y="3000227"/>
            <a:ext cx="1695511" cy="3660278"/>
            <a:chOff x="6090336" y="2884974"/>
            <a:chExt cx="1852246" cy="3085520"/>
          </a:xfrm>
          <a:solidFill>
            <a:srgbClr val="FF0000"/>
          </a:solidFill>
        </p:grpSpPr>
        <p:sp>
          <p:nvSpPr>
            <p:cNvPr id="85" name="Rectangle 84"/>
            <p:cNvSpPr/>
            <p:nvPr/>
          </p:nvSpPr>
          <p:spPr>
            <a:xfrm>
              <a:off x="6090336" y="2884974"/>
              <a:ext cx="1852246" cy="3085520"/>
            </a:xfrm>
            <a:prstGeom prst="rect">
              <a:avLst/>
            </a:prstGeom>
            <a:grp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8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156136" y="2959664"/>
              <a:ext cx="1688123" cy="538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Bahaya</a:t>
              </a:r>
              <a:r>
                <a:rPr kumimoji="0" lang="en-US" sz="147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 (6.1.2.1)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60677" y="3585720"/>
              <a:ext cx="1688123" cy="6579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Risiko</a:t>
              </a:r>
              <a:r>
                <a:rPr kumimoji="0" lang="en-US" sz="147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 K3 </a:t>
              </a:r>
              <a:r>
                <a:rPr kumimoji="0" lang="en-US" sz="147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dan</a:t>
              </a:r>
              <a:r>
                <a:rPr kumimoji="0" lang="en-US" sz="147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 </a:t>
              </a:r>
              <a:r>
                <a:rPr kumimoji="0" lang="en-US" sz="147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risiko</a:t>
              </a:r>
              <a:r>
                <a:rPr kumimoji="0" lang="en-US" sz="147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 </a:t>
              </a:r>
              <a:r>
                <a:rPr kumimoji="0" lang="en-US" sz="147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lainnya</a:t>
              </a:r>
              <a:r>
                <a:rPr kumimoji="0" lang="en-US" sz="147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 (6.1.2.2)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172397" y="4367848"/>
              <a:ext cx="1688123" cy="715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Peluang</a:t>
              </a:r>
              <a:r>
                <a:rPr kumimoji="0" lang="en-US" sz="147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 K3 </a:t>
              </a:r>
              <a:r>
                <a:rPr kumimoji="0" lang="en-US" sz="147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dan</a:t>
              </a:r>
              <a:r>
                <a:rPr kumimoji="0" lang="en-US" sz="147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 </a:t>
              </a:r>
              <a:r>
                <a:rPr kumimoji="0" lang="en-US" sz="147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peluang</a:t>
              </a:r>
              <a:r>
                <a:rPr kumimoji="0" lang="en-US" sz="147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 </a:t>
              </a:r>
              <a:r>
                <a:rPr kumimoji="0" lang="en-US" sz="147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lainnya</a:t>
              </a:r>
              <a:r>
                <a:rPr kumimoji="0" lang="en-US" sz="147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 (6.1.2.2)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72397" y="5169171"/>
              <a:ext cx="1688123" cy="715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Persyaratan</a:t>
              </a:r>
              <a:r>
                <a:rPr kumimoji="0" lang="en-US" sz="147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 </a:t>
              </a:r>
              <a:r>
                <a:rPr kumimoji="0" lang="en-US" sz="147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hukum</a:t>
              </a:r>
              <a:r>
                <a:rPr kumimoji="0" lang="en-US" sz="147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 &amp; </a:t>
              </a:r>
              <a:r>
                <a:rPr kumimoji="0" lang="en-US" sz="147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persyaratan</a:t>
              </a:r>
              <a:r>
                <a:rPr kumimoji="0" lang="en-US" sz="147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+mn-ea"/>
                  <a:cs typeface="+mn-cs"/>
                </a:rPr>
                <a:t> lain (6.1.3)</a:t>
              </a:r>
            </a:p>
          </p:txBody>
        </p:sp>
      </p:grpSp>
      <p:sp>
        <p:nvSpPr>
          <p:cNvPr id="90" name="Right Arrow 89"/>
          <p:cNvSpPr/>
          <p:nvPr/>
        </p:nvSpPr>
        <p:spPr>
          <a:xfrm rot="16200000">
            <a:off x="7516322" y="2345806"/>
            <a:ext cx="472735" cy="568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02C076-3C16-40F8-B87C-85655438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D3CF9-A8F0-446F-8AA4-23D2A19D86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742" y="1579875"/>
            <a:ext cx="2874745" cy="2886306"/>
          </a:xfrm>
          <a:prstGeom prst="rect">
            <a:avLst/>
          </a:prstGeom>
        </p:spPr>
      </p:pic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96F31C5D-8219-4FDD-B588-1E128BF05F5C}"/>
              </a:ext>
            </a:extLst>
          </p:cNvPr>
          <p:cNvSpPr txBox="1">
            <a:spLocks/>
          </p:cNvSpPr>
          <p:nvPr/>
        </p:nvSpPr>
        <p:spPr>
          <a:xfrm>
            <a:off x="152400" y="66294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2554008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5630" y="401771"/>
            <a:ext cx="77041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Arial" panose="020B0604020202020204" pitchFamily="34" charset="0"/>
              </a:rPr>
              <a:t>Identifikasi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Arial" panose="020B0604020202020204" pitchFamily="34" charset="0"/>
              </a:rPr>
              <a:t>Bahaya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Arial" panose="020B0604020202020204" pitchFamily="34" charset="0"/>
              </a:rPr>
              <a:t>dan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Arial" panose="020B0604020202020204" pitchFamily="34" charset="0"/>
              </a:rPr>
              <a:t>Penilaian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Arial" panose="020B0604020202020204" pitchFamily="34" charset="0"/>
              </a:rPr>
              <a:t>Risiko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Arial" panose="020B0604020202020204" pitchFamily="34" charset="0"/>
              </a:rPr>
              <a:t> &amp;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Arial" panose="020B0604020202020204" pitchFamily="34" charset="0"/>
              </a:rPr>
              <a:t>Peluang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630" y="1214378"/>
            <a:ext cx="6131858" cy="53245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Organisasi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menetapkan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Proses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untuk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Identifikasi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bahaya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yang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sedang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berlangsung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dari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proaktif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Dengan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pertimbangan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Pengaturan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kerja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faktor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sosial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beban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kerja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jam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kerja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viktimisasi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pelecehan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intimidasi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kepemimpinan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budaya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Aktivitas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rutin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non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rutin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Infrastruktur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mesin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bahan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aktivitas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desain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produk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perakitan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perawatan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faktor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manusia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Insiden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masa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lalu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internal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eksternal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termasuk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keadaan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darurat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Potensi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keadaan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darurat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Orang,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termasuk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: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akses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tempat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kerja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aktivitasnya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orang-orang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disekitar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tempat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kerja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pekerja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dilokasi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tanpa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kendali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organisasi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Isu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lainnya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seperti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: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desain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proses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kerja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layout,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adaptasi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pekerjaan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baru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kemampuan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pekerja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situasi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yang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terjadi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disekitar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tempat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kerja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yang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dapat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oleh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kegiatan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organisasi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situasi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yang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tidak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dikendalikan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organisasi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terjadi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disekitar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tempat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kerja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yang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dapat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mempengaruhi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K3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pekerja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Perubahan-perubahan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seperti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: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organisasi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operasi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proses,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aktivitas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sistem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manajemen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K3 (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MoC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Perubahan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pengetahuan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informasi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tentang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bahaya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6C443-6F6C-44C4-8753-F841A3FE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D3CF9-A8F0-446F-8AA4-23D2A19D86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4200" y="5340687"/>
            <a:ext cx="2300868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6.1.2.1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Identifikasi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Bahaya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6100E-D777-4794-B757-D981E9854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812" y="1214378"/>
            <a:ext cx="1972256" cy="4057679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7318F46F-5FA9-4279-A39A-68323B35BC01}"/>
              </a:ext>
            </a:extLst>
          </p:cNvPr>
          <p:cNvSpPr txBox="1">
            <a:spLocks/>
          </p:cNvSpPr>
          <p:nvPr/>
        </p:nvSpPr>
        <p:spPr>
          <a:xfrm>
            <a:off x="222651" y="6552301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837322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2E2EAF-3921-4166-831B-E5B38DF9F69C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324586" y="178280"/>
            <a:ext cx="9239250" cy="946150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sz="2800" u="sng" dirty="0">
                <a:solidFill>
                  <a:schemeClr val="tx1"/>
                </a:solidFill>
              </a:rPr>
              <a:t>IATF:2016 </a:t>
            </a:r>
            <a:r>
              <a:rPr lang="en-US" sz="2800" u="sng" dirty="0" err="1">
                <a:solidFill>
                  <a:schemeClr val="tx1"/>
                </a:solidFill>
              </a:rPr>
              <a:t>menambahkan</a:t>
            </a:r>
            <a:r>
              <a:rPr lang="en-US" sz="2800" u="sng" dirty="0">
                <a:solidFill>
                  <a:schemeClr val="tx1"/>
                </a:solidFill>
              </a:rPr>
              <a:t> </a:t>
            </a:r>
            <a:r>
              <a:rPr lang="en-US" sz="2800" u="sng" dirty="0" err="1">
                <a:solidFill>
                  <a:schemeClr val="tx1"/>
                </a:solidFill>
              </a:rPr>
              <a:t>persyaratan</a:t>
            </a:r>
            <a:r>
              <a:rPr lang="en-US" sz="2800" u="sng" dirty="0">
                <a:solidFill>
                  <a:schemeClr val="tx1"/>
                </a:solidFill>
              </a:rPr>
              <a:t> ISO 9001:2015 </a:t>
            </a:r>
            <a:r>
              <a:rPr lang="en-US" sz="2800" u="sng" dirty="0" err="1">
                <a:solidFill>
                  <a:schemeClr val="tx1"/>
                </a:solidFill>
              </a:rPr>
              <a:t>sesuai</a:t>
            </a:r>
            <a:r>
              <a:rPr lang="en-US" sz="2800" u="sng" dirty="0">
                <a:solidFill>
                  <a:schemeClr val="tx1"/>
                </a:solidFill>
              </a:rPr>
              <a:t> </a:t>
            </a:r>
            <a:r>
              <a:rPr lang="en-US" sz="2800" u="sng" dirty="0" err="1">
                <a:solidFill>
                  <a:schemeClr val="tx1"/>
                </a:solidFill>
              </a:rPr>
              <a:t>kebutuhan</a:t>
            </a:r>
            <a:r>
              <a:rPr lang="en-US" sz="2800" u="sng" dirty="0">
                <a:solidFill>
                  <a:schemeClr val="tx1"/>
                </a:solidFill>
              </a:rPr>
              <a:t> </a:t>
            </a:r>
            <a:r>
              <a:rPr lang="en-US" sz="2800" u="sng" dirty="0" err="1">
                <a:solidFill>
                  <a:schemeClr val="tx1"/>
                </a:solidFill>
              </a:rPr>
              <a:t>industri</a:t>
            </a:r>
            <a:r>
              <a:rPr lang="en-US" sz="2800" u="sng" dirty="0">
                <a:solidFill>
                  <a:schemeClr val="tx1"/>
                </a:solidFill>
              </a:rPr>
              <a:t> </a:t>
            </a:r>
            <a:r>
              <a:rPr lang="en-US" sz="2800" u="sng" dirty="0" err="1">
                <a:solidFill>
                  <a:schemeClr val="tx1"/>
                </a:solidFill>
              </a:rPr>
              <a:t>otomotif</a:t>
            </a:r>
            <a:r>
              <a:rPr lang="en-US" sz="2800" u="sng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34823" name="Oval 6"/>
          <p:cNvSpPr>
            <a:spLocks noChangeArrowheads="1"/>
          </p:cNvSpPr>
          <p:nvPr/>
        </p:nvSpPr>
        <p:spPr bwMode="auto">
          <a:xfrm>
            <a:off x="2719647" y="1205540"/>
            <a:ext cx="1816100" cy="703263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4824" name="Rectangle 7"/>
          <p:cNvSpPr>
            <a:spLocks noChangeArrowheads="1"/>
          </p:cNvSpPr>
          <p:nvPr/>
        </p:nvSpPr>
        <p:spPr bwMode="auto">
          <a:xfrm>
            <a:off x="2775053" y="1385858"/>
            <a:ext cx="1705677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ISO 9001:2015</a:t>
            </a:r>
          </a:p>
        </p:txBody>
      </p:sp>
      <p:grpSp>
        <p:nvGrpSpPr>
          <p:cNvPr id="2" name="Group 21"/>
          <p:cNvGrpSpPr/>
          <p:nvPr/>
        </p:nvGrpSpPr>
        <p:grpSpPr>
          <a:xfrm>
            <a:off x="4823195" y="1093643"/>
            <a:ext cx="2235201" cy="820737"/>
            <a:chOff x="2655277" y="1125539"/>
            <a:chExt cx="2063262" cy="820737"/>
          </a:xfrm>
        </p:grpSpPr>
        <p:sp>
          <p:nvSpPr>
            <p:cNvPr id="34822" name="Oval 5"/>
            <p:cNvSpPr>
              <a:spLocks noChangeArrowheads="1"/>
            </p:cNvSpPr>
            <p:nvPr/>
          </p:nvSpPr>
          <p:spPr bwMode="auto">
            <a:xfrm>
              <a:off x="2655277" y="1125539"/>
              <a:ext cx="2063262" cy="820737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825" name="Rectangle 8"/>
            <p:cNvSpPr>
              <a:spLocks noChangeArrowheads="1"/>
            </p:cNvSpPr>
            <p:nvPr/>
          </p:nvSpPr>
          <p:spPr bwMode="auto">
            <a:xfrm>
              <a:off x="3175863" y="1250469"/>
              <a:ext cx="1245902" cy="585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Persyaratan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otomotif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3" name="Group 19"/>
          <p:cNvGrpSpPr/>
          <p:nvPr/>
        </p:nvGrpSpPr>
        <p:grpSpPr>
          <a:xfrm>
            <a:off x="7386747" y="1646533"/>
            <a:ext cx="2347369" cy="926888"/>
            <a:chOff x="6167805" y="1125538"/>
            <a:chExt cx="2466097" cy="926888"/>
          </a:xfrm>
        </p:grpSpPr>
        <p:sp>
          <p:nvSpPr>
            <p:cNvPr id="34821" name="Oval 4"/>
            <p:cNvSpPr>
              <a:spLocks noChangeArrowheads="1"/>
            </p:cNvSpPr>
            <p:nvPr/>
          </p:nvSpPr>
          <p:spPr bwMode="auto">
            <a:xfrm>
              <a:off x="6167805" y="1125538"/>
              <a:ext cx="2453054" cy="76200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826" name="Rectangle 9"/>
            <p:cNvSpPr>
              <a:spLocks noChangeArrowheads="1"/>
            </p:cNvSpPr>
            <p:nvPr/>
          </p:nvSpPr>
          <p:spPr bwMode="auto">
            <a:xfrm>
              <a:off x="6537220" y="1220787"/>
              <a:ext cx="2096682" cy="8316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Persyaratan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Spesifik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Pelanggan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4827" name="Rectangle 10"/>
          <p:cNvSpPr>
            <a:spLocks noChangeArrowheads="1"/>
          </p:cNvSpPr>
          <p:nvPr/>
        </p:nvSpPr>
        <p:spPr bwMode="auto">
          <a:xfrm>
            <a:off x="5508847" y="5187210"/>
            <a:ext cx="4238340" cy="923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Sertifikasi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IATF 16949 </a:t>
            </a:r>
          </a:p>
          <a:p>
            <a:pPr marL="355600" marR="0" lvl="1" indent="-1762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IATF 16949 </a:t>
            </a:r>
          </a:p>
          <a:p>
            <a:pPr marL="355600" marR="0" lvl="1" indent="-1762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Spesifik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Pelanggan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</a:t>
            </a:r>
          </a:p>
        </p:txBody>
      </p:sp>
      <p:sp>
        <p:nvSpPr>
          <p:cNvPr id="34828" name="Line 11"/>
          <p:cNvSpPr>
            <a:spLocks noChangeShapeType="1"/>
          </p:cNvSpPr>
          <p:nvPr/>
        </p:nvSpPr>
        <p:spPr bwMode="auto">
          <a:xfrm>
            <a:off x="3944238" y="1885802"/>
            <a:ext cx="720798" cy="67664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4829" name="Line 12"/>
          <p:cNvSpPr>
            <a:spLocks noChangeShapeType="1"/>
          </p:cNvSpPr>
          <p:nvPr/>
        </p:nvSpPr>
        <p:spPr bwMode="auto">
          <a:xfrm>
            <a:off x="6104195" y="1904079"/>
            <a:ext cx="49529" cy="371289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4830" name="Line 13"/>
          <p:cNvSpPr>
            <a:spLocks noChangeShapeType="1"/>
          </p:cNvSpPr>
          <p:nvPr/>
        </p:nvSpPr>
        <p:spPr bwMode="auto">
          <a:xfrm flipH="1">
            <a:off x="8821625" y="2381693"/>
            <a:ext cx="335665" cy="250633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4832" name="Oval 15"/>
          <p:cNvSpPr>
            <a:spLocks noChangeArrowheads="1"/>
          </p:cNvSpPr>
          <p:nvPr/>
        </p:nvSpPr>
        <p:spPr bwMode="auto">
          <a:xfrm>
            <a:off x="4889465" y="4663336"/>
            <a:ext cx="4751607" cy="1989138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34820" name="Oval 3"/>
          <p:cNvSpPr>
            <a:spLocks noChangeArrowheads="1"/>
          </p:cNvSpPr>
          <p:nvPr/>
        </p:nvSpPr>
        <p:spPr bwMode="auto">
          <a:xfrm>
            <a:off x="4141420" y="2254067"/>
            <a:ext cx="4321175" cy="1989137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34831" name="Text Box 14"/>
          <p:cNvSpPr txBox="1">
            <a:spLocks noChangeArrowheads="1"/>
          </p:cNvSpPr>
          <p:nvPr/>
        </p:nvSpPr>
        <p:spPr bwMode="auto">
          <a:xfrm>
            <a:off x="4358907" y="2716359"/>
            <a:ext cx="423386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IATF Manual </a:t>
            </a:r>
          </a:p>
          <a:p>
            <a:pPr marL="355600" marR="0" lvl="1" indent="-1762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ISO 9001:2015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pitchFamily="2" charset="2"/>
              </a:rPr>
              <a:t>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pitchFamily="2" charset="2"/>
              </a:rPr>
              <a:t>lihat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pitchFamily="2" charset="2"/>
              </a:rPr>
              <a:t> ISO 9001:2015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55600" marR="0" lvl="1" indent="-1762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Persyaratan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tambahan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sesuai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kebutuhan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otomotif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4833" name="Line 16"/>
          <p:cNvSpPr>
            <a:spLocks noChangeShapeType="1"/>
          </p:cNvSpPr>
          <p:nvPr/>
        </p:nvSpPr>
        <p:spPr bwMode="auto">
          <a:xfrm>
            <a:off x="6185492" y="4253025"/>
            <a:ext cx="230372" cy="49972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1267" y="2214877"/>
            <a:ext cx="3962400" cy="39289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6. Planning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6.1 Actions to Address Risk and Opportunities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6.1.1 and 6.1.2 </a:t>
            </a:r>
            <a:endParaRPr kumimoji="0" lang="en-US" sz="166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See ISO 9001:2015 Requirements.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6.1.2.1 Risk Analysis </a:t>
            </a:r>
            <a:endParaRPr kumimoji="0" lang="en-US" sz="166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Organization shall include in its risk analysis, at a minimum, lessons learned from product recalls, product audits, field returns and repairs, complaints, scrap, and rework.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10693230-2DF3-44A9-A2DB-023477B83121}"/>
              </a:ext>
            </a:extLst>
          </p:cNvPr>
          <p:cNvSpPr txBox="1">
            <a:spLocks/>
          </p:cNvSpPr>
          <p:nvPr/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53355" y="338593"/>
            <a:ext cx="566154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Penilaian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Risiko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Peluang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25138" y="1773240"/>
            <a:ext cx="3589709" cy="4001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Risiko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K3 &amp;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Risiko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lainnya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725139" y="2317073"/>
            <a:ext cx="3589709" cy="136410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268173" marR="0" lvl="0" indent="-268173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Menilai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risiko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K3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dari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bahaya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telah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di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identifikasi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dengan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pertimbangan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pengenalian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telah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ada</a:t>
            </a:r>
            <a:endParaRPr kumimoji="0" lang="en-US" sz="166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+mn-ea"/>
              <a:cs typeface="Arial" pitchFamily="34" charset="0"/>
            </a:endParaRPr>
          </a:p>
          <a:p>
            <a:pPr marL="268173" marR="0" lvl="0" indent="-268173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Menentukan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menilai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risiko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lainnya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terkait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Sistem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Manajemen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K3</a:t>
            </a:r>
            <a:endParaRPr kumimoji="0" lang="en-US" sz="369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5143" y="2844963"/>
            <a:ext cx="3906757" cy="4001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Peluang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K3 &amp;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Peluang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lainnya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2358314" y="2413144"/>
            <a:ext cx="740414" cy="349461"/>
          </a:xfrm>
          <a:prstGeom prst="rightArrow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713664" y="1773240"/>
            <a:ext cx="1936471" cy="347840"/>
          </a:xfrm>
          <a:prstGeom prst="rightArrow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52640" y="3824902"/>
            <a:ext cx="4470655" cy="136410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268173" marR="0" lvl="0" indent="-268173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Metodologi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kriteria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penilaian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dengan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pertimbangan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lingkup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ukuran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66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+mn-ea"/>
              <a:cs typeface="Arial" pitchFamily="34" charset="0"/>
            </a:endParaRPr>
          </a:p>
          <a:p>
            <a:pPr marL="268173" marR="0" lvl="0" indent="-268173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Sistematika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penilaian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diharapkan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PROAKTIF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bukan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REAKTIF. Dan As Low As Reasonably Practicable (ALARP)</a:t>
            </a:r>
            <a:endParaRPr kumimoji="0" lang="en-US" sz="369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792114" y="3378695"/>
            <a:ext cx="3906758" cy="1875657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268173" marR="0" lvl="0" indent="-268173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Menilai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peluang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K3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untuk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meningkatkan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kinerja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K3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mempertimbangkan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kebijakan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, proses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aktifitas</a:t>
            </a:r>
            <a:endParaRPr kumimoji="0" lang="en-US" sz="166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+mn-ea"/>
              <a:cs typeface="Arial" pitchFamily="34" charset="0"/>
            </a:endParaRPr>
          </a:p>
          <a:p>
            <a:pPr marL="268173" marR="0" lvl="0" indent="-268173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Menilai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peluang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lainnya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untuk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memperbaiki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sistem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manajemen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K3</a:t>
            </a:r>
          </a:p>
          <a:p>
            <a:pPr marL="268173" marR="0" lvl="0" indent="-268173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Mempertimbangkan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manfaat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peluang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peningkatan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sistem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manajemen</a:t>
            </a:r>
            <a:endParaRPr kumimoji="0" lang="en-US" sz="369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775143" y="5308781"/>
            <a:ext cx="4470655" cy="1531780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268173" marR="0" lvl="0" indent="-268173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Risiko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peluang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K3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dapat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menghasilkan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Risiko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Peluang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bagi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+mn-ea"/>
              <a:cs typeface="Arial" pitchFamily="34" charset="0"/>
            </a:endParaRPr>
          </a:p>
          <a:p>
            <a:pPr marL="268173" marR="0" lvl="0" indent="-268173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Proses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penilaian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ditetapkan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sebagai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informasi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terdokumentasi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dan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dipelihara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implementasinya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CA049-D657-4D36-8629-63AD7784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D3CF9-A8F0-446F-8AA4-23D2A19D86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1567216" y="1053524"/>
            <a:ext cx="2322609" cy="1501718"/>
          </a:xfrm>
          <a:prstGeom prst="ellips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Proses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Penilaian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301444-4917-4520-8C95-D99A580E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99" y="86333"/>
            <a:ext cx="2159220" cy="9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51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0207" y="539732"/>
            <a:ext cx="279173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Penilaian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Risiko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K3 &amp;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Risiko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lainnya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395941" y="554984"/>
            <a:ext cx="5800168" cy="1108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Risiko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K3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adalah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kombinasi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kemungkinan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terjadi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nya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(likelihood)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bahaya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atau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paparan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keparahan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(severity)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dari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cedera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PAK yang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disebabkan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oleh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peristiwa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atau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paparan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.</a:t>
            </a:r>
          </a:p>
          <a:p>
            <a:pPr marL="285750" marR="0" lvl="0" indent="-285750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Risiko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K3 =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Kemungkinan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x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Keparahan</a:t>
            </a:r>
            <a:endParaRPr kumimoji="0" lang="en-US" sz="369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6756" y="5886945"/>
            <a:ext cx="2791738" cy="70788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Penilaian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Peluang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K3 &amp;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Peluang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lainnya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356904" y="4718052"/>
            <a:ext cx="5829306" cy="1875657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Peluang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K3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adalah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keadaan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atau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serangkaian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keadaan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dapat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menyebabkan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peningkatan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kinerja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K3.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contoh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:</a:t>
            </a:r>
          </a:p>
          <a:p>
            <a:pPr marL="285750" marR="0" lvl="0" indent="-285750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Menerapkan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teknologi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baru</a:t>
            </a:r>
            <a:endParaRPr kumimoji="0" lang="en-US" sz="166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+mn-ea"/>
              <a:cs typeface="Arial" pitchFamily="34" charset="0"/>
            </a:endParaRPr>
          </a:p>
          <a:p>
            <a:pPr marL="285750" marR="0" lvl="0" indent="-285750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Partisipasi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membangun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budaya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K3</a:t>
            </a:r>
          </a:p>
          <a:p>
            <a:pPr marL="285750" marR="0" lvl="0" indent="-285750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Pengendalian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bahaya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dengan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alat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anti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salah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(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Pokayoke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)</a:t>
            </a:r>
          </a:p>
          <a:p>
            <a:pPr marL="285750" marR="0" lvl="0" indent="-285750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Penerapan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 Behavior Based Safety,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pitchFamily="34" charset="0"/>
              </a:rPr>
              <a:t>dll</a:t>
            </a:r>
            <a:endParaRPr kumimoji="0" lang="en-US" sz="166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+mn-ea"/>
              <a:cs typeface="Arial" pitchFamily="34" charset="0"/>
            </a:endParaRPr>
          </a:p>
          <a:p>
            <a:pPr marL="285750" marR="0" lvl="0" indent="-285750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6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3A807-0128-4CFF-A497-74D8F4EA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D3CF9-A8F0-446F-8AA4-23D2A19D86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364F0309-8435-4D72-9C9C-AA7C4FB0CC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95940" y="1784196"/>
            <a:ext cx="5826252" cy="2806089"/>
            <a:chOff x="1296" y="1215"/>
            <a:chExt cx="3052" cy="1432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FD9B8008-A2FD-4149-A1BE-7E85B40FEA2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96" y="1215"/>
              <a:ext cx="3052" cy="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93BE8BEC-29AA-4F37-9EA2-91135763C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" y="1611"/>
              <a:ext cx="1503" cy="21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D82E5D80-5698-4676-9684-16278E7F6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5" y="1611"/>
              <a:ext cx="1003" cy="211"/>
            </a:xfrm>
            <a:prstGeom prst="rect">
              <a:avLst/>
            </a:prstGeom>
            <a:solidFill>
              <a:srgbClr val="C659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0672EE76-6565-4620-A454-0CA7BD61B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" y="1818"/>
              <a:ext cx="1003" cy="2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C0316207-4809-4DC4-91BC-B915F3852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5" y="1818"/>
              <a:ext cx="1003" cy="210"/>
            </a:xfrm>
            <a:prstGeom prst="rect">
              <a:avLst/>
            </a:prstGeom>
            <a:solidFill>
              <a:srgbClr val="C659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75263281-E7B4-41F3-BDE5-36E37DF43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1818"/>
              <a:ext cx="504" cy="21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AB8541E1-2407-4BCA-B35C-690A0FC7E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" y="2024"/>
              <a:ext cx="503" cy="2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01C72AC6-0EAB-4D16-AFBB-57E1ACF47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5" y="2024"/>
              <a:ext cx="1004" cy="210"/>
            </a:xfrm>
            <a:prstGeom prst="rect">
              <a:avLst/>
            </a:prstGeom>
            <a:solidFill>
              <a:srgbClr val="C659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D81CE9DE-93BD-43DA-9237-6BE164238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5" y="2024"/>
              <a:ext cx="1003" cy="21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C9BE8AC1-BCF9-4082-A8D7-EF3C5F382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" y="2230"/>
              <a:ext cx="1003" cy="211"/>
            </a:xfrm>
            <a:prstGeom prst="rect">
              <a:avLst/>
            </a:prstGeom>
            <a:solidFill>
              <a:srgbClr val="C659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4A93B61D-883F-4F52-804D-33C227BC8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5" y="2230"/>
              <a:ext cx="1003" cy="2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EB9F6C38-A5FE-4BC4-88B5-95A7F99DF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2230"/>
              <a:ext cx="504" cy="21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C3585A9F-284F-43F9-8098-3DF3D1FD3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" y="2437"/>
              <a:ext cx="1503" cy="21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7F7B1429-7247-4E38-869F-B94E783FC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5" y="2437"/>
              <a:ext cx="1003" cy="21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7D5DF514-9E14-4B38-9F4F-040D611F6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8" y="2503"/>
              <a:ext cx="119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High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CA1B2B9E-C9E4-47D0-86D8-94233BAA2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" y="2503"/>
              <a:ext cx="119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High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0AC86D39-A699-49E4-903D-300FB40E7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9" y="2503"/>
              <a:ext cx="119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High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11E1C689-C59A-4850-924C-C31196E14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7" y="2296"/>
              <a:ext cx="252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Very High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7" name="Rectangle 22">
              <a:extLst>
                <a:ext uri="{FF2B5EF4-FFF2-40B4-BE49-F238E27FC236}">
                  <a16:creationId xmlns:a16="http://schemas.microsoft.com/office/drawing/2014/main" id="{A273EB25-9A96-4F1A-A2D6-9FDA49D0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7" y="2503"/>
              <a:ext cx="252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Very High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2CCDE79C-A513-446F-AF42-91C812C18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" y="2503"/>
              <a:ext cx="252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Very High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8782245E-3163-4359-8A9A-9CF482437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3" y="1322"/>
              <a:ext cx="30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DFE82DC9-3756-4BE3-AABB-0C819D975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3" y="1322"/>
              <a:ext cx="30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BDB91084-1F41-4C14-8A1D-6AE28BA5A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" y="1322"/>
              <a:ext cx="30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CACF838-4C6E-4912-AD1B-CC52673E8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2" y="1322"/>
              <a:ext cx="30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6B061AE5-B7B4-4361-9502-013101ECB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2" y="1322"/>
              <a:ext cx="30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438EB5E6-0383-4DB3-BFD6-69438EB7C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7" y="1884"/>
              <a:ext cx="107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Low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5" name="Rectangle 30">
              <a:extLst>
                <a:ext uri="{FF2B5EF4-FFF2-40B4-BE49-F238E27FC236}">
                  <a16:creationId xmlns:a16="http://schemas.microsoft.com/office/drawing/2014/main" id="{4E8E5EE0-DB06-4D25-B22E-ECBA72FA0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1884"/>
              <a:ext cx="203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Medium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C1248ADC-BA20-4F62-9228-AD29A9E98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" y="1884"/>
              <a:ext cx="203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Medium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2682A929-AF2C-4E49-808C-81C980209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090"/>
              <a:ext cx="203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Medium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A944D751-AF16-4199-9919-A966C6AE8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3" y="2090"/>
              <a:ext cx="203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Medium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0913BF82-5A8E-4EF5-8E8E-0DAB24FB0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3" y="2296"/>
              <a:ext cx="203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Medium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0" name="Rectangle 35">
              <a:extLst>
                <a:ext uri="{FF2B5EF4-FFF2-40B4-BE49-F238E27FC236}">
                  <a16:creationId xmlns:a16="http://schemas.microsoft.com/office/drawing/2014/main" id="{13A701A0-CD0F-4774-8A77-B84DDF68C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2296"/>
              <a:ext cx="203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Medium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1" name="Rectangle 36">
              <a:extLst>
                <a:ext uri="{FF2B5EF4-FFF2-40B4-BE49-F238E27FC236}">
                  <a16:creationId xmlns:a16="http://schemas.microsoft.com/office/drawing/2014/main" id="{B284F2E6-22B8-4046-9C2A-C3D16AE1C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7" y="1884"/>
              <a:ext cx="119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High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A2CBE625-B80B-45B1-9C4B-389FD274E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7" y="2090"/>
              <a:ext cx="119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High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3EE8710C-B84F-41FC-B67F-A96555102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8" y="2090"/>
              <a:ext cx="119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High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5F1921CC-7587-4677-BD64-68388202B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8" y="2296"/>
              <a:ext cx="119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High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5389A8A0-3612-479D-AE16-AE253EF46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8" y="2296"/>
              <a:ext cx="119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High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6" name="Rectangle 41">
              <a:extLst>
                <a:ext uri="{FF2B5EF4-FFF2-40B4-BE49-F238E27FC236}">
                  <a16:creationId xmlns:a16="http://schemas.microsoft.com/office/drawing/2014/main" id="{2D6C7B0E-C238-49A4-82CA-6D46CF32D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" y="2300"/>
              <a:ext cx="134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Major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08BDB4D5-8BCC-45CA-B13E-E0F05DB3E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1" y="2507"/>
              <a:ext cx="183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Serious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" name="Rectangle 43">
              <a:extLst>
                <a:ext uri="{FF2B5EF4-FFF2-40B4-BE49-F238E27FC236}">
                  <a16:creationId xmlns:a16="http://schemas.microsoft.com/office/drawing/2014/main" id="{EE562594-8285-4978-89F5-969737193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" y="1677"/>
              <a:ext cx="107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Low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9" name="Rectangle 44">
              <a:extLst>
                <a:ext uri="{FF2B5EF4-FFF2-40B4-BE49-F238E27FC236}">
                  <a16:creationId xmlns:a16="http://schemas.microsoft.com/office/drawing/2014/main" id="{FD93F6BA-0631-4A98-95EF-A6F405ED7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" y="1884"/>
              <a:ext cx="107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Low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DDF7FD9C-A387-4044-AC96-8FA394941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" y="2090"/>
              <a:ext cx="107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Low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1" name="Rectangle 46">
              <a:extLst>
                <a:ext uri="{FF2B5EF4-FFF2-40B4-BE49-F238E27FC236}">
                  <a16:creationId xmlns:a16="http://schemas.microsoft.com/office/drawing/2014/main" id="{4F4CDB17-596B-4312-9E48-7B7074B6AE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258" y="2067"/>
              <a:ext cx="190" cy="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Severity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2" name="Rectangle 47">
              <a:extLst>
                <a:ext uri="{FF2B5EF4-FFF2-40B4-BE49-F238E27FC236}">
                  <a16:creationId xmlns:a16="http://schemas.microsoft.com/office/drawing/2014/main" id="{D8E98380-F144-49A3-A8D9-F6C274CBC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1681"/>
              <a:ext cx="217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Minimum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3" name="Rectangle 48">
              <a:extLst>
                <a:ext uri="{FF2B5EF4-FFF2-40B4-BE49-F238E27FC236}">
                  <a16:creationId xmlns:a16="http://schemas.microsoft.com/office/drawing/2014/main" id="{F30EF71F-B52F-4CC9-A250-E6F247D73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" y="1888"/>
              <a:ext cx="134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Minor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1B077A1A-6D7F-4E01-B00F-7270BD9D4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2094"/>
              <a:ext cx="228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Moderate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5" name="Rectangle 50">
              <a:extLst>
                <a:ext uri="{FF2B5EF4-FFF2-40B4-BE49-F238E27FC236}">
                  <a16:creationId xmlns:a16="http://schemas.microsoft.com/office/drawing/2014/main" id="{2770E8CB-71B7-44A8-BD3E-32147623E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2300"/>
              <a:ext cx="30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6" name="Rectangle 51">
              <a:extLst>
                <a:ext uri="{FF2B5EF4-FFF2-40B4-BE49-F238E27FC236}">
                  <a16:creationId xmlns:a16="http://schemas.microsoft.com/office/drawing/2014/main" id="{DFB51ACD-60D2-4CDA-9219-F7E12C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2507"/>
              <a:ext cx="30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7" name="Rectangle 52">
              <a:extLst>
                <a:ext uri="{FF2B5EF4-FFF2-40B4-BE49-F238E27FC236}">
                  <a16:creationId xmlns:a16="http://schemas.microsoft.com/office/drawing/2014/main" id="{0C4A2A17-FCBA-4070-8A21-F625BB885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1681"/>
              <a:ext cx="30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8" name="Rectangle 53">
              <a:extLst>
                <a:ext uri="{FF2B5EF4-FFF2-40B4-BE49-F238E27FC236}">
                  <a16:creationId xmlns:a16="http://schemas.microsoft.com/office/drawing/2014/main" id="{0F3AB4BF-29AF-458E-84B7-8157A71EA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1888"/>
              <a:ext cx="30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9" name="Rectangle 54">
              <a:extLst>
                <a:ext uri="{FF2B5EF4-FFF2-40B4-BE49-F238E27FC236}">
                  <a16:creationId xmlns:a16="http://schemas.microsoft.com/office/drawing/2014/main" id="{1D1E25F3-68AD-4928-BDAA-7D172857B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2094"/>
              <a:ext cx="30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0" name="Rectangle 55">
              <a:extLst>
                <a:ext uri="{FF2B5EF4-FFF2-40B4-BE49-F238E27FC236}">
                  <a16:creationId xmlns:a16="http://schemas.microsoft.com/office/drawing/2014/main" id="{5AA7B3AB-DD77-402A-8C91-0C7FD5123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7" y="1677"/>
              <a:ext cx="107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Low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1" name="Rectangle 56">
              <a:extLst>
                <a:ext uri="{FF2B5EF4-FFF2-40B4-BE49-F238E27FC236}">
                  <a16:creationId xmlns:a16="http://schemas.microsoft.com/office/drawing/2014/main" id="{CB2CCE49-5257-4999-A431-E2D119ADF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6" y="1677"/>
              <a:ext cx="107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Low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2" name="Rectangle 57">
              <a:extLst>
                <a:ext uri="{FF2B5EF4-FFF2-40B4-BE49-F238E27FC236}">
                  <a16:creationId xmlns:a16="http://schemas.microsoft.com/office/drawing/2014/main" id="{66C4D217-F16C-4521-9917-48AF90936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" y="1677"/>
              <a:ext cx="203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Medium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3" name="Rectangle 58">
              <a:extLst>
                <a:ext uri="{FF2B5EF4-FFF2-40B4-BE49-F238E27FC236}">
                  <a16:creationId xmlns:a16="http://schemas.microsoft.com/office/drawing/2014/main" id="{D4D645FF-BB99-4057-A232-642D3DEAC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1677"/>
              <a:ext cx="203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Medium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4" name="Rectangle 59">
              <a:extLst>
                <a:ext uri="{FF2B5EF4-FFF2-40B4-BE49-F238E27FC236}">
                  <a16:creationId xmlns:a16="http://schemas.microsoft.com/office/drawing/2014/main" id="{C0214054-2AA1-440E-91F8-22FBE0E6F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" y="1537"/>
              <a:ext cx="0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5" name="Rectangle 60">
              <a:extLst>
                <a:ext uri="{FF2B5EF4-FFF2-40B4-BE49-F238E27FC236}">
                  <a16:creationId xmlns:a16="http://schemas.microsoft.com/office/drawing/2014/main" id="{35BE1739-5FAF-4A19-9ECB-68B4A4A9E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6" y="1232"/>
              <a:ext cx="244" cy="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Likelihood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6" name="Rectangle 61">
              <a:extLst>
                <a:ext uri="{FF2B5EF4-FFF2-40B4-BE49-F238E27FC236}">
                  <a16:creationId xmlns:a16="http://schemas.microsoft.com/office/drawing/2014/main" id="{63088B3F-1975-49DE-B310-056F6FCA8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438"/>
              <a:ext cx="394" cy="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Very unlikely (Sangat 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7" name="Rectangle 62">
              <a:extLst>
                <a:ext uri="{FF2B5EF4-FFF2-40B4-BE49-F238E27FC236}">
                  <a16:creationId xmlns:a16="http://schemas.microsoft.com/office/drawing/2014/main" id="{87223A5E-DCF1-4CAA-B247-450E20C9B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1" y="1504"/>
              <a:ext cx="249" cy="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jarang terjadi)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8" name="Rectangle 63">
              <a:extLst>
                <a:ext uri="{FF2B5EF4-FFF2-40B4-BE49-F238E27FC236}">
                  <a16:creationId xmlns:a16="http://schemas.microsoft.com/office/drawing/2014/main" id="{83823950-DFA3-4D07-802F-67D684DBE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" y="1438"/>
              <a:ext cx="302" cy="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Unlikely (Jarang 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5FFB2D51-5912-4B99-8995-B05C612C3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6" y="1504"/>
              <a:ext cx="124" cy="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terjadi)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0" name="Rectangle 65">
              <a:extLst>
                <a:ext uri="{FF2B5EF4-FFF2-40B4-BE49-F238E27FC236}">
                  <a16:creationId xmlns:a16="http://schemas.microsoft.com/office/drawing/2014/main" id="{6C6AA4BD-C929-407E-B5B5-781FE19A2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438"/>
              <a:ext cx="343" cy="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Possible (Mungkin 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AA000600-3448-406C-9967-A6A1FC83A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504"/>
              <a:ext cx="124" cy="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terjadi)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" name="Rectangle 67">
              <a:extLst>
                <a:ext uri="{FF2B5EF4-FFF2-40B4-BE49-F238E27FC236}">
                  <a16:creationId xmlns:a16="http://schemas.microsoft.com/office/drawing/2014/main" id="{994714B7-F570-44DE-826A-2041079F6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7" y="1438"/>
              <a:ext cx="388" cy="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Likely (Kemungkinan 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3" name="Rectangle 68">
              <a:extLst>
                <a:ext uri="{FF2B5EF4-FFF2-40B4-BE49-F238E27FC236}">
                  <a16:creationId xmlns:a16="http://schemas.microsoft.com/office/drawing/2014/main" id="{77DF657B-AC70-4DC0-8499-38BA2A6C7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5" y="1504"/>
              <a:ext cx="237" cy="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besar terjadi)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4" name="Rectangle 69">
              <a:extLst>
                <a:ext uri="{FF2B5EF4-FFF2-40B4-BE49-F238E27FC236}">
                  <a16:creationId xmlns:a16="http://schemas.microsoft.com/office/drawing/2014/main" id="{BD8ED775-8555-4A73-ADFF-9D0F185FA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2" y="1438"/>
              <a:ext cx="362" cy="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Very Likely (Sangat 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5" name="Rectangle 70">
              <a:extLst>
                <a:ext uri="{FF2B5EF4-FFF2-40B4-BE49-F238E27FC236}">
                  <a16:creationId xmlns:a16="http://schemas.microsoft.com/office/drawing/2014/main" id="{7A678A1F-83F7-4C38-BEA5-A8D4F6B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1504"/>
              <a:ext cx="289" cy="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mungkin terjadi)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6" name="Line 71">
              <a:extLst>
                <a:ext uri="{FF2B5EF4-FFF2-40B4-BE49-F238E27FC236}">
                  <a16:creationId xmlns:a16="http://schemas.microsoft.com/office/drawing/2014/main" id="{2B900EB7-B8CE-4DD4-91C3-5A09EA58E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215"/>
              <a:ext cx="0" cy="143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ectangle 72">
              <a:extLst>
                <a:ext uri="{FF2B5EF4-FFF2-40B4-BE49-F238E27FC236}">
                  <a16:creationId xmlns:a16="http://schemas.microsoft.com/office/drawing/2014/main" id="{03CAB859-F8C1-41B4-BC2A-94D39A156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215"/>
              <a:ext cx="4" cy="14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Line 73">
              <a:extLst>
                <a:ext uri="{FF2B5EF4-FFF2-40B4-BE49-F238E27FC236}">
                  <a16:creationId xmlns:a16="http://schemas.microsoft.com/office/drawing/2014/main" id="{8444323B-956E-4110-92BC-B0C4629AD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6" y="1219"/>
              <a:ext cx="0" cy="14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ectangle 74">
              <a:extLst>
                <a:ext uri="{FF2B5EF4-FFF2-40B4-BE49-F238E27FC236}">
                  <a16:creationId xmlns:a16="http://schemas.microsoft.com/office/drawing/2014/main" id="{5DC79F4B-5092-4D34-9CD3-7246CA66C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" y="1219"/>
              <a:ext cx="4" cy="14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Line 75">
              <a:extLst>
                <a:ext uri="{FF2B5EF4-FFF2-40B4-BE49-F238E27FC236}">
                  <a16:creationId xmlns:a16="http://schemas.microsoft.com/office/drawing/2014/main" id="{C8E2E03E-4590-4852-975D-946EE9E1CA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4" y="1219"/>
              <a:ext cx="0" cy="14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Rectangle 76">
              <a:extLst>
                <a:ext uri="{FF2B5EF4-FFF2-40B4-BE49-F238E27FC236}">
                  <a16:creationId xmlns:a16="http://schemas.microsoft.com/office/drawing/2014/main" id="{E2883720-E6FF-4774-AD48-7C11F6774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4" y="1219"/>
              <a:ext cx="4" cy="14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Line 77">
              <a:extLst>
                <a:ext uri="{FF2B5EF4-FFF2-40B4-BE49-F238E27FC236}">
                  <a16:creationId xmlns:a16="http://schemas.microsoft.com/office/drawing/2014/main" id="{41B538F5-9F60-4757-9EE5-AF251A6AF4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5" y="1322"/>
              <a:ext cx="0" cy="13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ectangle 78">
              <a:extLst>
                <a:ext uri="{FF2B5EF4-FFF2-40B4-BE49-F238E27FC236}">
                  <a16:creationId xmlns:a16="http://schemas.microsoft.com/office/drawing/2014/main" id="{E1701566-F709-4EE2-9620-9B7CBD72B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5" y="1322"/>
              <a:ext cx="4" cy="13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Line 79">
              <a:extLst>
                <a:ext uri="{FF2B5EF4-FFF2-40B4-BE49-F238E27FC236}">
                  <a16:creationId xmlns:a16="http://schemas.microsoft.com/office/drawing/2014/main" id="{18B1F789-45F6-4258-8F8C-D9132D382F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5" y="1322"/>
              <a:ext cx="0" cy="13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Rectangle 80">
              <a:extLst>
                <a:ext uri="{FF2B5EF4-FFF2-40B4-BE49-F238E27FC236}">
                  <a16:creationId xmlns:a16="http://schemas.microsoft.com/office/drawing/2014/main" id="{716B2EFD-023A-4412-B049-F0D750247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5" y="1322"/>
              <a:ext cx="4" cy="13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Line 81">
              <a:extLst>
                <a:ext uri="{FF2B5EF4-FFF2-40B4-BE49-F238E27FC236}">
                  <a16:creationId xmlns:a16="http://schemas.microsoft.com/office/drawing/2014/main" id="{CB59364D-5D41-4CE3-9747-E5B9AE1668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5" y="1322"/>
              <a:ext cx="0" cy="13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Rectangle 82">
              <a:extLst>
                <a:ext uri="{FF2B5EF4-FFF2-40B4-BE49-F238E27FC236}">
                  <a16:creationId xmlns:a16="http://schemas.microsoft.com/office/drawing/2014/main" id="{24405009-DEFF-4ADB-9DC7-70FA00B09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5" y="1322"/>
              <a:ext cx="4" cy="13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Line 83">
              <a:extLst>
                <a:ext uri="{FF2B5EF4-FFF2-40B4-BE49-F238E27FC236}">
                  <a16:creationId xmlns:a16="http://schemas.microsoft.com/office/drawing/2014/main" id="{A548E7A7-94E9-4F62-BB7D-92B870AA0A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4" y="1322"/>
              <a:ext cx="0" cy="13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ectangle 84">
              <a:extLst>
                <a:ext uri="{FF2B5EF4-FFF2-40B4-BE49-F238E27FC236}">
                  <a16:creationId xmlns:a16="http://schemas.microsoft.com/office/drawing/2014/main" id="{31F850D2-5DCE-4F9C-8A9F-D8793E3C1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1322"/>
              <a:ext cx="4" cy="13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Line 85">
              <a:extLst>
                <a:ext uri="{FF2B5EF4-FFF2-40B4-BE49-F238E27FC236}">
                  <a16:creationId xmlns:a16="http://schemas.microsoft.com/office/drawing/2014/main" id="{3FA1C4FC-B3AF-4EC9-BDE3-C078BA49A3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6" y="1615"/>
              <a:ext cx="0" cy="103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 86">
              <a:extLst>
                <a:ext uri="{FF2B5EF4-FFF2-40B4-BE49-F238E27FC236}">
                  <a16:creationId xmlns:a16="http://schemas.microsoft.com/office/drawing/2014/main" id="{590C8164-A83D-44C1-B093-BD32295F7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" y="1615"/>
              <a:ext cx="4" cy="1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Line 87">
              <a:extLst>
                <a:ext uri="{FF2B5EF4-FFF2-40B4-BE49-F238E27FC236}">
                  <a16:creationId xmlns:a16="http://schemas.microsoft.com/office/drawing/2014/main" id="{2E6FCDDA-0F57-4598-8298-5B8EF600A8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6" y="1615"/>
              <a:ext cx="0" cy="103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88">
              <a:extLst>
                <a:ext uri="{FF2B5EF4-FFF2-40B4-BE49-F238E27FC236}">
                  <a16:creationId xmlns:a16="http://schemas.microsoft.com/office/drawing/2014/main" id="{1435858B-506C-487F-A900-79DDA4766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" y="1615"/>
              <a:ext cx="4" cy="1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Line 89">
              <a:extLst>
                <a:ext uri="{FF2B5EF4-FFF2-40B4-BE49-F238E27FC236}">
                  <a16:creationId xmlns:a16="http://schemas.microsoft.com/office/drawing/2014/main" id="{509B1704-693F-4B10-8277-B649EB1C12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0" y="1215"/>
              <a:ext cx="304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Rectangle 90">
              <a:extLst>
                <a:ext uri="{FF2B5EF4-FFF2-40B4-BE49-F238E27FC236}">
                  <a16:creationId xmlns:a16="http://schemas.microsoft.com/office/drawing/2014/main" id="{FA8FFBB6-74BE-4614-AF43-7FC8BFFF3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215"/>
              <a:ext cx="304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Line 91">
              <a:extLst>
                <a:ext uri="{FF2B5EF4-FFF2-40B4-BE49-F238E27FC236}">
                  <a16:creationId xmlns:a16="http://schemas.microsoft.com/office/drawing/2014/main" id="{04226F7A-C76A-4152-B30F-DD1B9B89CE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0" y="1318"/>
              <a:ext cx="249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Rectangle 92">
              <a:extLst>
                <a:ext uri="{FF2B5EF4-FFF2-40B4-BE49-F238E27FC236}">
                  <a16:creationId xmlns:a16="http://schemas.microsoft.com/office/drawing/2014/main" id="{FD327E1C-F7CE-4B8B-A57D-130CF0AC3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318"/>
              <a:ext cx="249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Line 93">
              <a:extLst>
                <a:ext uri="{FF2B5EF4-FFF2-40B4-BE49-F238E27FC236}">
                  <a16:creationId xmlns:a16="http://schemas.microsoft.com/office/drawing/2014/main" id="{C3149550-981C-4618-908D-9A7409475C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0" y="1392"/>
              <a:ext cx="249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ectangle 94">
              <a:extLst>
                <a:ext uri="{FF2B5EF4-FFF2-40B4-BE49-F238E27FC236}">
                  <a16:creationId xmlns:a16="http://schemas.microsoft.com/office/drawing/2014/main" id="{0989B1C9-4143-442C-ACC8-10503F7F6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392"/>
              <a:ext cx="2498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Line 95">
              <a:extLst>
                <a:ext uri="{FF2B5EF4-FFF2-40B4-BE49-F238E27FC236}">
                  <a16:creationId xmlns:a16="http://schemas.microsoft.com/office/drawing/2014/main" id="{4EA8CFDB-25BC-401B-A52A-BD990D39C7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0" y="1611"/>
              <a:ext cx="304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Rectangle 96">
              <a:extLst>
                <a:ext uri="{FF2B5EF4-FFF2-40B4-BE49-F238E27FC236}">
                  <a16:creationId xmlns:a16="http://schemas.microsoft.com/office/drawing/2014/main" id="{F43056D9-19CE-4305-83D7-6C2EFF0B4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611"/>
              <a:ext cx="304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Line 97">
              <a:extLst>
                <a:ext uri="{FF2B5EF4-FFF2-40B4-BE49-F238E27FC236}">
                  <a16:creationId xmlns:a16="http://schemas.microsoft.com/office/drawing/2014/main" id="{E1C78322-4372-49F6-A475-3D0E73D9D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0" y="1818"/>
              <a:ext cx="294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Rectangle 98">
              <a:extLst>
                <a:ext uri="{FF2B5EF4-FFF2-40B4-BE49-F238E27FC236}">
                  <a16:creationId xmlns:a16="http://schemas.microsoft.com/office/drawing/2014/main" id="{DF5C688E-9313-464C-B188-F922128A4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1818"/>
              <a:ext cx="294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Line 99">
              <a:extLst>
                <a:ext uri="{FF2B5EF4-FFF2-40B4-BE49-F238E27FC236}">
                  <a16:creationId xmlns:a16="http://schemas.microsoft.com/office/drawing/2014/main" id="{89ECC2D0-57E6-45E8-895D-2478F97753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0" y="2024"/>
              <a:ext cx="294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Rectangle 100">
              <a:extLst>
                <a:ext uri="{FF2B5EF4-FFF2-40B4-BE49-F238E27FC236}">
                  <a16:creationId xmlns:a16="http://schemas.microsoft.com/office/drawing/2014/main" id="{F235F445-B25F-4952-9A8A-9A8F32EF9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2024"/>
              <a:ext cx="294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Line 101">
              <a:extLst>
                <a:ext uri="{FF2B5EF4-FFF2-40B4-BE49-F238E27FC236}">
                  <a16:creationId xmlns:a16="http://schemas.microsoft.com/office/drawing/2014/main" id="{09F14E5F-3856-4B17-BC0F-B2AB594FB8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0" y="2230"/>
              <a:ext cx="294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Rectangle 102">
              <a:extLst>
                <a:ext uri="{FF2B5EF4-FFF2-40B4-BE49-F238E27FC236}">
                  <a16:creationId xmlns:a16="http://schemas.microsoft.com/office/drawing/2014/main" id="{847DB88B-E061-4F9E-9C04-03C50EF9F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2230"/>
              <a:ext cx="294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Line 103">
              <a:extLst>
                <a:ext uri="{FF2B5EF4-FFF2-40B4-BE49-F238E27FC236}">
                  <a16:creationId xmlns:a16="http://schemas.microsoft.com/office/drawing/2014/main" id="{965552B7-414F-47B0-9818-CC016F084A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0" y="2437"/>
              <a:ext cx="294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Rectangle 104">
              <a:extLst>
                <a:ext uri="{FF2B5EF4-FFF2-40B4-BE49-F238E27FC236}">
                  <a16:creationId xmlns:a16="http://schemas.microsoft.com/office/drawing/2014/main" id="{C6A888C1-4847-4E0C-8A29-FC3D12CE4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2437"/>
              <a:ext cx="294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Line 105">
              <a:extLst>
                <a:ext uri="{FF2B5EF4-FFF2-40B4-BE49-F238E27FC236}">
                  <a16:creationId xmlns:a16="http://schemas.microsoft.com/office/drawing/2014/main" id="{DB73F59B-392B-4793-85F6-AE2ECF841D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0" y="2643"/>
              <a:ext cx="304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Rectangle 106">
              <a:extLst>
                <a:ext uri="{FF2B5EF4-FFF2-40B4-BE49-F238E27FC236}">
                  <a16:creationId xmlns:a16="http://schemas.microsoft.com/office/drawing/2014/main" id="{E6048D38-8749-485F-8BED-44E6D01B4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2643"/>
              <a:ext cx="304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FB366DE-CE2E-4564-8D6C-06B75D748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224" b="100000" l="162" r="44337">
                        <a14:foregroundMark x1="31230" y1="38978" x2="31230" y2="38978"/>
                      </a14:backgroundRemoval>
                    </a14:imgEffect>
                  </a14:imgLayer>
                </a14:imgProps>
              </a:ext>
            </a:extLst>
          </a:blip>
          <a:srcRect t="5877" r="52810"/>
          <a:stretch/>
        </p:blipFill>
        <p:spPr>
          <a:xfrm>
            <a:off x="470208" y="2861261"/>
            <a:ext cx="2913324" cy="2942971"/>
          </a:xfrm>
          <a:prstGeom prst="rect">
            <a:avLst/>
          </a:prstGeom>
        </p:spPr>
      </p:pic>
      <p:sp>
        <p:nvSpPr>
          <p:cNvPr id="114" name="Footer Placeholder 2">
            <a:extLst>
              <a:ext uri="{FF2B5EF4-FFF2-40B4-BE49-F238E27FC236}">
                <a16:creationId xmlns:a16="http://schemas.microsoft.com/office/drawing/2014/main" id="{0A26DF88-6343-484B-8343-AFEB9E0F7F9D}"/>
              </a:ext>
            </a:extLst>
          </p:cNvPr>
          <p:cNvSpPr txBox="1">
            <a:spLocks/>
          </p:cNvSpPr>
          <p:nvPr/>
        </p:nvSpPr>
        <p:spPr>
          <a:xfrm>
            <a:off x="152400" y="66294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2096157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D3CF9-A8F0-446F-8AA4-23D2A19D86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27525" y="922246"/>
          <a:ext cx="8547851" cy="3874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3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3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5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Aktivitas</a:t>
                      </a:r>
                      <a:r>
                        <a:rPr lang="en-US" dirty="0"/>
                        <a:t>/ </a:t>
                      </a:r>
                      <a:r>
                        <a:rPr lang="en-US" dirty="0" err="1"/>
                        <a:t>Produk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Sumber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Aspek</a:t>
                      </a:r>
                      <a:r>
                        <a:rPr lang="en-US" baseline="0" dirty="0"/>
                        <a:t>/ </a:t>
                      </a:r>
                      <a:r>
                        <a:rPr lang="en-US" baseline="0" dirty="0" err="1"/>
                        <a:t>Bahaya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Aspek</a:t>
                      </a:r>
                      <a:r>
                        <a:rPr lang="en-US" baseline="0" dirty="0"/>
                        <a:t> / </a:t>
                      </a:r>
                      <a:r>
                        <a:rPr lang="en-US" baseline="0" dirty="0" err="1"/>
                        <a:t>Bahaya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Dampak</a:t>
                      </a:r>
                      <a:r>
                        <a:rPr lang="en-US" dirty="0"/>
                        <a:t> / </a:t>
                      </a:r>
                      <a:r>
                        <a:rPr lang="en-US" dirty="0" err="1"/>
                        <a:t>Risiko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672">
                <a:tc>
                  <a:txBody>
                    <a:bodyPr/>
                    <a:lstStyle/>
                    <a:p>
                      <a:r>
                        <a:rPr lang="en-US" dirty="0"/>
                        <a:t>Housekeeping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Membersihkan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lantai</a:t>
                      </a:r>
                      <a:r>
                        <a:rPr lang="en-US" dirty="0"/>
                        <a:t> office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 </a:t>
                      </a:r>
                      <a:r>
                        <a:rPr lang="en-US" dirty="0" err="1"/>
                        <a:t>kerja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licin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Terpeleset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Memar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6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Percikan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sabun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Terpercik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Iritasi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672">
                <a:tc>
                  <a:txBody>
                    <a:bodyPr/>
                    <a:lstStyle/>
                    <a:p>
                      <a:r>
                        <a:rPr lang="en-US" dirty="0" err="1"/>
                        <a:t>Produksi</a:t>
                      </a:r>
                      <a:r>
                        <a:rPr lang="en-US" dirty="0"/>
                        <a:t> Painting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Pengecatan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produk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Uap</a:t>
                      </a:r>
                      <a:r>
                        <a:rPr lang="en-US" dirty="0"/>
                        <a:t> 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Terpapar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uap</a:t>
                      </a:r>
                      <a:r>
                        <a:rPr lang="en-US" dirty="0"/>
                        <a:t> 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Gangguan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pernafasan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56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Listrik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statis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Kebakaran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Fatality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6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Pentagon 4"/>
          <p:cNvSpPr/>
          <p:nvPr/>
        </p:nvSpPr>
        <p:spPr>
          <a:xfrm>
            <a:off x="381000" y="1"/>
            <a:ext cx="5903259" cy="719667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Identifikasi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Bahaya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733DF44-3785-46C3-979D-63E75F7D4381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53924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ent-Up Arrow 16"/>
          <p:cNvSpPr/>
          <p:nvPr/>
        </p:nvSpPr>
        <p:spPr>
          <a:xfrm rot="5400000">
            <a:off x="3612443" y="4388558"/>
            <a:ext cx="973664" cy="804334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E38D-1E4E-4D64-8D25-29F399A390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41013" y="1966428"/>
            <a:ext cx="2293374" cy="179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922471" y="0"/>
            <a:ext cx="30531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entagon 2"/>
          <p:cNvSpPr/>
          <p:nvPr/>
        </p:nvSpPr>
        <p:spPr>
          <a:xfrm>
            <a:off x="0" y="0"/>
            <a:ext cx="5410200" cy="719667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white"/>
                </a:solidFill>
              </a:rPr>
              <a:t>SMK3 6.1.3 &amp; 9.1.2 </a:t>
            </a:r>
            <a:r>
              <a:rPr lang="en-US" sz="2000" b="1" dirty="0" err="1">
                <a:solidFill>
                  <a:prstClr val="white"/>
                </a:solidFill>
              </a:rPr>
              <a:t>Kewajiban</a:t>
            </a:r>
            <a:r>
              <a:rPr lang="en-US" sz="2000" b="1" dirty="0">
                <a:solidFill>
                  <a:prstClr val="white"/>
                </a:solidFill>
              </a:rPr>
              <a:t> </a:t>
            </a:r>
            <a:r>
              <a:rPr lang="en-US" sz="2000" b="1" dirty="0" err="1">
                <a:solidFill>
                  <a:prstClr val="white"/>
                </a:solidFill>
              </a:rPr>
              <a:t>Penaatan</a:t>
            </a:r>
            <a:r>
              <a:rPr lang="en-US" sz="2000" b="1" dirty="0">
                <a:solidFill>
                  <a:prstClr val="white"/>
                </a:solidFill>
              </a:rPr>
              <a:t> &amp; </a:t>
            </a:r>
            <a:r>
              <a:rPr lang="en-US" sz="2000" b="1" dirty="0" err="1">
                <a:solidFill>
                  <a:prstClr val="white"/>
                </a:solidFill>
              </a:rPr>
              <a:t>Evaluasinya</a:t>
            </a:r>
            <a:endParaRPr lang="en-US" sz="2000" b="1" dirty="0">
              <a:solidFill>
                <a:prstClr val="white"/>
              </a:solidFill>
            </a:endParaRPr>
          </a:p>
        </p:txBody>
      </p:sp>
      <p:pic>
        <p:nvPicPr>
          <p:cNvPr id="5" name="Picture 4" descr="Petunjuk arah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8" r="4346" b="5333"/>
          <a:stretch/>
        </p:blipFill>
        <p:spPr>
          <a:xfrm>
            <a:off x="3136897" y="2116666"/>
            <a:ext cx="2733322" cy="23565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" y="1735667"/>
            <a:ext cx="3073397" cy="134055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</a:rPr>
              <a:t>Akses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identifikasi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peraturan</a:t>
            </a:r>
            <a:r>
              <a:rPr lang="en-US" sz="1600" dirty="0">
                <a:solidFill>
                  <a:prstClr val="black"/>
                </a:solidFill>
              </a:rPr>
              <a:t> &amp; </a:t>
            </a:r>
            <a:r>
              <a:rPr lang="en-US" sz="1600" dirty="0" err="1">
                <a:solidFill>
                  <a:prstClr val="black"/>
                </a:solidFill>
              </a:rPr>
              <a:t>persyaratan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melalui</a:t>
            </a:r>
            <a:r>
              <a:rPr lang="en-US" sz="1600" dirty="0">
                <a:solidFill>
                  <a:prstClr val="black"/>
                </a:solidFill>
              </a:rPr>
              <a:t> 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solidFill>
                  <a:prstClr val="black"/>
                </a:solidFill>
              </a:rPr>
              <a:t>Visit </a:t>
            </a:r>
            <a:r>
              <a:rPr lang="en-US" sz="1600" dirty="0" err="1">
                <a:solidFill>
                  <a:prstClr val="black"/>
                </a:solidFill>
              </a:rPr>
              <a:t>ke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instansi</a:t>
            </a:r>
            <a:r>
              <a:rPr lang="en-US" sz="1600" dirty="0">
                <a:solidFill>
                  <a:prstClr val="black"/>
                </a:solidFill>
              </a:rPr>
              <a:t> yang </a:t>
            </a:r>
            <a:r>
              <a:rPr lang="en-US" sz="1600" dirty="0" err="1">
                <a:solidFill>
                  <a:prstClr val="black"/>
                </a:solidFill>
              </a:rPr>
              <a:t>terkait</a:t>
            </a:r>
            <a:endParaRPr lang="en-US" sz="1600" dirty="0">
              <a:solidFill>
                <a:prstClr val="black"/>
              </a:solidFill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solidFill>
                  <a:prstClr val="black"/>
                </a:solidFill>
              </a:rPr>
              <a:t>Visit </a:t>
            </a:r>
            <a:r>
              <a:rPr lang="en-US" sz="1600" dirty="0" err="1">
                <a:solidFill>
                  <a:prstClr val="black"/>
                </a:solidFill>
              </a:rPr>
              <a:t>ke</a:t>
            </a:r>
            <a:r>
              <a:rPr lang="en-US" sz="1600" dirty="0">
                <a:solidFill>
                  <a:prstClr val="black"/>
                </a:solidFill>
              </a:rPr>
              <a:t> website </a:t>
            </a:r>
            <a:r>
              <a:rPr lang="en-US" sz="1600" dirty="0" err="1">
                <a:solidFill>
                  <a:prstClr val="black"/>
                </a:solidFill>
              </a:rPr>
              <a:t>instansi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terkait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60208" y="1210622"/>
            <a:ext cx="3073397" cy="84948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</a:rPr>
              <a:t>Menetapkan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bagaimana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kewajiban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penaatan</a:t>
            </a:r>
            <a:r>
              <a:rPr lang="en-US" sz="1600" dirty="0">
                <a:solidFill>
                  <a:prstClr val="black"/>
                </a:solidFill>
              </a:rPr>
              <a:t> yang </a:t>
            </a:r>
            <a:r>
              <a:rPr lang="en-US" sz="1600" dirty="0" err="1">
                <a:solidFill>
                  <a:prstClr val="black"/>
                </a:solidFill>
              </a:rPr>
              <a:t>relevan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diterapkan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didalam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organisasi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35691" y="2483554"/>
            <a:ext cx="3389272" cy="14696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</a:rPr>
              <a:t>Memperhitungkan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kewajiban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penaatan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ketika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menetapkan</a:t>
            </a:r>
            <a:r>
              <a:rPr lang="en-US" sz="1600" dirty="0">
                <a:solidFill>
                  <a:prstClr val="black"/>
                </a:solidFill>
              </a:rPr>
              <a:t>, </a:t>
            </a:r>
            <a:r>
              <a:rPr lang="en-US" sz="1600" dirty="0" err="1">
                <a:solidFill>
                  <a:prstClr val="black"/>
                </a:solidFill>
              </a:rPr>
              <a:t>menerapkan</a:t>
            </a:r>
            <a:r>
              <a:rPr lang="en-US" sz="1600" dirty="0">
                <a:solidFill>
                  <a:prstClr val="black"/>
                </a:solidFill>
              </a:rPr>
              <a:t>, </a:t>
            </a:r>
            <a:r>
              <a:rPr lang="en-US" sz="1600" dirty="0" err="1">
                <a:solidFill>
                  <a:prstClr val="black"/>
                </a:solidFill>
              </a:rPr>
              <a:t>merawat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dan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terus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meningkatkan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sistem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manajemen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lingkungan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" y="1397113"/>
            <a:ext cx="748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6.1.3.a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98308" y="886476"/>
            <a:ext cx="758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6.1.3.b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41687" y="2145000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6.1.3.c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5462" y="5809542"/>
            <a:ext cx="3073397" cy="78175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</a:rPr>
              <a:t>Merawat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informasi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terdokumentasi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dari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kewajiban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penaatan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0224" y="4803421"/>
            <a:ext cx="2360107" cy="78175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</a:rPr>
              <a:t>RISIKO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</a:rPr>
              <a:t>&amp;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</a:rPr>
              <a:t>PELUANG</a:t>
            </a:r>
          </a:p>
        </p:txBody>
      </p:sp>
      <p:sp>
        <p:nvSpPr>
          <p:cNvPr id="19" name="Striped Right Arrow 18"/>
          <p:cNvSpPr/>
          <p:nvPr/>
        </p:nvSpPr>
        <p:spPr>
          <a:xfrm rot="16200000">
            <a:off x="1326442" y="3612445"/>
            <a:ext cx="1382888" cy="649110"/>
          </a:xfrm>
          <a:prstGeom prst="stripedRightArrow">
            <a:avLst>
              <a:gd name="adj1" fmla="val 50000"/>
              <a:gd name="adj2" fmla="val 586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7105" y="4677392"/>
            <a:ext cx="4953000" cy="107721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  <a:latin typeface="+mn-lt"/>
              </a:rPr>
              <a:t>menetapkan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frekuensi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pemenuhan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yang </a:t>
            </a:r>
            <a:r>
              <a:rPr lang="en-US" sz="1600" dirty="0" err="1">
                <a:solidFill>
                  <a:prstClr val="black"/>
                </a:solidFill>
              </a:rPr>
              <a:t>a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kan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dievaluasi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;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evaluasi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pemenuhan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mengambil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tindakan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jika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dibutuhkan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memelihara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pengetahuan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pemahaman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dari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status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pemenuhan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.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C8CB445A-F119-42EF-8B80-E7F0ADC3B825}"/>
              </a:ext>
            </a:extLst>
          </p:cNvPr>
          <p:cNvSpPr txBox="1">
            <a:spLocks/>
          </p:cNvSpPr>
          <p:nvPr/>
        </p:nvSpPr>
        <p:spPr>
          <a:xfrm>
            <a:off x="304800" y="659496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3679768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692" y="2107"/>
            <a:ext cx="8515346" cy="1064697"/>
          </a:xfrm>
        </p:spPr>
        <p:txBody>
          <a:bodyPr>
            <a:normAutofit/>
          </a:bodyPr>
          <a:lstStyle/>
          <a:p>
            <a:r>
              <a:rPr lang="en-US" sz="3200" u="sng" dirty="0" err="1"/>
              <a:t>Sasaran</a:t>
            </a:r>
            <a:r>
              <a:rPr lang="en-US" sz="3200" u="sng" dirty="0"/>
              <a:t> Mutu-K3 dan </a:t>
            </a:r>
            <a:r>
              <a:rPr lang="en-US" sz="3200" u="sng" dirty="0" err="1"/>
              <a:t>Rencana</a:t>
            </a:r>
            <a:r>
              <a:rPr lang="en-US" sz="3200" u="sng" dirty="0"/>
              <a:t> </a:t>
            </a:r>
            <a:r>
              <a:rPr lang="en-US" sz="3200" u="sng" dirty="0" err="1"/>
              <a:t>Untuk</a:t>
            </a:r>
            <a:r>
              <a:rPr lang="en-US" sz="3200" u="sng" dirty="0"/>
              <a:t> </a:t>
            </a:r>
            <a:r>
              <a:rPr lang="en-US" sz="3200" u="sng" dirty="0" err="1"/>
              <a:t>Mencapai</a:t>
            </a:r>
            <a:r>
              <a:rPr lang="en-US" sz="3200" u="sng" dirty="0"/>
              <a:t> </a:t>
            </a:r>
            <a:r>
              <a:rPr lang="en-US" sz="3200" u="sng" dirty="0" err="1"/>
              <a:t>Sasaran</a:t>
            </a:r>
            <a:r>
              <a:rPr lang="en-US" sz="3200" u="sng" dirty="0"/>
              <a:t> (SMMK3 6.2)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2692" y="1256919"/>
            <a:ext cx="3657600" cy="2554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Menetapkan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Sasaran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Mutu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K3 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pada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fungsi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relevan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tingkatan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dan proses yang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dibutuhkan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pada (SMMK3 6.2.1)</a:t>
            </a:r>
          </a:p>
          <a:p>
            <a:pPr marL="342900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Konsisten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dengan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Kebijakan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Mutu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K3 </a:t>
            </a:r>
          </a:p>
          <a:p>
            <a:pPr marL="342900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Terukur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  <a:p>
            <a:pPr marL="342900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Memasukkan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pertimbangan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persyaratan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berlaku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342900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Terkait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dengan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kesesuaian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produk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jasa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meningkatkan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Kepuasan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Pelanggan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43035" y="1300292"/>
            <a:ext cx="3308966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Menetapkan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bagaimana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cara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mencapai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Sasaran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Mutu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&amp;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Lingkungan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(SMMK3 6.2.2)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Apa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akan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dilakukan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*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Sumber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daya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diperlukan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*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Siapa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bertanggung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jawab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*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Kapan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akan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diselesaikan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70611" y="4750825"/>
            <a:ext cx="2608998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Dipantau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&amp;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dikomunikasikan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6269" y="5602555"/>
            <a:ext cx="2515778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Diupdate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sesuai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kebutuhan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53374" y="3791550"/>
            <a:ext cx="3176972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Bagaimana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cara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evaluasi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hasilnya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* 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481234" y="1768734"/>
            <a:ext cx="633046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299264" y="4385274"/>
            <a:ext cx="351692" cy="285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2299264" y="5193124"/>
            <a:ext cx="351692" cy="2932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774279" y="4808625"/>
            <a:ext cx="4149969" cy="1447800"/>
          </a:xfrm>
          <a:prstGeom prst="ellipse">
            <a:avLst/>
          </a:prstGeom>
          <a:solidFill>
            <a:srgbClr val="FFEF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</a:rPr>
              <a:t>Review </a:t>
            </a:r>
            <a:r>
              <a:rPr lang="en-US" dirty="0" err="1">
                <a:solidFill>
                  <a:prstClr val="black"/>
                </a:solidFill>
              </a:rPr>
              <a:t>Pencapaian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Sasaran</a:t>
            </a:r>
            <a:r>
              <a:rPr lang="en-US" dirty="0">
                <a:solidFill>
                  <a:prstClr val="black"/>
                </a:solidFill>
              </a:rPr>
              <a:t> dan </a:t>
            </a:r>
            <a:r>
              <a:rPr lang="en-US" dirty="0" err="1">
                <a:solidFill>
                  <a:prstClr val="black"/>
                </a:solidFill>
              </a:rPr>
              <a:t>pelaksanaan</a:t>
            </a:r>
            <a:r>
              <a:rPr lang="en-US" dirty="0">
                <a:solidFill>
                  <a:prstClr val="black"/>
                </a:solidFill>
              </a:rPr>
              <a:t> program </a:t>
            </a:r>
            <a:r>
              <a:rPr lang="en-US" dirty="0" err="1">
                <a:solidFill>
                  <a:prstClr val="black"/>
                </a:solidFill>
              </a:rPr>
              <a:t>kerja</a:t>
            </a:r>
            <a:r>
              <a:rPr lang="en-US" dirty="0">
                <a:solidFill>
                  <a:prstClr val="black"/>
                </a:solidFill>
              </a:rPr>
              <a:t> (SMMK3 9.3)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</a:rPr>
              <a:t>(Management Review )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627935" y="3154674"/>
            <a:ext cx="422031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6584417" y="4191000"/>
            <a:ext cx="442752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3921855" y="5524884"/>
            <a:ext cx="60911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E38D-1E4E-4D64-8D25-29F399A390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F141C44C-6120-4752-A1AC-FFCBD0FDCC1F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523385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0"/>
            <a:ext cx="8915400" cy="1143000"/>
          </a:xfrm>
        </p:spPr>
        <p:txBody>
          <a:bodyPr>
            <a:normAutofit/>
          </a:bodyPr>
          <a:lstStyle/>
          <a:p>
            <a:r>
              <a:rPr lang="en-US" sz="2000" u="sng" dirty="0" err="1"/>
              <a:t>Sasaran</a:t>
            </a:r>
            <a:r>
              <a:rPr lang="en-US" sz="2000" u="sng" dirty="0"/>
              <a:t> Mutu-K3 dan </a:t>
            </a:r>
            <a:r>
              <a:rPr lang="en-US" sz="2000" u="sng" dirty="0" err="1"/>
              <a:t>Rencana</a:t>
            </a:r>
            <a:r>
              <a:rPr lang="en-US" sz="2000" u="sng" dirty="0"/>
              <a:t> </a:t>
            </a:r>
            <a:r>
              <a:rPr lang="en-US" sz="2000" u="sng" dirty="0" err="1"/>
              <a:t>Untuk</a:t>
            </a:r>
            <a:r>
              <a:rPr lang="en-US" sz="2000" u="sng" dirty="0"/>
              <a:t> </a:t>
            </a:r>
            <a:r>
              <a:rPr lang="en-US" sz="2000" u="sng" dirty="0" err="1"/>
              <a:t>Mencapai</a:t>
            </a:r>
            <a:r>
              <a:rPr lang="en-US" sz="2000" u="sng" dirty="0"/>
              <a:t> </a:t>
            </a:r>
            <a:r>
              <a:rPr lang="en-US" sz="2000" u="sng" dirty="0" err="1"/>
              <a:t>Sasaran</a:t>
            </a:r>
            <a:r>
              <a:rPr lang="en-US" sz="2000" u="sng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01DA5-B3AA-4836-967B-812DB0DBD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514600"/>
            <a:ext cx="9117784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610943" y="5739827"/>
            <a:ext cx="2510624" cy="584775"/>
          </a:xfrm>
          <a:prstGeom prst="rect">
            <a:avLst/>
          </a:prstGeom>
          <a:ln w="28575">
            <a:solidFill>
              <a:srgbClr val="FFC000"/>
            </a:solidFill>
            <a:prstDash val="sysDash"/>
          </a:ln>
        </p:spPr>
        <p:txBody>
          <a:bodyPr wrap="none">
            <a:spAutoFit/>
          </a:bodyPr>
          <a:lstStyle/>
          <a:p>
            <a:pPr marL="228600" indent="-228600" algn="ctr"/>
            <a:r>
              <a:rPr lang="en-US" sz="1600" dirty="0" err="1"/>
              <a:t>Apa</a:t>
            </a:r>
            <a:r>
              <a:rPr lang="en-US" sz="1600" dirty="0"/>
              <a:t>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endParaRPr lang="en-US" sz="1600" dirty="0"/>
          </a:p>
          <a:p>
            <a:pPr marL="228600" indent="-228600" algn="ctr"/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mencapai</a:t>
            </a: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</a:p>
        </p:txBody>
      </p:sp>
      <p:sp>
        <p:nvSpPr>
          <p:cNvPr id="8" name="Up Arrow 7"/>
          <p:cNvSpPr/>
          <p:nvPr/>
        </p:nvSpPr>
        <p:spPr>
          <a:xfrm>
            <a:off x="2913273" y="5433778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65468" y="5791200"/>
            <a:ext cx="2200411" cy="338554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r>
              <a:rPr lang="en-US" sz="1600" dirty="0"/>
              <a:t> </a:t>
            </a:r>
            <a:r>
              <a:rPr lang="en-US" sz="1600" dirty="0" err="1"/>
              <a:t>Terukur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705600" y="1226405"/>
            <a:ext cx="2438400" cy="830997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Penanggung</a:t>
            </a:r>
            <a:r>
              <a:rPr lang="en-US" sz="1600" dirty="0"/>
              <a:t> </a:t>
            </a:r>
            <a:r>
              <a:rPr lang="en-US" sz="1600" dirty="0" err="1"/>
              <a:t>jawab</a:t>
            </a:r>
            <a:r>
              <a:rPr lang="en-US" sz="1600" dirty="0"/>
              <a:t>, target </a:t>
            </a:r>
            <a:r>
              <a:rPr lang="en-US" sz="1600" dirty="0" err="1"/>
              <a:t>penyelesaian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monitor </a:t>
            </a:r>
            <a:r>
              <a:rPr lang="en-US" sz="1600" dirty="0" err="1"/>
              <a:t>pelaksanaan</a:t>
            </a:r>
            <a:r>
              <a:rPr lang="en-US" sz="1600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90800" y="1219202"/>
            <a:ext cx="2286000" cy="830997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Kebutuhan</a:t>
            </a:r>
            <a:r>
              <a:rPr lang="en-US" sz="1600" dirty="0"/>
              <a:t> </a:t>
            </a:r>
            <a:r>
              <a:rPr lang="en-US" sz="1600" dirty="0" err="1"/>
              <a:t>sumber</a:t>
            </a:r>
            <a:r>
              <a:rPr lang="en-US" sz="1600" dirty="0"/>
              <a:t> </a:t>
            </a:r>
            <a:r>
              <a:rPr lang="en-US" sz="1600" dirty="0" err="1"/>
              <a:t>daya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menjalankan</a:t>
            </a:r>
            <a:r>
              <a:rPr lang="en-US" sz="1600" dirty="0"/>
              <a:t> program  </a:t>
            </a:r>
          </a:p>
        </p:txBody>
      </p:sp>
      <p:sp>
        <p:nvSpPr>
          <p:cNvPr id="12" name="Up Arrow 11"/>
          <p:cNvSpPr/>
          <p:nvPr/>
        </p:nvSpPr>
        <p:spPr>
          <a:xfrm>
            <a:off x="5622936" y="5351489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3505200" y="2133600"/>
            <a:ext cx="4572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555849" y="2146450"/>
            <a:ext cx="737901" cy="291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B521F04-6594-4367-B063-CDFE4A54539B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4054020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663" y="324366"/>
            <a:ext cx="5539337" cy="1325563"/>
          </a:xfrm>
        </p:spPr>
        <p:txBody>
          <a:bodyPr/>
          <a:lstStyle/>
          <a:p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(6.3)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3292" y="2348880"/>
            <a:ext cx="7632848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Organisasi</a:t>
            </a:r>
            <a:r>
              <a:rPr lang="en-US" sz="2400" dirty="0"/>
              <a:t> </a:t>
            </a:r>
            <a:r>
              <a:rPr lang="en-US" sz="2400" dirty="0" err="1"/>
              <a:t>menetapkan</a:t>
            </a:r>
            <a:r>
              <a:rPr lang="en-US" sz="2400" dirty="0"/>
              <a:t> </a:t>
            </a: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perubahan</a:t>
            </a:r>
            <a:r>
              <a:rPr lang="en-US" sz="2400" dirty="0"/>
              <a:t> SMMK3, </a:t>
            </a:r>
            <a:r>
              <a:rPr lang="en-US" sz="2400" dirty="0" err="1"/>
              <a:t>perubahan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terencana</a:t>
            </a:r>
            <a:r>
              <a:rPr lang="en-US" sz="2400" dirty="0"/>
              <a:t>. </a:t>
            </a:r>
          </a:p>
          <a:p>
            <a:r>
              <a:rPr lang="en-US" sz="2400" dirty="0" err="1"/>
              <a:t>Organisasi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mempertimbangkan</a:t>
            </a:r>
            <a:r>
              <a:rPr lang="en-US" sz="2400" dirty="0"/>
              <a:t> : </a:t>
            </a:r>
          </a:p>
          <a:p>
            <a:pPr lvl="1"/>
            <a:r>
              <a:rPr lang="en-US" sz="2400" b="1" dirty="0" err="1">
                <a:solidFill>
                  <a:srgbClr val="0033CC"/>
                </a:solidFill>
              </a:rPr>
              <a:t>Tujuan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dari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perubahan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dan</a:t>
            </a:r>
            <a:r>
              <a:rPr lang="en-US" sz="2400" b="1" dirty="0">
                <a:solidFill>
                  <a:srgbClr val="0033CC"/>
                </a:solidFill>
              </a:rPr>
              <a:t> potential </a:t>
            </a:r>
            <a:r>
              <a:rPr lang="en-US" sz="2400" b="1" dirty="0" err="1">
                <a:solidFill>
                  <a:srgbClr val="0033CC"/>
                </a:solidFill>
              </a:rPr>
              <a:t>konsekuensinya</a:t>
            </a:r>
            <a:r>
              <a:rPr lang="en-US" sz="2400" b="1" dirty="0">
                <a:solidFill>
                  <a:srgbClr val="0033CC"/>
                </a:solidFill>
              </a:rPr>
              <a:t> *</a:t>
            </a:r>
          </a:p>
          <a:p>
            <a:pPr lvl="1"/>
            <a:r>
              <a:rPr lang="en-US" sz="2400" dirty="0" err="1"/>
              <a:t>Integritas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SMMK3L</a:t>
            </a:r>
          </a:p>
          <a:p>
            <a:pPr lvl="1"/>
            <a:r>
              <a:rPr lang="en-US" sz="2400" dirty="0" err="1"/>
              <a:t>Ketersediaan</a:t>
            </a:r>
            <a:r>
              <a:rPr lang="en-US" sz="2400" dirty="0"/>
              <a:t> </a:t>
            </a:r>
            <a:r>
              <a:rPr lang="en-US" sz="2400" dirty="0" err="1"/>
              <a:t>Sumber</a:t>
            </a:r>
            <a:r>
              <a:rPr lang="en-US" sz="2400" dirty="0"/>
              <a:t> </a:t>
            </a:r>
            <a:r>
              <a:rPr lang="en-US" sz="2400" dirty="0" err="1"/>
              <a:t>Daya</a:t>
            </a:r>
            <a:endParaRPr lang="en-US" sz="2400" dirty="0"/>
          </a:p>
          <a:p>
            <a:pPr lvl="1"/>
            <a:r>
              <a:rPr lang="en-US" sz="2400" b="1" dirty="0" err="1">
                <a:solidFill>
                  <a:srgbClr val="0033CC"/>
                </a:solidFill>
              </a:rPr>
              <a:t>Alokasi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atau</a:t>
            </a:r>
            <a:r>
              <a:rPr lang="en-US" sz="2400" b="1" dirty="0">
                <a:solidFill>
                  <a:srgbClr val="0033CC"/>
                </a:solidFill>
              </a:rPr>
              <a:t> re-</a:t>
            </a:r>
            <a:r>
              <a:rPr lang="en-US" sz="2400" b="1" dirty="0" err="1">
                <a:solidFill>
                  <a:srgbClr val="0033CC"/>
                </a:solidFill>
              </a:rPr>
              <a:t>alokasi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tanggung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jawab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dan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wewenang</a:t>
            </a:r>
            <a:r>
              <a:rPr lang="en-US" sz="2400" b="1" dirty="0">
                <a:solidFill>
                  <a:srgbClr val="0033CC"/>
                </a:solidFill>
              </a:rPr>
              <a:t> *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01EE92-E2DC-4E67-8A57-CD16EB34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091475" y="-181133"/>
            <a:ext cx="0" cy="704088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5311" y="-155496"/>
            <a:ext cx="0" cy="704088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16896" y="1644021"/>
            <a:ext cx="33456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3080792" cy="6885384"/>
          </a:xfrm>
          <a:custGeom>
            <a:avLst/>
            <a:gdLst>
              <a:gd name="connsiteX0" fmla="*/ 0 w 2360712"/>
              <a:gd name="connsiteY0" fmla="*/ 0 h 6885384"/>
              <a:gd name="connsiteX1" fmla="*/ 2360712 w 2360712"/>
              <a:gd name="connsiteY1" fmla="*/ 0 h 6885384"/>
              <a:gd name="connsiteX2" fmla="*/ 2360712 w 2360712"/>
              <a:gd name="connsiteY2" fmla="*/ 6885384 h 6885384"/>
              <a:gd name="connsiteX3" fmla="*/ 0 w 2360712"/>
              <a:gd name="connsiteY3" fmla="*/ 6885384 h 6885384"/>
              <a:gd name="connsiteX4" fmla="*/ 0 w 2360712"/>
              <a:gd name="connsiteY4" fmla="*/ 0 h 6885384"/>
              <a:gd name="connsiteX0" fmla="*/ 0 w 2360712"/>
              <a:gd name="connsiteY0" fmla="*/ 0 h 6928247"/>
              <a:gd name="connsiteX1" fmla="*/ 2360712 w 2360712"/>
              <a:gd name="connsiteY1" fmla="*/ 0 h 6928247"/>
              <a:gd name="connsiteX2" fmla="*/ 2360712 w 2360712"/>
              <a:gd name="connsiteY2" fmla="*/ 6928247 h 6928247"/>
              <a:gd name="connsiteX3" fmla="*/ 0 w 2360712"/>
              <a:gd name="connsiteY3" fmla="*/ 6885384 h 6928247"/>
              <a:gd name="connsiteX4" fmla="*/ 0 w 2360712"/>
              <a:gd name="connsiteY4" fmla="*/ 0 h 6928247"/>
              <a:gd name="connsiteX0" fmla="*/ 0 w 2360712"/>
              <a:gd name="connsiteY0" fmla="*/ 0 h 6885384"/>
              <a:gd name="connsiteX1" fmla="*/ 2360712 w 2360712"/>
              <a:gd name="connsiteY1" fmla="*/ 0 h 6885384"/>
              <a:gd name="connsiteX2" fmla="*/ 0 w 2360712"/>
              <a:gd name="connsiteY2" fmla="*/ 6885384 h 6885384"/>
              <a:gd name="connsiteX3" fmla="*/ 0 w 2360712"/>
              <a:gd name="connsiteY3" fmla="*/ 0 h 688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0712" h="6885384">
                <a:moveTo>
                  <a:pt x="0" y="0"/>
                </a:moveTo>
                <a:lnTo>
                  <a:pt x="2360712" y="0"/>
                </a:lnTo>
                <a:lnTo>
                  <a:pt x="0" y="68853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-87560" y="0"/>
            <a:ext cx="3080792" cy="688538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0" name="Picture 6" descr="C:\Users\MGR\AppData\Roaming\PixelMetrics\CaptureWiz\Temp\8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169" l="0" r="98523">
                        <a14:foregroundMark x1="23840" y1="59420" x2="23840" y2="59420"/>
                        <a14:foregroundMark x1="32911" y1="66184" x2="32911" y2="66184"/>
                        <a14:foregroundMark x1="41350" y1="68116" x2="41350" y2="68116"/>
                        <a14:foregroundMark x1="51055" y1="66667" x2="51055" y2="66667"/>
                        <a14:foregroundMark x1="61181" y1="64251" x2="61181" y2="64251"/>
                        <a14:foregroundMark x1="51266" y1="42995" x2="51266" y2="42995"/>
                        <a14:foregroundMark x1="55696" y1="41063" x2="55696" y2="41063"/>
                        <a14:foregroundMark x1="63924" y1="39614" x2="63924" y2="39614"/>
                        <a14:foregroundMark x1="73629" y1="37198" x2="73629" y2="37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1" y="298729"/>
            <a:ext cx="2492301" cy="108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E39E3DB-D152-4BE8-9CEE-08BE982C2C6D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3683154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007468" y="2132856"/>
            <a:ext cx="2912414" cy="52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8598" indent="-278598" algn="ctr">
              <a:spcBef>
                <a:spcPct val="20000"/>
              </a:spcBef>
              <a:defRPr/>
            </a:pPr>
            <a:r>
              <a:rPr lang="en-US" sz="1400" dirty="0"/>
              <a:t>7.1.1 </a:t>
            </a:r>
            <a:r>
              <a:rPr lang="en-US" sz="1400" dirty="0" err="1"/>
              <a:t>Menetapkan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endParaRPr lang="en-US" sz="1400" dirty="0"/>
          </a:p>
          <a:p>
            <a:pPr marL="278598" indent="-278598" algn="ctr">
              <a:spcBef>
                <a:spcPct val="20000"/>
              </a:spcBef>
              <a:defRPr/>
            </a:pPr>
            <a:r>
              <a:rPr lang="en-US" sz="1400" dirty="0" err="1"/>
              <a:t>menyediakan</a:t>
            </a:r>
            <a:r>
              <a:rPr lang="en-US" sz="1400" dirty="0"/>
              <a:t> </a:t>
            </a:r>
            <a:r>
              <a:rPr lang="en-US" sz="1400" dirty="0" err="1"/>
              <a:t>Sumberdaya</a:t>
            </a:r>
            <a:endParaRPr lang="en-US" sz="14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1414297" y="2852936"/>
            <a:ext cx="1169235" cy="906099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6561" y="3963673"/>
            <a:ext cx="20339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7.1.2 </a:t>
            </a:r>
            <a:r>
              <a:rPr lang="en-US" sz="1400" dirty="0" err="1"/>
              <a:t>Manusia</a:t>
            </a:r>
            <a:endParaRPr lang="en-US" sz="1400" dirty="0"/>
          </a:p>
          <a:p>
            <a:pPr algn="ctr"/>
            <a:r>
              <a:rPr lang="id-ID" sz="1400" dirty="0"/>
              <a:t>(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/>
              <a:t>kebutuhan</a:t>
            </a:r>
            <a:r>
              <a:rPr lang="id-ID" sz="1400" dirty="0"/>
              <a:t>)</a:t>
            </a: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1746051" y="3960013"/>
            <a:ext cx="220563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dirty="0"/>
              <a:t>7.1.3 </a:t>
            </a:r>
            <a:r>
              <a:rPr lang="id-ID" sz="1400" dirty="0"/>
              <a:t>Infrastruktur</a:t>
            </a:r>
          </a:p>
          <a:p>
            <a:pPr algn="ctr"/>
            <a:r>
              <a:rPr lang="id-ID" sz="1400" dirty="0"/>
              <a:t>(Terawat &amp; Tidak mengalami kerusakan)</a:t>
            </a:r>
          </a:p>
        </p:txBody>
      </p:sp>
      <p:cxnSp>
        <p:nvCxnSpPr>
          <p:cNvPr id="6" name="Straight Arrow Connector 5"/>
          <p:cNvCxnSpPr>
            <a:endCxn id="8" idx="0"/>
          </p:cNvCxnSpPr>
          <p:nvPr/>
        </p:nvCxnSpPr>
        <p:spPr>
          <a:xfrm>
            <a:off x="4095700" y="2852936"/>
            <a:ext cx="711971" cy="1124073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064470" y="2852936"/>
            <a:ext cx="311150" cy="1113965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3503417" y="3977009"/>
            <a:ext cx="260850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7.1.4 </a:t>
            </a:r>
            <a:r>
              <a:rPr lang="id-ID" sz="1400" dirty="0"/>
              <a:t>Lingkungan</a:t>
            </a:r>
            <a:r>
              <a:rPr lang="en-US" sz="1400" dirty="0"/>
              <a:t> </a:t>
            </a:r>
            <a:r>
              <a:rPr lang="id-ID" sz="1400" dirty="0"/>
              <a:t>Kerja</a:t>
            </a:r>
            <a:endParaRPr lang="en-US" sz="1400" dirty="0"/>
          </a:p>
          <a:p>
            <a:pPr algn="ctr"/>
            <a:r>
              <a:rPr lang="id-ID" sz="1400" dirty="0"/>
              <a:t>Yang Terkait </a:t>
            </a:r>
            <a:r>
              <a:rPr lang="en-US" sz="1400" dirty="0"/>
              <a:t>Operational</a:t>
            </a:r>
            <a:endParaRPr lang="id-ID" sz="1400" dirty="0"/>
          </a:p>
          <a:p>
            <a:pPr algn="ctr"/>
            <a:r>
              <a:rPr lang="id-ID" sz="1400" dirty="0"/>
              <a:t>(Terkendali)</a:t>
            </a: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5895900" y="3987641"/>
            <a:ext cx="2952328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7.1.5 </a:t>
            </a:r>
            <a:r>
              <a:rPr lang="en-US" sz="1400" dirty="0" err="1"/>
              <a:t>Sumber</a:t>
            </a:r>
            <a:r>
              <a:rPr lang="en-US" sz="1400" dirty="0"/>
              <a:t> </a:t>
            </a:r>
            <a:r>
              <a:rPr lang="en-US" sz="1400" dirty="0" err="1"/>
              <a:t>daya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pelaksanaan</a:t>
            </a:r>
            <a:r>
              <a:rPr lang="en-US" sz="1400" dirty="0"/>
              <a:t> </a:t>
            </a:r>
            <a:r>
              <a:rPr lang="en-US" sz="1400" dirty="0" err="1"/>
              <a:t>pengukuran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memastikan</a:t>
            </a:r>
            <a:r>
              <a:rPr lang="en-US" sz="1400" dirty="0"/>
              <a:t> </a:t>
            </a:r>
            <a:r>
              <a:rPr lang="en-US" sz="1400" dirty="0" err="1"/>
              <a:t>produk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servis</a:t>
            </a:r>
            <a:r>
              <a:rPr lang="en-US" sz="1400" dirty="0"/>
              <a:t> </a:t>
            </a:r>
            <a:r>
              <a:rPr lang="en-US" sz="1400" dirty="0" err="1"/>
              <a:t>terhadap</a:t>
            </a:r>
            <a:r>
              <a:rPr lang="en-US" sz="1400" dirty="0"/>
              <a:t> </a:t>
            </a:r>
            <a:r>
              <a:rPr lang="en-US" sz="1400" dirty="0" err="1"/>
              <a:t>persyaratan</a:t>
            </a:r>
            <a:r>
              <a:rPr lang="en-US" sz="1400" dirty="0"/>
              <a:t> </a:t>
            </a:r>
            <a:endParaRPr lang="id-ID" sz="1400" dirty="0"/>
          </a:p>
          <a:p>
            <a:pPr algn="ctr"/>
            <a:endParaRPr lang="id-ID" sz="1400" dirty="0"/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26791" y="332656"/>
            <a:ext cx="4842233" cy="52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8598" indent="-278598" algn="ctr">
              <a:spcBef>
                <a:spcPct val="20000"/>
              </a:spcBef>
              <a:defRPr/>
            </a:pPr>
            <a:r>
              <a:rPr lang="en-US" sz="3200" b="1" i="1" dirty="0" err="1"/>
              <a:t>Sumberdaya</a:t>
            </a:r>
            <a:r>
              <a:rPr lang="id-ID" sz="3200" b="1" i="1" dirty="0"/>
              <a:t> (meliputi):</a:t>
            </a:r>
            <a:endParaRPr lang="en-US" sz="3200" b="1" i="1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7250112" y="6140328"/>
            <a:ext cx="2311400" cy="365125"/>
          </a:xfrm>
        </p:spPr>
        <p:txBody>
          <a:bodyPr/>
          <a:lstStyle/>
          <a:p>
            <a:fld id="{8646E38D-1E4E-4D64-8D25-29F399A3900B}" type="slidenum">
              <a:rPr lang="en-US" smtClean="0"/>
              <a:pPr/>
              <a:t>37</a:t>
            </a:fld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3231604" y="4725144"/>
            <a:ext cx="14354" cy="1019728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367508" y="5877272"/>
            <a:ext cx="220563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i="1" u="sng" dirty="0"/>
              <a:t>7.1.6 </a:t>
            </a:r>
            <a:r>
              <a:rPr lang="en-US" sz="1400" i="1" u="sng" dirty="0" err="1"/>
              <a:t>Pengetahuan</a:t>
            </a:r>
            <a:r>
              <a:rPr lang="en-US" sz="1400" i="1" u="sng" dirty="0"/>
              <a:t> </a:t>
            </a:r>
            <a:r>
              <a:rPr lang="en-US" sz="1400" i="1" u="sng" dirty="0" err="1"/>
              <a:t>Organisasi</a:t>
            </a:r>
            <a:endParaRPr lang="id-ID" sz="1400" i="1" u="sng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1268288" y="4790267"/>
            <a:ext cx="1243236" cy="1014997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951684" y="4749649"/>
            <a:ext cx="900215" cy="1055615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880882" y="89061"/>
            <a:ext cx="2894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/>
              <a:t>7.1. </a:t>
            </a:r>
            <a:r>
              <a:rPr lang="en-US" sz="2400" dirty="0" err="1"/>
              <a:t>Sumberdaya</a:t>
            </a:r>
            <a:endParaRPr lang="en-US" sz="2400" dirty="0"/>
          </a:p>
        </p:txBody>
      </p:sp>
      <p:cxnSp>
        <p:nvCxnSpPr>
          <p:cNvPr id="26" name="Straight Connector 25"/>
          <p:cNvCxnSpPr>
            <a:endCxn id="40" idx="6"/>
          </p:cNvCxnSpPr>
          <p:nvPr/>
        </p:nvCxnSpPr>
        <p:spPr>
          <a:xfrm>
            <a:off x="272480" y="1135267"/>
            <a:ext cx="8851963" cy="25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315540" y="980728"/>
            <a:ext cx="361230" cy="36004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969224" y="980728"/>
            <a:ext cx="361230" cy="360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763213" y="980728"/>
            <a:ext cx="361230" cy="3600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C:\Users\MGR\AppData\Roaming\PixelMetrics\CaptureWiz\Temp\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53603"/>
            <a:ext cx="1088041" cy="93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MGR\AppData\Roaming\PixelMetrics\CaptureWiz\Temp\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025" y="1484784"/>
            <a:ext cx="1648079" cy="109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http://abkldesigns.com/clipart2/ind3s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140" y="1585672"/>
            <a:ext cx="1536202" cy="93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/>
          <p:nvPr/>
        </p:nvCxnSpPr>
        <p:spPr>
          <a:xfrm>
            <a:off x="4527748" y="2780928"/>
            <a:ext cx="2664296" cy="1152128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383732" y="4797152"/>
            <a:ext cx="1944216" cy="1080120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7909C29-2576-4309-85E6-7B27F18352A3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094616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C:\Users\MGR\AppData\Roaming\PixelMetrics\CaptureWiz\Temp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38" y="2626141"/>
            <a:ext cx="1521304" cy="109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347815" y="3952354"/>
            <a:ext cx="2853017" cy="2656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</a:pP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Lingkungan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meliputi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 :</a:t>
            </a:r>
          </a:p>
          <a:p>
            <a:pPr marL="295366" indent="-295366"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b="1" u="sng" dirty="0" err="1">
                <a:solidFill>
                  <a:srgbClr val="000000"/>
                </a:solidFill>
                <a:latin typeface="Calibri"/>
              </a:rPr>
              <a:t>Sosial</a:t>
            </a:r>
            <a:r>
              <a:rPr lang="en-US" sz="1400" b="1" u="sng" dirty="0">
                <a:solidFill>
                  <a:srgbClr val="000000"/>
                </a:solidFill>
                <a:latin typeface="Calibri"/>
              </a:rPr>
              <a:t> (</a:t>
            </a:r>
            <a:r>
              <a:rPr lang="en-US" sz="1400" b="1" u="sng" dirty="0" err="1">
                <a:solidFill>
                  <a:srgbClr val="000000"/>
                </a:solidFill>
                <a:latin typeface="Calibri"/>
              </a:rPr>
              <a:t>misalnya</a:t>
            </a:r>
            <a:r>
              <a:rPr lang="en-US" sz="1400" b="1" u="sng" dirty="0">
                <a:solidFill>
                  <a:srgbClr val="000000"/>
                </a:solidFill>
                <a:latin typeface="Calibri"/>
              </a:rPr>
              <a:t> non-</a:t>
            </a:r>
            <a:r>
              <a:rPr lang="en-US" sz="1400" b="1" u="sng" dirty="0" err="1">
                <a:solidFill>
                  <a:srgbClr val="000000"/>
                </a:solidFill>
                <a:latin typeface="Calibri"/>
              </a:rPr>
              <a:t>diskriminatif</a:t>
            </a:r>
            <a:r>
              <a:rPr lang="en-US" sz="1400" b="1" u="sng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1400" b="1" u="sng" dirty="0" err="1">
                <a:solidFill>
                  <a:srgbClr val="000000"/>
                </a:solidFill>
                <a:latin typeface="Calibri"/>
              </a:rPr>
              <a:t>ketenangan</a:t>
            </a:r>
            <a:r>
              <a:rPr lang="en-US" sz="1400" b="1" u="sng" dirty="0">
                <a:solidFill>
                  <a:srgbClr val="000000"/>
                </a:solidFill>
                <a:latin typeface="Calibri"/>
              </a:rPr>
              <a:t>, non-</a:t>
            </a:r>
            <a:r>
              <a:rPr lang="en-US" sz="1400" b="1" u="sng" dirty="0" err="1">
                <a:solidFill>
                  <a:srgbClr val="000000"/>
                </a:solidFill>
                <a:latin typeface="Calibri"/>
              </a:rPr>
              <a:t>konfrontatif</a:t>
            </a:r>
            <a:r>
              <a:rPr lang="en-US" sz="1400" b="1" u="sng" dirty="0">
                <a:solidFill>
                  <a:srgbClr val="000000"/>
                </a:solidFill>
                <a:latin typeface="Calibri"/>
              </a:rPr>
              <a:t>)</a:t>
            </a:r>
            <a:r>
              <a:rPr lang="en-US" sz="1400" b="1" u="sng" dirty="0">
                <a:solidFill>
                  <a:prstClr val="black"/>
                </a:solidFill>
                <a:latin typeface="Calibri"/>
              </a:rPr>
              <a:t> *</a:t>
            </a:r>
            <a:endParaRPr lang="en-US" sz="1400" b="1" u="sng" dirty="0">
              <a:solidFill>
                <a:srgbClr val="000000"/>
              </a:solidFill>
              <a:latin typeface="Calibri"/>
            </a:endParaRPr>
          </a:p>
          <a:p>
            <a:pPr marL="295366" indent="-295366"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b="1" u="sng" dirty="0" err="1">
                <a:solidFill>
                  <a:srgbClr val="000000"/>
                </a:solidFill>
                <a:latin typeface="Calibri"/>
              </a:rPr>
              <a:t>Psikologis</a:t>
            </a:r>
            <a:r>
              <a:rPr lang="en-US" sz="1400" b="1" u="sng" dirty="0">
                <a:solidFill>
                  <a:srgbClr val="000000"/>
                </a:solidFill>
                <a:latin typeface="Calibri"/>
              </a:rPr>
              <a:t> (</a:t>
            </a:r>
            <a:r>
              <a:rPr lang="en-US" sz="1400" b="1" u="sng" dirty="0" err="1">
                <a:solidFill>
                  <a:prstClr val="black"/>
                </a:solidFill>
                <a:latin typeface="Calibri"/>
              </a:rPr>
              <a:t>misalnya</a:t>
            </a:r>
            <a:r>
              <a:rPr lang="en-US" sz="14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b="1" u="sng" dirty="0" err="1">
                <a:solidFill>
                  <a:prstClr val="black"/>
                </a:solidFill>
                <a:latin typeface="Calibri"/>
              </a:rPr>
              <a:t>mengurangi-stess</a:t>
            </a:r>
            <a:r>
              <a:rPr lang="en-US" sz="1400" b="1" u="sng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b="1" u="sng" dirty="0" err="1">
                <a:solidFill>
                  <a:prstClr val="black"/>
                </a:solidFill>
                <a:latin typeface="Calibri"/>
              </a:rPr>
              <a:t>mencegah</a:t>
            </a:r>
            <a:r>
              <a:rPr lang="en-US" sz="14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b="1" u="sng" dirty="0" err="1">
                <a:solidFill>
                  <a:prstClr val="black"/>
                </a:solidFill>
                <a:latin typeface="Calibri"/>
              </a:rPr>
              <a:t>kelelahan</a:t>
            </a:r>
            <a:r>
              <a:rPr lang="en-US" sz="1400" b="1" u="sng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b="1" u="sng" dirty="0" err="1">
                <a:solidFill>
                  <a:prstClr val="black"/>
                </a:solidFill>
                <a:latin typeface="Calibri"/>
              </a:rPr>
              <a:t>meredam</a:t>
            </a:r>
            <a:r>
              <a:rPr lang="en-US" sz="14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b="1" u="sng" dirty="0" err="1">
                <a:solidFill>
                  <a:prstClr val="black"/>
                </a:solidFill>
                <a:latin typeface="Calibri"/>
              </a:rPr>
              <a:t>emosi</a:t>
            </a:r>
            <a:r>
              <a:rPr lang="en-US" sz="1400" b="1" u="sng" dirty="0">
                <a:solidFill>
                  <a:prstClr val="black"/>
                </a:solidFill>
                <a:latin typeface="Calibri"/>
              </a:rPr>
              <a:t>). *</a:t>
            </a:r>
            <a:endParaRPr lang="en-US" sz="1400" b="1" u="sng" dirty="0">
              <a:solidFill>
                <a:srgbClr val="000000"/>
              </a:solidFill>
              <a:latin typeface="Calibri"/>
            </a:endParaRPr>
          </a:p>
          <a:p>
            <a:pPr marL="295366" indent="-295366"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Fisik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misalnya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suhu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panas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kelembaban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cahaya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aliran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udara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kebersihan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kebisingan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)</a:t>
            </a:r>
            <a:endParaRPr lang="en-US" sz="14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3924216" y="4392513"/>
            <a:ext cx="2158756" cy="17727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2225">
            <a:solidFill>
              <a:schemeClr val="accent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95366" indent="-295366"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</a:pPr>
            <a:r>
              <a:rPr lang="id-ID" sz="1400" b="1" dirty="0">
                <a:solidFill>
                  <a:srgbClr val="000000"/>
                </a:solidFill>
                <a:latin typeface="Calibri"/>
              </a:rPr>
              <a:t>Infrastruktur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meliputi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 :</a:t>
            </a:r>
          </a:p>
          <a:p>
            <a:pPr marL="295366" indent="-295366"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d-ID" sz="1400" dirty="0">
                <a:solidFill>
                  <a:srgbClr val="000000"/>
                </a:solidFill>
                <a:latin typeface="Calibri"/>
              </a:rPr>
              <a:t>Gedung</a:t>
            </a:r>
            <a:endParaRPr lang="en-US" sz="1400" dirty="0">
              <a:solidFill>
                <a:srgbClr val="000000"/>
              </a:solidFill>
              <a:latin typeface="Calibri"/>
            </a:endParaRPr>
          </a:p>
          <a:p>
            <a:pPr marL="295366" indent="-295366"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d-ID" sz="1400" dirty="0">
                <a:solidFill>
                  <a:srgbClr val="000000"/>
                </a:solidFill>
                <a:latin typeface="Calibri"/>
              </a:rPr>
              <a:t>Peralatan hardware maupun software</a:t>
            </a:r>
            <a:endParaRPr lang="en-US" sz="1400" dirty="0">
              <a:solidFill>
                <a:srgbClr val="000000"/>
              </a:solidFill>
              <a:latin typeface="Calibri"/>
            </a:endParaRPr>
          </a:p>
          <a:p>
            <a:pPr marL="295366" indent="-295366"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d-ID" sz="1400" dirty="0">
                <a:solidFill>
                  <a:srgbClr val="000000"/>
                </a:solidFill>
                <a:latin typeface="Calibri"/>
              </a:rPr>
              <a:t>Kendaraan</a:t>
            </a:r>
            <a:endParaRPr lang="en-US" sz="1400" dirty="0">
              <a:solidFill>
                <a:srgbClr val="000000"/>
              </a:solidFill>
              <a:latin typeface="Calibri"/>
            </a:endParaRPr>
          </a:p>
          <a:p>
            <a:pPr marL="295366" indent="-295366"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d-ID" sz="1400" dirty="0">
                <a:solidFill>
                  <a:srgbClr val="000000"/>
                </a:solidFill>
                <a:latin typeface="Calibri"/>
              </a:rPr>
              <a:t>Sistem Informasi</a:t>
            </a:r>
            <a:endParaRPr lang="en-US" sz="14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13313" y="1571916"/>
            <a:ext cx="2691047" cy="2591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95366" indent="-295366"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Menetapkan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dan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menyediakan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sumberdaya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 yang </a:t>
            </a: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dibutuhkan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dengan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mempertimbangkan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 :</a:t>
            </a:r>
          </a:p>
          <a:p>
            <a:pPr marL="666830" lvl="1" indent="-295366"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rgbClr val="000000"/>
                </a:solidFill>
                <a:latin typeface="Calibri"/>
              </a:rPr>
              <a:t>Kemampuan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/>
              </a:rPr>
              <a:t>dan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/>
              </a:rPr>
              <a:t>batasan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/>
              </a:rPr>
              <a:t>sumberdaya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latin typeface="Calibri"/>
              </a:rPr>
              <a:t>ada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 di internal.</a:t>
            </a:r>
          </a:p>
          <a:p>
            <a:pPr marL="666830" lvl="1" indent="-295366"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rgbClr val="000000"/>
                </a:solidFill>
                <a:latin typeface="Calibri"/>
              </a:rPr>
              <a:t>Apa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latin typeface="Calibri"/>
              </a:rPr>
              <a:t>perlu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/>
              </a:rPr>
              <a:t>diperoleh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/>
              </a:rPr>
              <a:t>oleh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/>
              </a:rPr>
              <a:t>sumberdaya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/>
              </a:rPr>
              <a:t>eksternal</a:t>
            </a:r>
            <a:endParaRPr lang="en-US" sz="14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805573" y="4396848"/>
            <a:ext cx="2485705" cy="752514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</a:pPr>
            <a:r>
              <a:rPr lang="en-US" sz="1300" b="1" dirty="0" err="1">
                <a:solidFill>
                  <a:srgbClr val="000000"/>
                </a:solidFill>
                <a:latin typeface="Calibri"/>
              </a:rPr>
              <a:t>Menetapkan</a:t>
            </a:r>
            <a:r>
              <a:rPr lang="en-US" sz="13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300" b="1" dirty="0" err="1">
                <a:solidFill>
                  <a:srgbClr val="000000"/>
                </a:solidFill>
                <a:latin typeface="Calibri"/>
              </a:rPr>
              <a:t>dan</a:t>
            </a:r>
            <a:r>
              <a:rPr lang="en-US" sz="13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300" b="1" dirty="0" err="1">
                <a:solidFill>
                  <a:srgbClr val="000000"/>
                </a:solidFill>
                <a:latin typeface="Calibri"/>
              </a:rPr>
              <a:t>Menyediakan</a:t>
            </a:r>
            <a:r>
              <a:rPr lang="en-US" sz="1300" b="1" dirty="0">
                <a:solidFill>
                  <a:srgbClr val="000000"/>
                </a:solidFill>
                <a:latin typeface="Calibri"/>
              </a:rPr>
              <a:t> orang </a:t>
            </a:r>
            <a:r>
              <a:rPr lang="en-US" sz="1300" b="1" dirty="0" err="1">
                <a:solidFill>
                  <a:srgbClr val="000000"/>
                </a:solidFill>
                <a:latin typeface="Calibri"/>
              </a:rPr>
              <a:t>sesuai</a:t>
            </a:r>
            <a:r>
              <a:rPr lang="en-US" sz="13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300" b="1" dirty="0" err="1">
                <a:solidFill>
                  <a:srgbClr val="000000"/>
                </a:solidFill>
                <a:latin typeface="Calibri"/>
              </a:rPr>
              <a:t>dengan</a:t>
            </a:r>
            <a:r>
              <a:rPr lang="en-US" sz="13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300" b="1" dirty="0" err="1">
                <a:solidFill>
                  <a:srgbClr val="000000"/>
                </a:solidFill>
                <a:latin typeface="Calibri"/>
              </a:rPr>
              <a:t>kebutuhan</a:t>
            </a:r>
            <a:r>
              <a:rPr lang="en-US" sz="13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300" b="1" dirty="0" err="1">
                <a:solidFill>
                  <a:srgbClr val="000000"/>
                </a:solidFill>
                <a:latin typeface="Calibri"/>
              </a:rPr>
              <a:t>organisasi</a:t>
            </a:r>
            <a:endParaRPr lang="en-US" sz="13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 rot="5644996" flipH="1">
            <a:off x="2820395" y="3817680"/>
            <a:ext cx="1531800" cy="878105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6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rot="11548515" flipH="1" flipV="1">
            <a:off x="2974532" y="1232590"/>
            <a:ext cx="1807278" cy="579978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6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392677" y="8204"/>
            <a:ext cx="9132325" cy="8480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75" b="1" dirty="0">
                <a:solidFill>
                  <a:prstClr val="white"/>
                </a:solidFill>
                <a:latin typeface="Calibri Light"/>
                <a:ea typeface="+mj-ea"/>
                <a:cs typeface="+mj-cs"/>
              </a:rPr>
              <a:t>SMMK3L 7.1. </a:t>
            </a:r>
            <a:r>
              <a:rPr lang="en-US" sz="3575" b="1" dirty="0" err="1">
                <a:solidFill>
                  <a:prstClr val="white"/>
                </a:solidFill>
                <a:latin typeface="Calibri Light"/>
                <a:ea typeface="+mj-ea"/>
                <a:cs typeface="+mj-cs"/>
              </a:rPr>
              <a:t>Sumberdaya</a:t>
            </a:r>
            <a:endParaRPr lang="en-US" sz="3575" b="1" dirty="0">
              <a:solidFill>
                <a:prstClr val="white"/>
              </a:solidFill>
              <a:latin typeface="Calibri Light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E38D-1E4E-4D64-8D25-29F399A390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790051" y="956770"/>
            <a:ext cx="2050356" cy="8756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462">
              <a:solidFill>
                <a:prstClr val="white"/>
              </a:solidFill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478004" y="1016190"/>
            <a:ext cx="2688382" cy="52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8598" indent="-278598"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7.1.1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Menetapkan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278598" indent="-278598"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Dan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Menyediakan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278598" indent="-278598"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Sumberdaya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48542" y="1968228"/>
            <a:ext cx="333443" cy="36004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657883" y="2385150"/>
            <a:ext cx="333443" cy="360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7331010" y="1968228"/>
            <a:ext cx="333443" cy="3600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28" name="Picture 2" descr="C:\Users\MGR\AppData\Roaming\PixelMetrics\CaptureWiz\Temp\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091" y="2568889"/>
            <a:ext cx="1004346" cy="93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http://abkldesigns.com/clipart2/ind3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374" y="2500958"/>
            <a:ext cx="1418033" cy="93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>
            <a:spLocks/>
          </p:cNvSpPr>
          <p:nvPr/>
        </p:nvSpPr>
        <p:spPr bwMode="auto">
          <a:xfrm rot="9265258" flipH="1" flipV="1">
            <a:off x="5136333" y="3735283"/>
            <a:ext cx="765705" cy="608076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6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 rot="1880198" flipH="1">
            <a:off x="7988315" y="3432554"/>
            <a:ext cx="1520977" cy="685766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62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8" name="Straight Arrow Connector 7"/>
          <p:cNvCxnSpPr>
            <a:stCxn id="21" idx="3"/>
            <a:endCxn id="25" idx="6"/>
          </p:cNvCxnSpPr>
          <p:nvPr/>
        </p:nvCxnSpPr>
        <p:spPr>
          <a:xfrm flipH="1">
            <a:off x="4481984" y="1704195"/>
            <a:ext cx="608334" cy="444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1" idx="4"/>
            <a:endCxn id="26" idx="0"/>
          </p:cNvCxnSpPr>
          <p:nvPr/>
        </p:nvCxnSpPr>
        <p:spPr>
          <a:xfrm>
            <a:off x="5815230" y="1832433"/>
            <a:ext cx="9375" cy="552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1" idx="5"/>
            <a:endCxn id="27" idx="1"/>
          </p:cNvCxnSpPr>
          <p:nvPr/>
        </p:nvCxnSpPr>
        <p:spPr>
          <a:xfrm>
            <a:off x="6540139" y="1704193"/>
            <a:ext cx="839702" cy="316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78326922-E62F-4768-A3B5-E052BBA3C965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929778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E38D-1E4E-4D64-8D25-29F399A390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509534" y="393885"/>
            <a:ext cx="3686176" cy="928688"/>
          </a:xfrm>
          <a:prstGeom prst="rect">
            <a:avLst/>
          </a:prstGeom>
        </p:spPr>
        <p:txBody>
          <a:bodyPr vert="horz" lIns="74295" tIns="37148" rIns="74295" bIns="37148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575" b="1" i="1" dirty="0">
                <a:solidFill>
                  <a:prstClr val="black"/>
                </a:solidFill>
              </a:rPr>
              <a:t>SMM 7.1.5 </a:t>
            </a:r>
            <a:r>
              <a:rPr lang="en-US" sz="3575" b="1" i="1" dirty="0" err="1">
                <a:solidFill>
                  <a:prstClr val="black"/>
                </a:solidFill>
              </a:rPr>
              <a:t>Sumber</a:t>
            </a:r>
            <a:r>
              <a:rPr lang="en-US" sz="3575" b="1" i="1" dirty="0">
                <a:solidFill>
                  <a:prstClr val="black"/>
                </a:solidFill>
              </a:rPr>
              <a:t> </a:t>
            </a:r>
            <a:r>
              <a:rPr lang="en-US" sz="3575" b="1" i="1" dirty="0" err="1">
                <a:solidFill>
                  <a:prstClr val="black"/>
                </a:solidFill>
              </a:rPr>
              <a:t>daya</a:t>
            </a:r>
            <a:r>
              <a:rPr lang="en-US" sz="3575" b="1" i="1" dirty="0">
                <a:solidFill>
                  <a:prstClr val="black"/>
                </a:solidFill>
              </a:rPr>
              <a:t> </a:t>
            </a:r>
            <a:r>
              <a:rPr lang="en-US" sz="3575" b="1" i="1" dirty="0" err="1">
                <a:solidFill>
                  <a:prstClr val="black"/>
                </a:solidFill>
              </a:rPr>
              <a:t>Pemantauan</a:t>
            </a:r>
            <a:r>
              <a:rPr lang="en-US" sz="3575" b="1" i="1" dirty="0">
                <a:solidFill>
                  <a:prstClr val="black"/>
                </a:solidFill>
              </a:rPr>
              <a:t> </a:t>
            </a:r>
            <a:r>
              <a:rPr lang="en-US" sz="3575" b="1" i="1" dirty="0" err="1">
                <a:solidFill>
                  <a:prstClr val="black"/>
                </a:solidFill>
              </a:rPr>
              <a:t>dan</a:t>
            </a:r>
            <a:r>
              <a:rPr lang="en-US" sz="3575" b="1" i="1" dirty="0">
                <a:solidFill>
                  <a:prstClr val="black"/>
                </a:solidFill>
              </a:rPr>
              <a:t> </a:t>
            </a:r>
            <a:r>
              <a:rPr lang="en-US" sz="3575" b="1" i="1" dirty="0" err="1">
                <a:solidFill>
                  <a:prstClr val="black"/>
                </a:solidFill>
              </a:rPr>
              <a:t>pengukuran</a:t>
            </a:r>
            <a:endParaRPr lang="en-US" sz="3575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84683" y="3382149"/>
            <a:ext cx="4431724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Dikalibrasi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atau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verifikasi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,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atau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keduanya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pada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selang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waktu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tertentu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atau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sebelum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digunakan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.</a:t>
            </a:r>
          </a:p>
          <a:p>
            <a:pPr marL="285750" indent="-285750"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Identifikasi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status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harus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jelas</a:t>
            </a:r>
            <a:endParaRPr lang="en-US" i="1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85750" indent="-285750"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Dijaga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dari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kerusakan</a:t>
            </a:r>
            <a:endParaRPr lang="en-US" i="1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85750" indent="-285750"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Lakukan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tindakan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bila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terjadi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penyimpangan</a:t>
            </a:r>
            <a:endParaRPr lang="en-US" i="1" dirty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73423" y="1729490"/>
            <a:ext cx="390877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Organisasi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harus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memastikan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bahwa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sumberdaya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yang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disediakan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: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sesuai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dengan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kegiatan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pemantauan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pengukuran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organisasi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serta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harus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terpelihara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prstClr val="black"/>
                </a:solidFill>
                <a:latin typeface="Arial Narrow" panose="020B0606020202030204" pitchFamily="34" charset="0"/>
              </a:rPr>
              <a:t>*</a:t>
            </a:r>
            <a:endParaRPr lang="en-US" b="1" u="sng" dirty="0">
              <a:solidFill>
                <a:prstClr val="black"/>
              </a:solidFill>
              <a:latin typeface="Arial Narrow" panose="020B0606020202030204" pitchFamily="34" charset="0"/>
              <a:ea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509534" y="1484784"/>
            <a:ext cx="40154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 descr="http://cdn.grid.fotosearch.com/CSP/CSP624/k1734536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424" y="3916073"/>
            <a:ext cx="3722287" cy="245419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380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373" y="685800"/>
            <a:ext cx="5189627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667F054D-EE7A-400D-8586-EF1CD0599CE5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568948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76485" y="99793"/>
            <a:ext cx="2880710" cy="87580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Scope of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2150" y="2544409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ISO 45001 : 2018</a:t>
            </a: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4493191" y="2867575"/>
            <a:ext cx="853136" cy="1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46328" y="2267409"/>
            <a:ext cx="4132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Persyaratan</a:t>
            </a:r>
            <a:r>
              <a:rPr lang="en-US" sz="2400" dirty="0"/>
              <a:t> Sistem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Keselamatan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Kesehatan</a:t>
            </a:r>
            <a:r>
              <a:rPr lang="en-US" sz="2400" dirty="0"/>
              <a:t> </a:t>
            </a:r>
            <a:r>
              <a:rPr lang="en-US" sz="2400" dirty="0" err="1"/>
              <a:t>Kerja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960261" y="3905694"/>
            <a:ext cx="31057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2060"/>
                </a:solidFill>
              </a:rPr>
              <a:t>Mencegah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terjadinya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kecelakaan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dan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penyakit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akibat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kerja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3" name="Striped Right Arrow 12"/>
          <p:cNvSpPr/>
          <p:nvPr/>
        </p:nvSpPr>
        <p:spPr>
          <a:xfrm rot="5400000">
            <a:off x="6489881" y="3622545"/>
            <a:ext cx="875912" cy="566297"/>
          </a:xfrm>
          <a:prstGeom prst="stripedRightArrow">
            <a:avLst>
              <a:gd name="adj1" fmla="val 50000"/>
              <a:gd name="adj2" fmla="val 12354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28666" y="4343651"/>
            <a:ext cx="31057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2060"/>
                </a:solidFill>
              </a:rPr>
              <a:t>Mampu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menyediakan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tempat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kerja</a:t>
            </a:r>
            <a:r>
              <a:rPr lang="en-US" sz="2000" dirty="0">
                <a:solidFill>
                  <a:srgbClr val="002060"/>
                </a:solidFill>
              </a:rPr>
              <a:t> yang </a:t>
            </a:r>
            <a:r>
              <a:rPr lang="en-US" sz="2000" dirty="0" err="1">
                <a:solidFill>
                  <a:srgbClr val="002060"/>
                </a:solidFill>
              </a:rPr>
              <a:t>aman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dan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sehat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0261" y="5443326"/>
            <a:ext cx="310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2060"/>
                </a:solidFill>
              </a:rPr>
              <a:t>Secara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proaktif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meningkatkan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kinerja</a:t>
            </a:r>
            <a:r>
              <a:rPr lang="en-US" sz="2000" dirty="0">
                <a:solidFill>
                  <a:srgbClr val="002060"/>
                </a:solidFill>
              </a:rPr>
              <a:t> K3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066009" y="4534573"/>
            <a:ext cx="1441050" cy="3169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1"/>
          </p:cNvCxnSpPr>
          <p:nvPr/>
        </p:nvCxnSpPr>
        <p:spPr>
          <a:xfrm flipH="1">
            <a:off x="3729319" y="4851482"/>
            <a:ext cx="1799347" cy="8755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2150" y="1911797"/>
            <a:ext cx="2364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err="1"/>
              <a:t>Tujuan</a:t>
            </a:r>
            <a:endParaRPr lang="en-US" sz="3200" u="s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F6A5F4-27E5-4583-95EB-3B4EB5E35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494"/>
          <a:stretch/>
        </p:blipFill>
        <p:spPr>
          <a:xfrm>
            <a:off x="566570" y="714085"/>
            <a:ext cx="4767263" cy="875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C3229D-1F5B-4076-AEE5-F65BBB451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805" y="144787"/>
            <a:ext cx="1938551" cy="202932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32F1C6-F99C-4D12-96EE-F31E872B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3D947463-CB47-4019-8BC8-0CF7BE88F6B4}"/>
              </a:ext>
            </a:extLst>
          </p:cNvPr>
          <p:cNvSpPr txBox="1">
            <a:spLocks/>
          </p:cNvSpPr>
          <p:nvPr/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770787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Image result for facilit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624" y="4267199"/>
            <a:ext cx="3253446" cy="25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315" name="Rectangle 2"/>
          <p:cNvSpPr>
            <a:spLocks noGrp="1" noChangeArrowheads="1"/>
          </p:cNvSpPr>
          <p:nvPr>
            <p:ph idx="1"/>
          </p:nvPr>
        </p:nvSpPr>
        <p:spPr>
          <a:xfrm>
            <a:off x="914400" y="1235075"/>
            <a:ext cx="8553450" cy="5303838"/>
          </a:xfrm>
        </p:spPr>
        <p:txBody>
          <a:bodyPr>
            <a:normAutofit fontScale="92500" lnSpcReduction="10000"/>
          </a:bodyPr>
          <a:lstStyle/>
          <a:p>
            <a:pPr marL="609600" indent="-60960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	</a:t>
            </a:r>
            <a:r>
              <a:rPr lang="en-US" altLang="en-US" sz="2000" dirty="0" err="1"/>
              <a:t>Menentukan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jenis</a:t>
            </a:r>
            <a:r>
              <a:rPr lang="en-US" altLang="en-US" sz="2000" dirty="0"/>
              <a:t> monitoring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pengukuran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digunakan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serta</a:t>
            </a:r>
            <a:r>
              <a:rPr lang="en-US" altLang="en-US" sz="2000" dirty="0"/>
              <a:t> </a:t>
            </a:r>
            <a:r>
              <a:rPr lang="en-US" altLang="en-US" sz="2000" b="1" dirty="0" err="1"/>
              <a:t>fasilitas</a:t>
            </a:r>
            <a:r>
              <a:rPr lang="en-US" altLang="en-US" sz="2000" b="1" dirty="0"/>
              <a:t> </a:t>
            </a:r>
            <a:r>
              <a:rPr lang="en-US" altLang="en-US" sz="2000" dirty="0"/>
              <a:t>monitoring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pengukuran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dibutuhkan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membuktikan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bahwa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produk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telah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sesuai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persyaratan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telah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ditentukan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lihat</a:t>
            </a:r>
            <a:r>
              <a:rPr lang="en-US" altLang="en-US" sz="2000" dirty="0"/>
              <a:t> 7.1.5).</a:t>
            </a:r>
          </a:p>
          <a:p>
            <a:pPr marL="1290638" lvl="2" indent="-381000" eaLnBrk="1" hangingPunct="1"/>
            <a:r>
              <a:rPr lang="en-US" altLang="en-US" sz="1800" dirty="0" err="1"/>
              <a:t>Menjamin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bahwa</a:t>
            </a:r>
            <a:r>
              <a:rPr lang="en-US" altLang="en-US" sz="1800" dirty="0"/>
              <a:t> monitoring </a:t>
            </a:r>
            <a:r>
              <a:rPr lang="en-US" altLang="en-US" sz="1800" dirty="0" err="1"/>
              <a:t>dan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pengukuran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dapat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dilakukan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dilakukan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dengan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cara</a:t>
            </a:r>
            <a:r>
              <a:rPr lang="en-US" altLang="en-US" sz="1800" dirty="0"/>
              <a:t> yang </a:t>
            </a:r>
            <a:r>
              <a:rPr lang="en-US" altLang="en-US" sz="1800" dirty="0" err="1"/>
              <a:t>konsisten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sesuai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dengan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persyaratan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alat</a:t>
            </a:r>
            <a:r>
              <a:rPr lang="en-US" altLang="en-US" sz="1800" dirty="0"/>
              <a:t> monitor </a:t>
            </a:r>
            <a:r>
              <a:rPr lang="en-US" altLang="en-US" sz="1800" dirty="0" err="1"/>
              <a:t>dan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pengukuran</a:t>
            </a:r>
            <a:r>
              <a:rPr lang="en-US" altLang="en-US" sz="1800" dirty="0"/>
              <a:t>. </a:t>
            </a:r>
          </a:p>
          <a:p>
            <a:pPr marL="1290638" lvl="2" indent="-381000" eaLnBrk="1" hangingPunct="1"/>
            <a:r>
              <a:rPr lang="en-US" altLang="en-US" sz="1800" dirty="0" err="1"/>
              <a:t>Untuk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menjamin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hasil</a:t>
            </a:r>
            <a:r>
              <a:rPr lang="en-US" altLang="en-US" sz="1800" dirty="0"/>
              <a:t> yang valid, </a:t>
            </a:r>
            <a:r>
              <a:rPr lang="en-US" altLang="en-US" sz="1800" dirty="0" err="1"/>
              <a:t>alat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ukur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harus</a:t>
            </a:r>
            <a:r>
              <a:rPr lang="en-US" altLang="en-US" sz="1800" dirty="0"/>
              <a:t> :</a:t>
            </a:r>
          </a:p>
          <a:p>
            <a:pPr marL="2262188" lvl="4" indent="-381000" eaLnBrk="1" hangingPunct="1">
              <a:buFontTx/>
              <a:buAutoNum type="alphaLcPeriod"/>
            </a:pPr>
            <a:r>
              <a:rPr lang="en-US" altLang="en-US" sz="1800" dirty="0" err="1"/>
              <a:t>Dikalibrasi</a:t>
            </a:r>
            <a:r>
              <a:rPr lang="en-US" altLang="en-US" sz="1800" dirty="0"/>
              <a:t> </a:t>
            </a:r>
            <a:r>
              <a:rPr lang="en-US" altLang="en-US" sz="1800" b="1" dirty="0" err="1"/>
              <a:t>dan</a:t>
            </a:r>
            <a:r>
              <a:rPr lang="en-US" altLang="en-US" sz="1800" b="1" dirty="0"/>
              <a:t>/</a:t>
            </a:r>
            <a:r>
              <a:rPr lang="en-US" altLang="en-US" sz="1800" b="1" dirty="0" err="1"/>
              <a:t>atau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diverifikasi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pada</a:t>
            </a:r>
            <a:r>
              <a:rPr lang="en-US" altLang="en-US" sz="1800" dirty="0"/>
              <a:t> interval yang </a:t>
            </a:r>
            <a:r>
              <a:rPr lang="en-US" altLang="en-US" sz="1800" dirty="0" err="1"/>
              <a:t>telah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ditentukan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atau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sebelum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digunakan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terhadap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standar</a:t>
            </a:r>
            <a:r>
              <a:rPr lang="en-US" altLang="en-US" sz="1800" dirty="0"/>
              <a:t> yang </a:t>
            </a:r>
            <a:r>
              <a:rPr lang="en-US" altLang="en-US" sz="1800" dirty="0" err="1"/>
              <a:t>dapat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ditelusuri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ke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standar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internasional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maupun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nasional</a:t>
            </a:r>
            <a:r>
              <a:rPr lang="en-US" altLang="en-US" sz="1800" dirty="0"/>
              <a:t>; </a:t>
            </a:r>
            <a:r>
              <a:rPr lang="en-US" altLang="en-US" sz="1800" dirty="0" err="1"/>
              <a:t>jika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standar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tersebut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tidak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ada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dasar</a:t>
            </a:r>
            <a:r>
              <a:rPr lang="en-US" altLang="en-US" sz="1800" dirty="0"/>
              <a:t> yang </a:t>
            </a:r>
            <a:r>
              <a:rPr lang="en-US" altLang="en-US" sz="1800" dirty="0" err="1"/>
              <a:t>digunakan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untuk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kalibrasi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atau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verifikasi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harus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dicatat</a:t>
            </a:r>
            <a:r>
              <a:rPr lang="en-US" altLang="en-US" sz="1800" dirty="0"/>
              <a:t>, </a:t>
            </a:r>
          </a:p>
          <a:p>
            <a:pPr marL="2262188" lvl="4" indent="-381000" eaLnBrk="1" hangingPunct="1">
              <a:buFontTx/>
              <a:buAutoNum type="alphaLcPeriod"/>
            </a:pPr>
            <a:r>
              <a:rPr lang="en-US" altLang="en-US" sz="1800" dirty="0"/>
              <a:t>Di-adjust </a:t>
            </a:r>
            <a:r>
              <a:rPr lang="en-US" altLang="en-US" sz="1800" dirty="0" err="1"/>
              <a:t>atau</a:t>
            </a:r>
            <a:r>
              <a:rPr lang="en-US" altLang="en-US" sz="1800" dirty="0"/>
              <a:t> re-adjust </a:t>
            </a:r>
            <a:r>
              <a:rPr lang="en-US" altLang="en-US" sz="1800" dirty="0" err="1"/>
              <a:t>jika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diperlukan</a:t>
            </a:r>
            <a:r>
              <a:rPr lang="en-US" altLang="en-US" sz="1800" dirty="0"/>
              <a:t>, </a:t>
            </a:r>
          </a:p>
          <a:p>
            <a:pPr marL="2262188" lvl="4" indent="-381000" eaLnBrk="1" hangingPunct="1">
              <a:buFontTx/>
              <a:buAutoNum type="alphaLcPeriod"/>
            </a:pPr>
            <a:r>
              <a:rPr lang="en-US" altLang="en-US" sz="1800" dirty="0" err="1"/>
              <a:t>Diidentifikasi</a:t>
            </a:r>
            <a:r>
              <a:rPr lang="en-US" altLang="en-US" sz="1800" dirty="0"/>
              <a:t> agar status </a:t>
            </a:r>
            <a:r>
              <a:rPr lang="en-US" altLang="en-US" sz="1800" dirty="0" err="1"/>
              <a:t>kalibrasi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jelas</a:t>
            </a:r>
            <a:r>
              <a:rPr lang="en-US" altLang="en-US" sz="1800" dirty="0"/>
              <a:t>,</a:t>
            </a:r>
          </a:p>
          <a:p>
            <a:pPr marL="2262188" lvl="4" indent="-381000" eaLnBrk="1" hangingPunct="1">
              <a:buFontTx/>
              <a:buAutoNum type="alphaLcPeriod"/>
            </a:pPr>
            <a:r>
              <a:rPr lang="en-US" altLang="en-US" sz="1800" dirty="0" err="1"/>
              <a:t>Dilindungi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dari</a:t>
            </a:r>
            <a:r>
              <a:rPr lang="en-US" altLang="en-US" sz="1800" dirty="0"/>
              <a:t> adjustment yang </a:t>
            </a:r>
            <a:r>
              <a:rPr lang="en-US" altLang="en-US" sz="1800" dirty="0" err="1"/>
              <a:t>dapat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membuat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hasil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pengukuran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menjadi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tidak</a:t>
            </a:r>
            <a:r>
              <a:rPr lang="en-US" altLang="en-US" sz="1800" dirty="0"/>
              <a:t> valid,</a:t>
            </a:r>
          </a:p>
          <a:p>
            <a:pPr marL="2262188" lvl="4" indent="-381000" eaLnBrk="1" hangingPunct="1">
              <a:buFontTx/>
              <a:buAutoNum type="alphaLcPeriod"/>
            </a:pPr>
            <a:r>
              <a:rPr lang="en-US" altLang="en-US" sz="1800" dirty="0" err="1"/>
              <a:t>Dilindungi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dari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kerusakan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penurunan</a:t>
            </a:r>
            <a:r>
              <a:rPr lang="en-US" altLang="en-US" sz="1800" dirty="0"/>
              <a:t> </a:t>
            </a:r>
            <a:r>
              <a:rPr lang="en-US" altLang="en-US" sz="1800" b="1" dirty="0" err="1"/>
              <a:t>persyaratan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produk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sewaktu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penggunaan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perawatan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dan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penyimpanan</a:t>
            </a:r>
            <a:r>
              <a:rPr lang="en-US" altLang="en-US" sz="1800" dirty="0"/>
              <a:t>.</a:t>
            </a:r>
            <a:endParaRPr lang="en-GB" altLang="en-US" sz="1050" dirty="0"/>
          </a:p>
        </p:txBody>
      </p:sp>
      <p:sp>
        <p:nvSpPr>
          <p:cNvPr id="141316" name="Rectangle 3"/>
          <p:cNvSpPr>
            <a:spLocks noChangeArrowheads="1"/>
          </p:cNvSpPr>
          <p:nvPr/>
        </p:nvSpPr>
        <p:spPr bwMode="auto">
          <a:xfrm>
            <a:off x="1066800" y="235426"/>
            <a:ext cx="89916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 err="1">
                <a:latin typeface="Times New Roman" panose="02020603050405020304" pitchFamily="18" charset="0"/>
              </a:rPr>
              <a:t>Pengendalian</a:t>
            </a:r>
            <a:r>
              <a:rPr lang="en-US" altLang="en-US" sz="2800" i="1" dirty="0">
                <a:latin typeface="Times New Roman" panose="02020603050405020304" pitchFamily="18" charset="0"/>
              </a:rPr>
              <a:t> </a:t>
            </a:r>
            <a:r>
              <a:rPr lang="en-US" altLang="en-US" sz="2800" b="1" i="1" u="sng" dirty="0" err="1">
                <a:latin typeface="Times New Roman" panose="02020603050405020304" pitchFamily="18" charset="0"/>
              </a:rPr>
              <a:t>fasilitas</a:t>
            </a:r>
            <a:r>
              <a:rPr lang="en-US" altLang="en-US" sz="2800" i="1" dirty="0">
                <a:latin typeface="Times New Roman" panose="02020603050405020304" pitchFamily="18" charset="0"/>
              </a:rPr>
              <a:t> </a:t>
            </a:r>
            <a:r>
              <a:rPr lang="en-US" altLang="en-US" sz="2800" i="1" dirty="0" err="1">
                <a:latin typeface="Times New Roman" panose="02020603050405020304" pitchFamily="18" charset="0"/>
              </a:rPr>
              <a:t>inspeksi</a:t>
            </a:r>
            <a:r>
              <a:rPr lang="en-US" altLang="en-US" sz="2800" i="1" dirty="0">
                <a:latin typeface="Times New Roman" panose="02020603050405020304" pitchFamily="18" charset="0"/>
              </a:rPr>
              <a:t>, </a:t>
            </a:r>
            <a:r>
              <a:rPr lang="en-US" altLang="en-US" sz="2800" i="1" dirty="0" err="1">
                <a:latin typeface="Times New Roman" panose="02020603050405020304" pitchFamily="18" charset="0"/>
              </a:rPr>
              <a:t>ukur</a:t>
            </a:r>
            <a:r>
              <a:rPr lang="en-US" altLang="en-US" sz="2800" i="1" dirty="0">
                <a:latin typeface="Times New Roman" panose="02020603050405020304" pitchFamily="18" charset="0"/>
              </a:rPr>
              <a:t> dan test  (IATF 7.1.5)</a:t>
            </a:r>
            <a:endParaRPr lang="en-GB" altLang="en-US" sz="2800" i="1" dirty="0">
              <a:latin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-45085"/>
            <a:ext cx="914400" cy="2057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67355"/>
      </p:ext>
    </p:extLst>
  </p:cSld>
  <p:clrMapOvr>
    <a:masterClrMapping/>
  </p:clrMapOvr>
  <p:transition spd="med"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9" name="Rectangle 2"/>
          <p:cNvSpPr>
            <a:spLocks noGrp="1" noChangeArrowheads="1"/>
          </p:cNvSpPr>
          <p:nvPr>
            <p:ph idx="1"/>
          </p:nvPr>
        </p:nvSpPr>
        <p:spPr>
          <a:xfrm>
            <a:off x="762000" y="1240131"/>
            <a:ext cx="8534400" cy="5029200"/>
          </a:xfrm>
        </p:spPr>
        <p:txBody>
          <a:bodyPr>
            <a:noAutofit/>
          </a:bodyPr>
          <a:lstStyle/>
          <a:p>
            <a:pPr marL="914400" lvl="1" indent="-457200" eaLnBrk="1" hangingPunct="1"/>
            <a:r>
              <a:rPr lang="en-US" altLang="en-US" sz="2000" i="1" dirty="0" err="1"/>
              <a:t>Bila</a:t>
            </a:r>
            <a:r>
              <a:rPr lang="en-US" altLang="en-US" sz="2000" i="1" dirty="0"/>
              <a:t> software </a:t>
            </a:r>
            <a:r>
              <a:rPr lang="en-US" altLang="en-US" sz="2000" i="1" dirty="0" err="1"/>
              <a:t>komputer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digunakan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untuk</a:t>
            </a:r>
            <a:r>
              <a:rPr lang="en-US" altLang="en-US" sz="2000" i="1" dirty="0"/>
              <a:t> monitor </a:t>
            </a:r>
            <a:r>
              <a:rPr lang="en-US" altLang="en-US" sz="2000" i="1" dirty="0" err="1"/>
              <a:t>dan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pengukuran</a:t>
            </a:r>
            <a:r>
              <a:rPr lang="en-US" altLang="en-US" sz="2000" i="1" dirty="0"/>
              <a:t>, </a:t>
            </a:r>
            <a:r>
              <a:rPr lang="en-US" altLang="en-US" sz="2000" i="1" dirty="0" err="1"/>
              <a:t>kemampuan</a:t>
            </a:r>
            <a:r>
              <a:rPr lang="en-US" altLang="en-US" sz="2000" i="1" dirty="0"/>
              <a:t> software </a:t>
            </a:r>
            <a:r>
              <a:rPr lang="en-US" altLang="en-US" sz="2000" i="1" dirty="0" err="1"/>
              <a:t>komputer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untuk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dapat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memenuhi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aplikasi</a:t>
            </a:r>
            <a:r>
              <a:rPr lang="en-US" altLang="en-US" sz="2000" i="1" dirty="0"/>
              <a:t> yang </a:t>
            </a:r>
            <a:r>
              <a:rPr lang="en-US" altLang="en-US" sz="2000" i="1" dirty="0" err="1"/>
              <a:t>telah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ditentukan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harus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diperiksa</a:t>
            </a:r>
            <a:r>
              <a:rPr lang="en-US" altLang="en-US" sz="2000" i="1" dirty="0"/>
              <a:t>. </a:t>
            </a:r>
            <a:r>
              <a:rPr lang="en-US" altLang="en-US" sz="2000" i="1" dirty="0" err="1"/>
              <a:t>Pemeriksaan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harus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dilakukan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sebelum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digunakan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untuk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pertama</a:t>
            </a:r>
            <a:r>
              <a:rPr lang="en-US" altLang="en-US" sz="2000" i="1" dirty="0"/>
              <a:t> kali </a:t>
            </a:r>
            <a:r>
              <a:rPr lang="en-US" altLang="en-US" sz="2000" i="1" dirty="0" err="1"/>
              <a:t>dan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diperiksa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ulang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apabila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diperlukan</a:t>
            </a:r>
            <a:endParaRPr lang="en-US" altLang="en-US" sz="2000" i="1" dirty="0"/>
          </a:p>
          <a:p>
            <a:pPr marL="914400" lvl="1" indent="-457200" eaLnBrk="1" hangingPunct="1"/>
            <a:r>
              <a:rPr lang="en-US" altLang="en-US" sz="2000" i="1" dirty="0" err="1"/>
              <a:t>Ketika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alat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ukur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ditemukan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tidak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sesuai</a:t>
            </a:r>
            <a:r>
              <a:rPr lang="en-US" altLang="en-US" sz="2000" i="1" dirty="0"/>
              <a:t> (</a:t>
            </a:r>
            <a:r>
              <a:rPr lang="en-US" altLang="en-US" sz="2000" i="1" dirty="0" err="1"/>
              <a:t>misalnya</a:t>
            </a:r>
            <a:r>
              <a:rPr lang="en-US" altLang="en-US" sz="2000" i="1" dirty="0"/>
              <a:t> pada </a:t>
            </a:r>
            <a:r>
              <a:rPr lang="en-US" altLang="en-US" sz="2000" i="1" dirty="0" err="1"/>
              <a:t>saat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kalibrasi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ditemukan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alat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ukur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keluar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dari</a:t>
            </a:r>
            <a:r>
              <a:rPr lang="en-US" altLang="en-US" sz="2000" i="1" dirty="0"/>
              <a:t> standard </a:t>
            </a:r>
            <a:r>
              <a:rPr lang="en-US" altLang="en-US" sz="2000" i="1" dirty="0" err="1"/>
              <a:t>akurasinya</a:t>
            </a:r>
            <a:r>
              <a:rPr lang="en-US" altLang="en-US" sz="2000" i="1" dirty="0"/>
              <a:t>) , </a:t>
            </a:r>
            <a:r>
              <a:rPr lang="en-US" altLang="en-US" sz="2000" i="1" dirty="0" err="1"/>
              <a:t>perusahaan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harus</a:t>
            </a:r>
            <a:endParaRPr lang="en-US" altLang="en-US" sz="2000" i="1" dirty="0"/>
          </a:p>
          <a:p>
            <a:pPr marL="1766888" lvl="3" indent="-381000" eaLnBrk="1" hangingPunct="1"/>
            <a:r>
              <a:rPr lang="en-US" altLang="en-US" sz="2000" i="1" dirty="0" err="1"/>
              <a:t>Menilai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mencatat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hasil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validitas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dari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pengukuran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sebelumnya</a:t>
            </a:r>
            <a:endParaRPr lang="en-US" altLang="en-US" sz="2000" i="1" dirty="0"/>
          </a:p>
          <a:p>
            <a:pPr marL="1766888" lvl="3" indent="-381000" eaLnBrk="1" hangingPunct="1"/>
            <a:r>
              <a:rPr lang="en-US" altLang="en-US" sz="2000" i="1" dirty="0" err="1"/>
              <a:t>Mengambil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tindakan</a:t>
            </a:r>
            <a:r>
              <a:rPr lang="en-US" altLang="en-US" sz="2000" i="1" dirty="0"/>
              <a:t> yang </a:t>
            </a:r>
            <a:r>
              <a:rPr lang="en-US" altLang="en-US" sz="2000" i="1" dirty="0" err="1"/>
              <a:t>sesuai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terhadap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alat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ukur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tersebut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setiap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produk</a:t>
            </a:r>
            <a:r>
              <a:rPr lang="en-US" altLang="en-US" sz="2000" i="1" dirty="0"/>
              <a:t> yang </a:t>
            </a:r>
            <a:r>
              <a:rPr lang="en-US" altLang="en-US" sz="2000" i="1" dirty="0" err="1"/>
              <a:t>terkena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pengaruhnya</a:t>
            </a:r>
            <a:r>
              <a:rPr lang="en-US" altLang="en-US" sz="2000" i="1" dirty="0"/>
              <a:t>. </a:t>
            </a:r>
          </a:p>
          <a:p>
            <a:pPr marL="914400" lvl="1" indent="-457200" eaLnBrk="1" hangingPunct="1"/>
            <a:r>
              <a:rPr lang="en-US" altLang="en-US" sz="2000" i="1" dirty="0" err="1"/>
              <a:t>Catatan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hasil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kalibrasi</a:t>
            </a:r>
            <a:r>
              <a:rPr lang="en-US" altLang="en-US" sz="2000" i="1" dirty="0"/>
              <a:t> dan </a:t>
            </a:r>
            <a:r>
              <a:rPr lang="en-US" altLang="en-US" sz="2000" i="1" dirty="0" err="1"/>
              <a:t>verifikasi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harus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dipelihara</a:t>
            </a:r>
            <a:r>
              <a:rPr lang="en-US" altLang="en-US" sz="2000" i="1" dirty="0"/>
              <a:t> (IATF 7.1.5.2.1).</a:t>
            </a:r>
          </a:p>
          <a:p>
            <a:pPr marL="1290638" lvl="2" indent="-381000" eaLnBrk="1" hangingPunct="1">
              <a:lnSpc>
                <a:spcPct val="80000"/>
              </a:lnSpc>
              <a:buFontTx/>
              <a:buNone/>
            </a:pPr>
            <a:endParaRPr lang="en-US" altLang="en-US" sz="2000" i="1" u="sng" dirty="0"/>
          </a:p>
          <a:p>
            <a:pPr marL="609600" indent="-609600" eaLnBrk="1" hangingPunct="1">
              <a:spcBef>
                <a:spcPct val="50000"/>
              </a:spcBef>
              <a:buFontTx/>
              <a:buNone/>
            </a:pPr>
            <a:r>
              <a:rPr lang="en-US" altLang="en-US" sz="2000" i="1" dirty="0"/>
              <a:t>	</a:t>
            </a:r>
            <a:endParaRPr lang="en-GB" altLang="en-US" sz="2000" i="1" dirty="0"/>
          </a:p>
        </p:txBody>
      </p:sp>
      <p:sp>
        <p:nvSpPr>
          <p:cNvPr id="142340" name="Rectangle 3"/>
          <p:cNvSpPr>
            <a:spLocks noChangeArrowheads="1"/>
          </p:cNvSpPr>
          <p:nvPr/>
        </p:nvSpPr>
        <p:spPr bwMode="auto">
          <a:xfrm>
            <a:off x="304800" y="457200"/>
            <a:ext cx="89916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 err="1">
                <a:latin typeface="Times New Roman" panose="02020603050405020304" pitchFamily="18" charset="0"/>
              </a:rPr>
              <a:t>Pengendalian</a:t>
            </a:r>
            <a:r>
              <a:rPr lang="en-US" altLang="en-US" sz="2800" i="1" dirty="0">
                <a:latin typeface="Times New Roman" panose="02020603050405020304" pitchFamily="18" charset="0"/>
              </a:rPr>
              <a:t> </a:t>
            </a:r>
            <a:r>
              <a:rPr lang="en-US" altLang="en-US" sz="2800" b="1" i="1" u="sng" dirty="0" err="1">
                <a:latin typeface="Times New Roman" panose="02020603050405020304" pitchFamily="18" charset="0"/>
              </a:rPr>
              <a:t>fasilitas</a:t>
            </a:r>
            <a:r>
              <a:rPr lang="en-US" altLang="en-US" sz="2800" i="1" dirty="0">
                <a:latin typeface="Times New Roman" panose="02020603050405020304" pitchFamily="18" charset="0"/>
              </a:rPr>
              <a:t> </a:t>
            </a:r>
            <a:r>
              <a:rPr lang="en-US" altLang="en-US" sz="2800" i="1" dirty="0" err="1">
                <a:latin typeface="Times New Roman" panose="02020603050405020304" pitchFamily="18" charset="0"/>
              </a:rPr>
              <a:t>inspeksi</a:t>
            </a:r>
            <a:r>
              <a:rPr lang="en-US" altLang="en-US" sz="2800" i="1" dirty="0">
                <a:latin typeface="Times New Roman" panose="02020603050405020304" pitchFamily="18" charset="0"/>
              </a:rPr>
              <a:t>, </a:t>
            </a:r>
            <a:r>
              <a:rPr lang="en-US" altLang="en-US" sz="2800" i="1" dirty="0" err="1">
                <a:latin typeface="Times New Roman" panose="02020603050405020304" pitchFamily="18" charset="0"/>
              </a:rPr>
              <a:t>ukur</a:t>
            </a:r>
            <a:r>
              <a:rPr lang="en-US" altLang="en-US" sz="2800" i="1" dirty="0">
                <a:latin typeface="Times New Roman" panose="02020603050405020304" pitchFamily="18" charset="0"/>
              </a:rPr>
              <a:t> dan test  (IATF 7.1.5)</a:t>
            </a:r>
            <a:endParaRPr lang="en-GB" altLang="en-US" sz="2800" i="1" dirty="0">
              <a:latin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692276"/>
            <a:ext cx="914400" cy="51657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D03370C-0A11-4EBB-9EB4-42A87F738EDB}"/>
              </a:ext>
            </a:extLst>
          </p:cNvPr>
          <p:cNvSpPr txBox="1">
            <a:spLocks/>
          </p:cNvSpPr>
          <p:nvPr/>
        </p:nvSpPr>
        <p:spPr>
          <a:xfrm>
            <a:off x="911772" y="6381103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411318259"/>
      </p:ext>
    </p:extLst>
  </p:cSld>
  <p:clrMapOvr>
    <a:masterClrMapping/>
  </p:clrMapOvr>
  <p:transition spd="med"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2" name="Picture 6" descr="Image result for te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38"/>
          <a:stretch/>
        </p:blipFill>
        <p:spPr bwMode="auto">
          <a:xfrm>
            <a:off x="0" y="2230148"/>
            <a:ext cx="3920891" cy="461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63" name="Rectangle 2"/>
          <p:cNvSpPr>
            <a:spLocks noGrp="1" noChangeArrowheads="1"/>
          </p:cNvSpPr>
          <p:nvPr>
            <p:ph idx="1"/>
          </p:nvPr>
        </p:nvSpPr>
        <p:spPr>
          <a:xfrm>
            <a:off x="2806701" y="1335672"/>
            <a:ext cx="6629400" cy="5194300"/>
          </a:xfrm>
        </p:spPr>
        <p:txBody>
          <a:bodyPr>
            <a:noAutofit/>
          </a:bodyPr>
          <a:lstStyle/>
          <a:p>
            <a:pPr marL="914400" lvl="1" indent="-457200" eaLnBrk="1" hangingPunct="1"/>
            <a:r>
              <a:rPr lang="en-US" altLang="en-US" sz="2000" dirty="0" err="1"/>
              <a:t>Catatan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aktifitas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kalibrasi</a:t>
            </a:r>
            <a:r>
              <a:rPr lang="en-US" altLang="en-US" sz="2000" dirty="0"/>
              <a:t>/</a:t>
            </a:r>
            <a:r>
              <a:rPr lang="en-US" altLang="en-US" sz="2000" dirty="0" err="1"/>
              <a:t>verifikasi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semua</a:t>
            </a:r>
            <a:r>
              <a:rPr lang="en-US" altLang="en-US" sz="2000" dirty="0"/>
              <a:t> gauge, </a:t>
            </a:r>
            <a:r>
              <a:rPr lang="en-US" altLang="en-US" sz="2000" dirty="0" err="1"/>
              <a:t>alat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uji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alat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ukur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diperlukan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sebagai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bukti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kesesuaian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produk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terhadap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persyaratan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termasuk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peralatan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milik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karyawan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 </a:t>
            </a:r>
            <a:r>
              <a:rPr lang="en-US" altLang="en-US" sz="2000" dirty="0" err="1"/>
              <a:t>milik</a:t>
            </a:r>
            <a:r>
              <a:rPr lang="en-US" altLang="en-US" sz="2000" dirty="0"/>
              <a:t> Customer, </a:t>
            </a:r>
            <a:r>
              <a:rPr lang="en-US" altLang="en-US" sz="2000" dirty="0" err="1"/>
              <a:t>harus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meliputi</a:t>
            </a:r>
            <a:r>
              <a:rPr lang="en-US" altLang="en-US" sz="2000" dirty="0"/>
              <a:t> (7.1.5):</a:t>
            </a:r>
          </a:p>
          <a:p>
            <a:pPr marL="1766888" lvl="3" indent="-381000" eaLnBrk="1" hangingPunct="1">
              <a:lnSpc>
                <a:spcPct val="80000"/>
              </a:lnSpc>
            </a:pPr>
            <a:r>
              <a:rPr lang="en-US" altLang="en-US" sz="1800" dirty="0" err="1"/>
              <a:t>Identifikasi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peralatan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termasuk</a:t>
            </a:r>
            <a:r>
              <a:rPr lang="en-US" altLang="en-US" sz="1800" dirty="0"/>
              <a:t> standard </a:t>
            </a:r>
            <a:r>
              <a:rPr lang="en-US" altLang="en-US" sz="1800" dirty="0" err="1"/>
              <a:t>pengukuran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dari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peralatan</a:t>
            </a:r>
            <a:r>
              <a:rPr lang="en-US" altLang="en-US" sz="1800" dirty="0"/>
              <a:t> yang </a:t>
            </a:r>
            <a:r>
              <a:rPr lang="en-US" altLang="en-US" sz="1800" dirty="0" err="1"/>
              <a:t>dikalibrasi</a:t>
            </a:r>
            <a:endParaRPr lang="en-US" altLang="en-US" sz="1800" dirty="0"/>
          </a:p>
          <a:p>
            <a:pPr marL="1766888" lvl="3" indent="-381000" eaLnBrk="1" hangingPunct="1">
              <a:lnSpc>
                <a:spcPct val="80000"/>
              </a:lnSpc>
            </a:pPr>
            <a:r>
              <a:rPr lang="en-US" altLang="en-US" sz="1800" dirty="0" err="1"/>
              <a:t>Revisi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setelah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perubahan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teknis</a:t>
            </a:r>
            <a:r>
              <a:rPr lang="en-US" altLang="en-US" sz="1800" dirty="0"/>
              <a:t> </a:t>
            </a:r>
          </a:p>
          <a:p>
            <a:pPr marL="1766888" lvl="3" indent="-381000" eaLnBrk="1" hangingPunct="1">
              <a:lnSpc>
                <a:spcPct val="80000"/>
              </a:lnSpc>
            </a:pPr>
            <a:r>
              <a:rPr lang="en-US" altLang="en-US" sz="1800" dirty="0" err="1"/>
              <a:t>Setiap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pembacaan</a:t>
            </a:r>
            <a:r>
              <a:rPr lang="en-US" altLang="en-US" sz="1800" dirty="0"/>
              <a:t> out-of-specification  yang </a:t>
            </a:r>
            <a:r>
              <a:rPr lang="en-US" altLang="en-US" sz="1800" dirty="0" err="1"/>
              <a:t>didapat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dari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kalibrasi</a:t>
            </a:r>
            <a:r>
              <a:rPr lang="en-US" altLang="en-US" sz="1800" dirty="0"/>
              <a:t>/</a:t>
            </a:r>
            <a:r>
              <a:rPr lang="en-US" altLang="en-US" sz="1800" dirty="0" err="1"/>
              <a:t>verifikasi</a:t>
            </a:r>
            <a:endParaRPr lang="en-US" altLang="en-US" sz="1800" dirty="0"/>
          </a:p>
          <a:p>
            <a:pPr marL="1766888" lvl="3" indent="-381000" eaLnBrk="1" hangingPunct="1">
              <a:lnSpc>
                <a:spcPct val="80000"/>
              </a:lnSpc>
            </a:pPr>
            <a:r>
              <a:rPr lang="en-US" altLang="en-US" sz="1800" dirty="0" err="1"/>
              <a:t>Penilaian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sebagai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akibat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dari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kondisi</a:t>
            </a:r>
            <a:r>
              <a:rPr lang="en-US" altLang="en-US" sz="1800" dirty="0"/>
              <a:t> out-of-specification.</a:t>
            </a:r>
          </a:p>
          <a:p>
            <a:pPr marL="1766888" lvl="3" indent="-381000" eaLnBrk="1" hangingPunct="1">
              <a:lnSpc>
                <a:spcPct val="80000"/>
              </a:lnSpc>
            </a:pPr>
            <a:r>
              <a:rPr lang="en-US" altLang="en-US" sz="1800" dirty="0" err="1"/>
              <a:t>Pernyataan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kesesuaian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terhadap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spesifikasi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setelah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kalibrasi</a:t>
            </a:r>
            <a:r>
              <a:rPr lang="en-US" altLang="en-US" sz="1800" dirty="0"/>
              <a:t>/</a:t>
            </a:r>
            <a:r>
              <a:rPr lang="en-US" altLang="en-US" sz="1800" dirty="0" err="1"/>
              <a:t>verifikasi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dan</a:t>
            </a:r>
            <a:endParaRPr lang="en-US" altLang="en-US" sz="1800" dirty="0"/>
          </a:p>
          <a:p>
            <a:pPr marL="1766888" lvl="3" indent="-381000" eaLnBrk="1" hangingPunct="1">
              <a:lnSpc>
                <a:spcPct val="80000"/>
              </a:lnSpc>
            </a:pPr>
            <a:r>
              <a:rPr lang="en-US" altLang="en-US" sz="1800" dirty="0" err="1"/>
              <a:t>Pemberitahuan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kepada</a:t>
            </a:r>
            <a:r>
              <a:rPr lang="en-US" altLang="en-US" sz="1800" dirty="0"/>
              <a:t> Customer </a:t>
            </a:r>
            <a:r>
              <a:rPr lang="en-US" altLang="en-US" sz="1800" dirty="0" err="1"/>
              <a:t>jika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produk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atau</a:t>
            </a:r>
            <a:r>
              <a:rPr lang="en-US" altLang="en-US" sz="1800" dirty="0"/>
              <a:t> material </a:t>
            </a:r>
            <a:r>
              <a:rPr lang="en-US" altLang="en-US" sz="1800" dirty="0" err="1"/>
              <a:t>diperkirakan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telah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terkirim</a:t>
            </a:r>
            <a:endParaRPr lang="en-GB" altLang="en-US" sz="1800" dirty="0"/>
          </a:p>
          <a:p>
            <a:pPr marL="1290638" lvl="2" indent="-381000" eaLnBrk="1" hangingPunct="1">
              <a:lnSpc>
                <a:spcPct val="80000"/>
              </a:lnSpc>
            </a:pPr>
            <a:endParaRPr lang="en-US" altLang="en-US" sz="2000" dirty="0"/>
          </a:p>
          <a:p>
            <a:pPr marL="609600" indent="-609600" eaLnBrk="1" hangingPunct="1">
              <a:spcBef>
                <a:spcPct val="50000"/>
              </a:spcBef>
              <a:buFontTx/>
              <a:buNone/>
            </a:pPr>
            <a:r>
              <a:rPr lang="en-US" altLang="en-US" sz="2000" dirty="0"/>
              <a:t>	</a:t>
            </a:r>
            <a:endParaRPr lang="en-GB" altLang="en-US" sz="2000" dirty="0"/>
          </a:p>
        </p:txBody>
      </p:sp>
      <p:sp>
        <p:nvSpPr>
          <p:cNvPr id="143364" name="Rectangle 3"/>
          <p:cNvSpPr>
            <a:spLocks noChangeArrowheads="1"/>
          </p:cNvSpPr>
          <p:nvPr/>
        </p:nvSpPr>
        <p:spPr bwMode="auto">
          <a:xfrm>
            <a:off x="0" y="304800"/>
            <a:ext cx="79629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 err="1">
                <a:latin typeface="Times New Roman" panose="02020603050405020304" pitchFamily="18" charset="0"/>
              </a:rPr>
              <a:t>Pengendalian</a:t>
            </a:r>
            <a:r>
              <a:rPr lang="en-US" altLang="en-US" sz="2800" i="1" dirty="0">
                <a:latin typeface="Times New Roman" panose="02020603050405020304" pitchFamily="18" charset="0"/>
              </a:rPr>
              <a:t> </a:t>
            </a:r>
            <a:r>
              <a:rPr lang="en-US" altLang="en-US" sz="2800" i="1" dirty="0" err="1">
                <a:latin typeface="Times New Roman" panose="02020603050405020304" pitchFamily="18" charset="0"/>
              </a:rPr>
              <a:t>fasilitas</a:t>
            </a:r>
            <a:r>
              <a:rPr lang="en-US" altLang="en-US" sz="2800" i="1" dirty="0">
                <a:latin typeface="Times New Roman" panose="02020603050405020304" pitchFamily="18" charset="0"/>
              </a:rPr>
              <a:t> </a:t>
            </a:r>
            <a:r>
              <a:rPr lang="en-US" altLang="en-US" sz="2800" i="1" dirty="0" err="1">
                <a:latin typeface="Times New Roman" panose="02020603050405020304" pitchFamily="18" charset="0"/>
              </a:rPr>
              <a:t>inspeksi</a:t>
            </a:r>
            <a:r>
              <a:rPr lang="en-US" altLang="en-US" sz="2800" i="1" dirty="0">
                <a:latin typeface="Times New Roman" panose="02020603050405020304" pitchFamily="18" charset="0"/>
              </a:rPr>
              <a:t>, </a:t>
            </a:r>
            <a:r>
              <a:rPr lang="en-US" altLang="en-US" sz="2800" i="1" dirty="0" err="1">
                <a:latin typeface="Times New Roman" panose="02020603050405020304" pitchFamily="18" charset="0"/>
              </a:rPr>
              <a:t>ukur</a:t>
            </a:r>
            <a:r>
              <a:rPr lang="en-US" altLang="en-US" sz="2800" i="1" dirty="0">
                <a:latin typeface="Times New Roman" panose="02020603050405020304" pitchFamily="18" charset="0"/>
              </a:rPr>
              <a:t> </a:t>
            </a:r>
            <a:r>
              <a:rPr lang="en-US" altLang="en-US" sz="2800" i="1" dirty="0" err="1">
                <a:latin typeface="Times New Roman" panose="02020603050405020304" pitchFamily="18" charset="0"/>
              </a:rPr>
              <a:t>dan</a:t>
            </a:r>
            <a:r>
              <a:rPr lang="en-US" altLang="en-US" sz="2800" i="1" dirty="0">
                <a:latin typeface="Times New Roman" panose="02020603050405020304" pitchFamily="18" charset="0"/>
              </a:rPr>
              <a:t> test</a:t>
            </a:r>
            <a:endParaRPr lang="en-GB" altLang="en-US" sz="2800" i="1" dirty="0">
              <a:latin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FA583FC-0B08-48F6-8DED-1F51BEC9FB0D}"/>
              </a:ext>
            </a:extLst>
          </p:cNvPr>
          <p:cNvSpPr txBox="1">
            <a:spLocks/>
          </p:cNvSpPr>
          <p:nvPr/>
        </p:nvSpPr>
        <p:spPr>
          <a:xfrm>
            <a:off x="141890" y="6570015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2543146160"/>
      </p:ext>
    </p:extLst>
  </p:cSld>
  <p:clrMapOvr>
    <a:masterClrMapping/>
  </p:clrMapOvr>
  <p:transition spd="med"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Rectangle 2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9391650" cy="5849938"/>
          </a:xfrm>
        </p:spPr>
        <p:txBody>
          <a:bodyPr>
            <a:normAutofit/>
          </a:bodyPr>
          <a:lstStyle/>
          <a:p>
            <a:pPr marL="609600" indent="-609600" algn="ctr" eaLnBrk="1" hangingPunct="1">
              <a:lnSpc>
                <a:spcPct val="80000"/>
              </a:lnSpc>
              <a:buFontTx/>
              <a:buNone/>
            </a:pPr>
            <a:endParaRPr lang="en-US" altLang="en-US" sz="2000" i="1" dirty="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2000" i="1" dirty="0"/>
              <a:t>	</a:t>
            </a:r>
            <a:r>
              <a:rPr lang="en-US" altLang="en-US" sz="2000" i="1" dirty="0" err="1"/>
              <a:t>Laboratorium</a:t>
            </a:r>
            <a:r>
              <a:rPr lang="en-US" altLang="en-US" sz="2000" i="1" dirty="0"/>
              <a:t> internal (IATF 7.1.5.3.1)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endParaRPr lang="en-US" altLang="en-US" sz="2000" i="1" dirty="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2000" i="1" dirty="0"/>
              <a:t>	</a:t>
            </a:r>
            <a:r>
              <a:rPr lang="en-US" altLang="en-US" sz="2000" i="1" dirty="0" err="1"/>
              <a:t>Cakupan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fasilitas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laboratorium</a:t>
            </a:r>
            <a:r>
              <a:rPr lang="en-US" altLang="en-US" sz="2000" i="1" dirty="0"/>
              <a:t> internal </a:t>
            </a:r>
            <a:r>
              <a:rPr lang="en-US" altLang="en-US" sz="2000" i="1" dirty="0" err="1"/>
              <a:t>dari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perusahaan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harus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ditentukan</a:t>
            </a:r>
            <a:r>
              <a:rPr lang="en-US" altLang="en-US" sz="2000" i="1" dirty="0"/>
              <a:t>, </a:t>
            </a:r>
            <a:r>
              <a:rPr lang="en-US" altLang="en-US" sz="2000" i="1" dirty="0" err="1"/>
              <a:t>meliputi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kemampuan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untuk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melakukan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inspeksi</a:t>
            </a:r>
            <a:r>
              <a:rPr lang="en-US" altLang="en-US" sz="2000" i="1" dirty="0"/>
              <a:t> yang </a:t>
            </a:r>
            <a:r>
              <a:rPr lang="en-US" altLang="en-US" sz="2000" i="1" dirty="0" err="1"/>
              <a:t>dipersyaratkan</a:t>
            </a:r>
            <a:r>
              <a:rPr lang="en-US" altLang="en-US" sz="2000" i="1" dirty="0"/>
              <a:t>, </a:t>
            </a:r>
            <a:r>
              <a:rPr lang="en-US" altLang="en-US" sz="2000" i="1" dirty="0" err="1"/>
              <a:t>layanan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pengujian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atau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kalibrasi</a:t>
            </a:r>
            <a:r>
              <a:rPr lang="en-US" altLang="en-US" sz="2000" i="1" dirty="0"/>
              <a:t>. </a:t>
            </a:r>
            <a:r>
              <a:rPr lang="en-US" altLang="en-US" sz="2000" i="1" dirty="0" err="1"/>
              <a:t>Cakupan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laboratorium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ini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harus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disertakan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dalam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dokumentasi</a:t>
            </a:r>
            <a:r>
              <a:rPr lang="en-US" altLang="en-US" sz="2000" i="1" dirty="0"/>
              <a:t> system management </a:t>
            </a:r>
            <a:r>
              <a:rPr lang="en-US" altLang="en-US" sz="2000" i="1" dirty="0" err="1"/>
              <a:t>mutu</a:t>
            </a:r>
            <a:r>
              <a:rPr lang="en-US" altLang="en-US" sz="2000" i="1" dirty="0"/>
              <a:t>. </a:t>
            </a:r>
            <a:r>
              <a:rPr lang="en-US" altLang="en-US" sz="2000" i="1" dirty="0" err="1"/>
              <a:t>Laboratorium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harus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menentukan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melakukan</a:t>
            </a:r>
            <a:r>
              <a:rPr lang="en-US" altLang="en-US" sz="2000" i="1" dirty="0"/>
              <a:t> (</a:t>
            </a:r>
            <a:r>
              <a:rPr lang="en-US" altLang="en-US" sz="2000" i="1" dirty="0" err="1"/>
              <a:t>secara</a:t>
            </a:r>
            <a:r>
              <a:rPr lang="en-US" altLang="en-US" sz="2000" i="1" dirty="0"/>
              <a:t> minimum) </a:t>
            </a:r>
            <a:r>
              <a:rPr lang="en-US" altLang="en-US" sz="2000" i="1" dirty="0" err="1"/>
              <a:t>persyaratan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teknis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untuk</a:t>
            </a:r>
            <a:r>
              <a:rPr lang="en-US" altLang="en-US" sz="2000" i="1" dirty="0"/>
              <a:t>:</a:t>
            </a:r>
          </a:p>
          <a:p>
            <a:pPr marL="1290638" lvl="2" indent="-381000" eaLnBrk="1" hangingPunct="1">
              <a:lnSpc>
                <a:spcPct val="80000"/>
              </a:lnSpc>
            </a:pPr>
            <a:r>
              <a:rPr lang="en-US" altLang="en-US" sz="2000" i="1" dirty="0" err="1"/>
              <a:t>Kecukupan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prosedur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laboratorium</a:t>
            </a:r>
            <a:endParaRPr lang="en-US" altLang="en-US" sz="2000" i="1" dirty="0"/>
          </a:p>
          <a:p>
            <a:pPr marL="1290638" lvl="2" indent="-381000" eaLnBrk="1" hangingPunct="1">
              <a:lnSpc>
                <a:spcPct val="80000"/>
              </a:lnSpc>
            </a:pPr>
            <a:r>
              <a:rPr lang="en-US" altLang="en-US" sz="2000" i="1" dirty="0" err="1"/>
              <a:t>Kompetensi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personel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laboratorium</a:t>
            </a:r>
            <a:endParaRPr lang="en-US" altLang="en-US" sz="2000" i="1" dirty="0"/>
          </a:p>
          <a:p>
            <a:pPr marL="1290638" lvl="2" indent="-381000" eaLnBrk="1" hangingPunct="1">
              <a:lnSpc>
                <a:spcPct val="80000"/>
              </a:lnSpc>
            </a:pPr>
            <a:r>
              <a:rPr lang="en-US" altLang="en-US" sz="2000" i="1" dirty="0" err="1"/>
              <a:t>Pengujian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produk</a:t>
            </a:r>
            <a:endParaRPr lang="en-US" altLang="en-US" sz="2000" i="1" dirty="0"/>
          </a:p>
          <a:p>
            <a:pPr marL="1290638" lvl="2" indent="-381000" eaLnBrk="1" hangingPunct="1">
              <a:lnSpc>
                <a:spcPct val="80000"/>
              </a:lnSpc>
            </a:pPr>
            <a:r>
              <a:rPr lang="en-US" altLang="en-US" sz="2000" i="1" dirty="0" err="1"/>
              <a:t>Kemampuan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untuk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melakukan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pekerjaan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ini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secara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benar</a:t>
            </a:r>
            <a:r>
              <a:rPr lang="en-US" altLang="en-US" sz="2000" i="1" dirty="0"/>
              <a:t>, </a:t>
            </a:r>
            <a:r>
              <a:rPr lang="en-US" altLang="en-US" sz="2000" i="1" dirty="0" err="1"/>
              <a:t>kemampu-telusuran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ke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relevan</a:t>
            </a:r>
            <a:r>
              <a:rPr lang="en-US" altLang="en-US" sz="2000" i="1" dirty="0"/>
              <a:t> standard ( </a:t>
            </a:r>
            <a:r>
              <a:rPr lang="en-US" altLang="en-US" sz="2000" i="1" dirty="0" err="1"/>
              <a:t>seperti</a:t>
            </a:r>
            <a:r>
              <a:rPr lang="en-US" altLang="en-US" sz="2000" i="1" dirty="0"/>
              <a:t> ASTM, EN, </a:t>
            </a:r>
            <a:r>
              <a:rPr lang="en-US" altLang="en-US" sz="2000" i="1" dirty="0" err="1"/>
              <a:t>dll</a:t>
            </a:r>
            <a:r>
              <a:rPr lang="en-US" altLang="en-US" sz="2000" i="1" dirty="0"/>
              <a:t>.) ,</a:t>
            </a:r>
            <a:r>
              <a:rPr lang="en-US" altLang="en-US" sz="2000" i="1" dirty="0" err="1"/>
              <a:t>dan</a:t>
            </a:r>
            <a:endParaRPr lang="en-US" altLang="en-US" sz="2000" i="1" dirty="0"/>
          </a:p>
          <a:p>
            <a:pPr marL="1290638" lvl="2" indent="-381000" eaLnBrk="1" hangingPunct="1">
              <a:lnSpc>
                <a:spcPct val="80000"/>
              </a:lnSpc>
            </a:pPr>
            <a:r>
              <a:rPr lang="en-US" altLang="en-US" sz="2000" i="1" dirty="0" err="1"/>
              <a:t>Peninjauan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catatan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terkait</a:t>
            </a:r>
            <a:r>
              <a:rPr lang="en-US" altLang="en-US" sz="2000" i="1" dirty="0"/>
              <a:t>.</a:t>
            </a:r>
          </a:p>
          <a:p>
            <a:pPr marL="1290638" lvl="2" indent="-381000" eaLnBrk="1" hangingPunct="1">
              <a:lnSpc>
                <a:spcPct val="80000"/>
              </a:lnSpc>
            </a:pPr>
            <a:endParaRPr lang="en-US" altLang="en-US" sz="2000" i="1" dirty="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2000" i="1" dirty="0"/>
              <a:t>	</a:t>
            </a:r>
            <a:r>
              <a:rPr lang="en-US" altLang="en-US" sz="2000" b="1" i="1" dirty="0"/>
              <a:t>Note. </a:t>
            </a:r>
            <a:r>
              <a:rPr lang="en-US" altLang="en-US" sz="2000" b="1" i="1" dirty="0" err="1"/>
              <a:t>Akreditasi</a:t>
            </a:r>
            <a:r>
              <a:rPr lang="en-US" altLang="en-US" sz="2000" b="1" i="1" dirty="0"/>
              <a:t> ISO/IEC 17025 </a:t>
            </a:r>
            <a:r>
              <a:rPr lang="en-US" altLang="en-US" sz="2000" b="1" i="1" dirty="0" err="1"/>
              <a:t>dapat</a:t>
            </a:r>
            <a:r>
              <a:rPr lang="en-US" altLang="en-US" sz="2000" b="1" i="1" dirty="0"/>
              <a:t> </a:t>
            </a:r>
            <a:r>
              <a:rPr lang="en-US" altLang="en-US" sz="2000" b="1" i="1" dirty="0" err="1"/>
              <a:t>digunakan</a:t>
            </a:r>
            <a:r>
              <a:rPr lang="en-US" altLang="en-US" sz="2000" b="1" i="1" dirty="0"/>
              <a:t> </a:t>
            </a:r>
            <a:r>
              <a:rPr lang="en-US" altLang="en-US" sz="2000" b="1" i="1" dirty="0" err="1"/>
              <a:t>untuk</a:t>
            </a:r>
            <a:r>
              <a:rPr lang="en-US" altLang="en-US" sz="2000" b="1" i="1" dirty="0"/>
              <a:t> </a:t>
            </a:r>
            <a:r>
              <a:rPr lang="en-US" altLang="en-US" sz="2000" b="1" i="1" dirty="0" err="1"/>
              <a:t>menunjukkan</a:t>
            </a:r>
            <a:r>
              <a:rPr lang="en-US" altLang="en-US" sz="2000" b="1" i="1" dirty="0"/>
              <a:t> </a:t>
            </a:r>
            <a:r>
              <a:rPr lang="en-US" altLang="en-US" sz="2000" b="1" i="1" dirty="0" err="1"/>
              <a:t>kesesuaian</a:t>
            </a:r>
            <a:r>
              <a:rPr lang="en-US" altLang="en-US" sz="2000" b="1" i="1" dirty="0"/>
              <a:t> </a:t>
            </a:r>
            <a:r>
              <a:rPr lang="en-US" altLang="en-US" sz="2000" b="1" i="1" dirty="0" err="1"/>
              <a:t>laboratorium</a:t>
            </a:r>
            <a:r>
              <a:rPr lang="en-US" altLang="en-US" sz="2000" b="1" i="1" dirty="0"/>
              <a:t> </a:t>
            </a:r>
            <a:r>
              <a:rPr lang="en-US" altLang="en-US" sz="2000" b="1" i="1" dirty="0" err="1"/>
              <a:t>terhadap</a:t>
            </a:r>
            <a:r>
              <a:rPr lang="en-US" altLang="en-US" sz="2000" b="1" i="1" dirty="0"/>
              <a:t> </a:t>
            </a:r>
            <a:r>
              <a:rPr lang="en-US" altLang="en-US" sz="2000" b="1" i="1" dirty="0" err="1"/>
              <a:t>persyaratan</a:t>
            </a:r>
            <a:r>
              <a:rPr lang="en-US" altLang="en-US" sz="2000" b="1" i="1" dirty="0"/>
              <a:t> </a:t>
            </a:r>
            <a:r>
              <a:rPr lang="en-US" altLang="en-US" sz="2000" b="1" i="1" dirty="0" err="1"/>
              <a:t>ini</a:t>
            </a:r>
            <a:r>
              <a:rPr lang="en-US" altLang="en-US" sz="2000" b="1" i="1" dirty="0"/>
              <a:t> </a:t>
            </a:r>
            <a:r>
              <a:rPr lang="en-US" altLang="en-US" sz="2000" b="1" i="1" dirty="0" err="1"/>
              <a:t>tetapi</a:t>
            </a:r>
            <a:r>
              <a:rPr lang="en-US" altLang="en-US" sz="2000" b="1" i="1" dirty="0"/>
              <a:t> </a:t>
            </a:r>
            <a:r>
              <a:rPr lang="en-US" altLang="en-US" sz="2000" b="1" i="1" dirty="0" err="1"/>
              <a:t>bukan</a:t>
            </a:r>
            <a:r>
              <a:rPr lang="en-US" altLang="en-US" sz="2000" b="1" i="1" dirty="0"/>
              <a:t> </a:t>
            </a:r>
            <a:r>
              <a:rPr lang="en-US" altLang="en-US" sz="2000" b="1" i="1" dirty="0" err="1"/>
              <a:t>suatu</a:t>
            </a:r>
            <a:r>
              <a:rPr lang="en-US" altLang="en-US" sz="2000" b="1" i="1" dirty="0"/>
              <a:t> yang </a:t>
            </a:r>
            <a:r>
              <a:rPr lang="en-US" altLang="en-US" sz="2000" b="1" i="1" dirty="0" err="1"/>
              <a:t>wajib</a:t>
            </a:r>
            <a:r>
              <a:rPr lang="en-US" altLang="en-US" sz="2000" b="1" i="1" dirty="0"/>
              <a:t>.</a:t>
            </a:r>
          </a:p>
        </p:txBody>
      </p:sp>
      <p:sp>
        <p:nvSpPr>
          <p:cNvPr id="144388" name="Rectangle 3"/>
          <p:cNvSpPr>
            <a:spLocks noChangeArrowheads="1"/>
          </p:cNvSpPr>
          <p:nvPr/>
        </p:nvSpPr>
        <p:spPr bwMode="auto">
          <a:xfrm>
            <a:off x="0" y="1"/>
            <a:ext cx="9906000" cy="1219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Persyaratan</a:t>
            </a:r>
            <a:r>
              <a:rPr lang="en-US" altLang="en-US" sz="36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laboratorium</a:t>
            </a:r>
            <a:r>
              <a:rPr lang="en-US" altLang="en-US" sz="3600" dirty="0">
                <a:solidFill>
                  <a:schemeClr val="bg1"/>
                </a:solidFill>
                <a:latin typeface="Times New Roman" panose="02020603050405020304" pitchFamily="18" charset="0"/>
              </a:rPr>
              <a:t> (IATF 7.1.5.3.1 )</a:t>
            </a:r>
            <a:endParaRPr lang="en-GB" altLang="en-US" sz="3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A51967B-0DDE-4B4F-BD45-8643A33DD3FB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444571058"/>
      </p:ext>
    </p:extLst>
  </p:cSld>
  <p:clrMapOvr>
    <a:masterClrMapping/>
  </p:clrMapOvr>
  <p:transition spd="med"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1" name="Rectangle 2"/>
          <p:cNvSpPr>
            <a:spLocks noGrp="1" noChangeArrowheads="1"/>
          </p:cNvSpPr>
          <p:nvPr>
            <p:ph idx="1"/>
          </p:nvPr>
        </p:nvSpPr>
        <p:spPr>
          <a:xfrm>
            <a:off x="2743200" y="1350815"/>
            <a:ext cx="7086600" cy="5005536"/>
          </a:xfrm>
        </p:spPr>
        <p:txBody>
          <a:bodyPr>
            <a:noAutofit/>
          </a:bodyPr>
          <a:lstStyle/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 i="1" dirty="0"/>
              <a:t>	</a:t>
            </a:r>
            <a:r>
              <a:rPr lang="en-US" altLang="en-US" sz="1800" i="1" dirty="0" err="1"/>
              <a:t>Laboratorium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Eksternal</a:t>
            </a:r>
            <a:r>
              <a:rPr lang="en-US" altLang="en-US" sz="1800" i="1" dirty="0"/>
              <a:t> (IATF 7.1.5.3.2)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endParaRPr lang="en-US" altLang="en-US" sz="1800" i="1" dirty="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 i="1" dirty="0"/>
              <a:t>	</a:t>
            </a:r>
            <a:r>
              <a:rPr lang="en-US" altLang="en-US" sz="1800" i="1" dirty="0" err="1"/>
              <a:t>Fasilitas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laboratorium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eksternal</a:t>
            </a:r>
            <a:r>
              <a:rPr lang="en-US" altLang="en-US" sz="1800" i="1" dirty="0"/>
              <a:t>/</a:t>
            </a:r>
            <a:r>
              <a:rPr lang="en-US" altLang="en-US" sz="1800" i="1" dirty="0" err="1"/>
              <a:t>komersial</a:t>
            </a:r>
            <a:r>
              <a:rPr lang="en-US" altLang="en-US" sz="1800" i="1" dirty="0"/>
              <a:t>/</a:t>
            </a:r>
            <a:r>
              <a:rPr lang="en-US" altLang="en-US" sz="1800" i="1" dirty="0" err="1"/>
              <a:t>indipenden</a:t>
            </a:r>
            <a:r>
              <a:rPr lang="en-US" altLang="en-US" sz="1800" i="1" dirty="0"/>
              <a:t> yang </a:t>
            </a:r>
            <a:r>
              <a:rPr lang="en-US" altLang="en-US" sz="1800" i="1" dirty="0" err="1"/>
              <a:t>digunakan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untuk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layanan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inspeksi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pengujian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atau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kalibrasi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oleh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perusahaan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memiliki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cakupan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tertentu</a:t>
            </a:r>
            <a:r>
              <a:rPr lang="en-US" altLang="en-US" sz="1800" i="1" dirty="0"/>
              <a:t>, </a:t>
            </a:r>
            <a:r>
              <a:rPr lang="en-US" altLang="en-US" sz="1800" i="1" dirty="0" err="1"/>
              <a:t>termasuk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kemampuan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melakukan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inspeksi</a:t>
            </a:r>
            <a:r>
              <a:rPr lang="en-US" altLang="en-US" sz="1800" i="1" dirty="0"/>
              <a:t>, </a:t>
            </a:r>
            <a:r>
              <a:rPr lang="en-US" altLang="en-US" sz="1800" i="1" dirty="0" err="1"/>
              <a:t>pengujian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atau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kalibrasi</a:t>
            </a:r>
            <a:r>
              <a:rPr lang="en-US" altLang="en-US" sz="1800" i="1" dirty="0"/>
              <a:t>, </a:t>
            </a:r>
            <a:r>
              <a:rPr lang="en-US" altLang="en-US" sz="1800" i="1" dirty="0" err="1"/>
              <a:t>salah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satu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darinya</a:t>
            </a:r>
            <a:r>
              <a:rPr lang="en-US" altLang="en-US" sz="1800" i="1" dirty="0"/>
              <a:t> :</a:t>
            </a:r>
          </a:p>
          <a:p>
            <a:pPr marL="1290638" lvl="2" indent="-381000" eaLnBrk="1" hangingPunct="1">
              <a:lnSpc>
                <a:spcPct val="80000"/>
              </a:lnSpc>
            </a:pP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ada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bukti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bahwa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laboratorium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eksternal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tersebut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diterima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oleh</a:t>
            </a:r>
            <a:r>
              <a:rPr lang="en-US" altLang="en-US" sz="1800" i="1" dirty="0"/>
              <a:t> Customer, </a:t>
            </a:r>
            <a:r>
              <a:rPr lang="en-US" altLang="en-US" sz="1800" i="1" dirty="0" err="1"/>
              <a:t>atau</a:t>
            </a:r>
            <a:endParaRPr lang="en-US" altLang="en-US" sz="1800" i="1" dirty="0"/>
          </a:p>
          <a:p>
            <a:pPr marL="1290638" lvl="2" indent="-381000" eaLnBrk="1" hangingPunct="1">
              <a:lnSpc>
                <a:spcPct val="80000"/>
              </a:lnSpc>
            </a:pPr>
            <a:r>
              <a:rPr lang="en-US" altLang="en-US" sz="1800" i="1" dirty="0" err="1"/>
              <a:t>laboratorium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terakreditasi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ke</a:t>
            </a:r>
            <a:r>
              <a:rPr lang="en-US" altLang="en-US" sz="1800" i="1" dirty="0"/>
              <a:t> ISO/IEC 17025 </a:t>
            </a:r>
            <a:r>
              <a:rPr lang="en-US" altLang="en-US" sz="1800" i="1" dirty="0" err="1"/>
              <a:t>atau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nasional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ekuivalennya</a:t>
            </a:r>
            <a:r>
              <a:rPr lang="en-US" altLang="en-US" sz="1800" i="1" dirty="0"/>
              <a:t>.</a:t>
            </a:r>
          </a:p>
          <a:p>
            <a:pPr marL="1290638" lvl="2" indent="-381000" eaLnBrk="1" hangingPunct="1">
              <a:lnSpc>
                <a:spcPct val="80000"/>
              </a:lnSpc>
            </a:pPr>
            <a:endParaRPr lang="en-US" altLang="en-US" sz="1800" i="1" dirty="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 i="1" dirty="0"/>
              <a:t>	NOTE 1 </a:t>
            </a:r>
            <a:r>
              <a:rPr lang="en-US" altLang="en-US" sz="1800" i="1" dirty="0" err="1"/>
              <a:t>Bukti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bahwa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laboratorium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memenuhi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persyaratan</a:t>
            </a:r>
            <a:r>
              <a:rPr lang="en-US" altLang="en-US" sz="1800" i="1" dirty="0"/>
              <a:t> ISO/IEC 17025 </a:t>
            </a:r>
            <a:r>
              <a:rPr lang="en-US" altLang="en-US" sz="1800" i="1" dirty="0" err="1"/>
              <a:t>dapat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sebagai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contoh</a:t>
            </a:r>
            <a:r>
              <a:rPr lang="en-US" altLang="en-US" sz="1800" i="1" dirty="0"/>
              <a:t>, </a:t>
            </a:r>
            <a:r>
              <a:rPr lang="en-US" altLang="en-US" sz="1800" i="1" dirty="0" err="1"/>
              <a:t>ditunjukkan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dari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assesmen</a:t>
            </a:r>
            <a:r>
              <a:rPr lang="en-US" altLang="en-US" sz="1800" i="1" dirty="0"/>
              <a:t> Customer </a:t>
            </a:r>
            <a:r>
              <a:rPr lang="en-US" altLang="en-US" sz="1800" i="1" dirty="0" err="1"/>
              <a:t>atau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assesmen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pihak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kedua</a:t>
            </a:r>
            <a:r>
              <a:rPr lang="en-US" altLang="en-US" sz="1800" i="1" dirty="0"/>
              <a:t> yang </a:t>
            </a:r>
            <a:r>
              <a:rPr lang="en-US" altLang="en-US" sz="1800" i="1" dirty="0" err="1"/>
              <a:t>disetujui</a:t>
            </a:r>
            <a:r>
              <a:rPr lang="en-US" altLang="en-US" sz="1800" i="1" dirty="0"/>
              <a:t> Customer.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endParaRPr lang="en-US" altLang="en-US" sz="1800" i="1" dirty="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 i="1" dirty="0"/>
              <a:t>	NOTE 2 </a:t>
            </a:r>
            <a:r>
              <a:rPr lang="en-US" altLang="en-US" sz="1800" i="1" dirty="0" err="1"/>
              <a:t>Jika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tidak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terdapat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laboratorium</a:t>
            </a:r>
            <a:r>
              <a:rPr lang="en-US" altLang="en-US" sz="1800" i="1" dirty="0"/>
              <a:t> yang </a:t>
            </a:r>
            <a:r>
              <a:rPr lang="en-US" altLang="en-US" sz="1800" i="1" dirty="0" err="1"/>
              <a:t>kualified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untuk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peralatan</a:t>
            </a:r>
            <a:r>
              <a:rPr lang="en-US" altLang="en-US" sz="1800" i="1" dirty="0"/>
              <a:t>, </a:t>
            </a:r>
            <a:r>
              <a:rPr lang="en-US" altLang="en-US" sz="1800" i="1" dirty="0" err="1"/>
              <a:t>layanan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kalibrasi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dapat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dilakukan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oleh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pembuat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peralatan</a:t>
            </a:r>
            <a:r>
              <a:rPr lang="en-US" altLang="en-US" sz="1800" i="1" dirty="0"/>
              <a:t>. </a:t>
            </a:r>
            <a:r>
              <a:rPr lang="en-US" altLang="en-US" sz="1800" i="1" dirty="0" err="1"/>
              <a:t>Dalam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kasus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ini</a:t>
            </a:r>
            <a:r>
              <a:rPr lang="en-US" altLang="en-US" sz="1800" i="1" dirty="0"/>
              <a:t>, </a:t>
            </a:r>
            <a:r>
              <a:rPr lang="en-US" altLang="en-US" sz="1800" i="1" dirty="0" err="1"/>
              <a:t>perusahaan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memastikan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persyaratan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dalam</a:t>
            </a:r>
            <a:r>
              <a:rPr lang="en-US" altLang="en-US" sz="1800" i="1" dirty="0"/>
              <a:t> (IATF 7.1.5.3.1) </a:t>
            </a:r>
            <a:r>
              <a:rPr lang="en-US" altLang="en-US" sz="1800" i="1" dirty="0" err="1"/>
              <a:t>telah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dipenuhi</a:t>
            </a:r>
            <a:r>
              <a:rPr lang="en-US" altLang="en-US" sz="1800" i="1" dirty="0"/>
              <a:t>.</a:t>
            </a:r>
            <a:endParaRPr lang="en-GB" altLang="en-US" sz="1800" i="1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09800" y="104541"/>
            <a:ext cx="7696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latin typeface="Times New Roman" panose="02020603050405020304" pitchFamily="18" charset="0"/>
              </a:rPr>
              <a:t>Persyaratan</a:t>
            </a:r>
            <a:r>
              <a:rPr lang="en-US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</a:rPr>
              <a:t>laboratorium</a:t>
            </a:r>
            <a:r>
              <a:rPr lang="en-US" altLang="en-US" sz="2400" dirty="0">
                <a:latin typeface="Times New Roman" panose="02020603050405020304" pitchFamily="18" charset="0"/>
              </a:rPr>
              <a:t> ( IATF 7.1.5.3.1 )</a:t>
            </a:r>
            <a:endParaRPr lang="en-GB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61442" name="Picture 2" descr="Image result for laborator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67" y="3238500"/>
            <a:ext cx="309562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90600" cy="2057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78459"/>
      </p:ext>
    </p:extLst>
  </p:cSld>
  <p:clrMapOvr>
    <a:masterClrMapping/>
  </p:clrMapOvr>
  <p:transition spd="med"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E38D-1E4E-4D64-8D25-29F399A390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6" descr="C:\Users\Agus Wahyudi\Pictures\3D man\3d-man-gantt-chart-presentation-2861536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6870" y="297113"/>
            <a:ext cx="2201184" cy="1398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19370" y="5169888"/>
            <a:ext cx="3191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Tetapkan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pengetahuan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yang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diperlukan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untuk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proses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operasi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untuk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mencapai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kesesuaian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produk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jasa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.</a:t>
            </a:r>
            <a:r>
              <a:rPr lang="en-US" b="1" u="sng" dirty="0">
                <a:solidFill>
                  <a:prstClr val="black"/>
                </a:solidFill>
                <a:latin typeface="Calibri"/>
              </a:rPr>
              <a:t> *</a:t>
            </a:r>
            <a:endParaRPr lang="en-US" b="1" u="sng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81002" y="1695259"/>
            <a:ext cx="3132923" cy="928688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800" b="1" i="1" u="sng" dirty="0" err="1">
                <a:solidFill>
                  <a:prstClr val="black"/>
                </a:solidFill>
              </a:rPr>
              <a:t>Terdapat</a:t>
            </a:r>
            <a:r>
              <a:rPr lang="en-US" sz="1800" b="1" i="1" u="sng" dirty="0">
                <a:solidFill>
                  <a:prstClr val="black"/>
                </a:solidFill>
              </a:rPr>
              <a:t> </a:t>
            </a:r>
            <a:r>
              <a:rPr lang="en-US" sz="1800" b="1" i="1" u="sng" dirty="0" err="1">
                <a:solidFill>
                  <a:prstClr val="black"/>
                </a:solidFill>
              </a:rPr>
              <a:t>kebutuhan</a:t>
            </a:r>
            <a:r>
              <a:rPr lang="en-US" sz="1800" b="1" i="1" u="sng" dirty="0">
                <a:solidFill>
                  <a:prstClr val="black"/>
                </a:solidFill>
              </a:rPr>
              <a:t> </a:t>
            </a:r>
            <a:r>
              <a:rPr lang="en-US" sz="1800" b="1" i="1" u="sng" dirty="0" err="1">
                <a:solidFill>
                  <a:prstClr val="black"/>
                </a:solidFill>
              </a:rPr>
              <a:t>atau</a:t>
            </a:r>
            <a:r>
              <a:rPr lang="en-US" sz="1800" b="1" i="1" u="sng" dirty="0">
                <a:solidFill>
                  <a:prstClr val="black"/>
                </a:solidFill>
              </a:rPr>
              <a:t> </a:t>
            </a:r>
            <a:r>
              <a:rPr lang="en-US" sz="1800" b="1" i="1" u="sng" dirty="0" err="1">
                <a:solidFill>
                  <a:prstClr val="black"/>
                </a:solidFill>
              </a:rPr>
              <a:t>perubahan</a:t>
            </a:r>
            <a:r>
              <a:rPr lang="en-US" sz="1800" b="1" i="1" u="sng" dirty="0">
                <a:solidFill>
                  <a:prstClr val="black"/>
                </a:solidFill>
              </a:rPr>
              <a:t> </a:t>
            </a:r>
            <a:r>
              <a:rPr lang="en-US" sz="1800" b="1" i="1" u="sng" dirty="0" err="1">
                <a:solidFill>
                  <a:prstClr val="black"/>
                </a:solidFill>
              </a:rPr>
              <a:t>tren</a:t>
            </a:r>
            <a:r>
              <a:rPr lang="en-US" sz="1800" b="1" i="1" u="sng" dirty="0">
                <a:solidFill>
                  <a:prstClr val="black"/>
                </a:solidFill>
              </a:rPr>
              <a:t>? </a:t>
            </a:r>
            <a:r>
              <a:rPr lang="en-US" sz="1800" b="1" u="sng" dirty="0">
                <a:solidFill>
                  <a:prstClr val="black"/>
                </a:solidFill>
              </a:rPr>
              <a:t>*</a:t>
            </a:r>
            <a:endParaRPr lang="en-US" sz="1800" b="1" u="sng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Notched Right Arrow 12"/>
          <p:cNvSpPr/>
          <p:nvPr/>
        </p:nvSpPr>
        <p:spPr>
          <a:xfrm rot="5400000">
            <a:off x="1566462" y="2727168"/>
            <a:ext cx="762000" cy="555558"/>
          </a:xfrm>
          <a:prstGeom prst="notched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34468" y="3338129"/>
            <a:ext cx="3132923" cy="928688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800" b="1" i="1" u="sng" dirty="0" err="1">
                <a:solidFill>
                  <a:prstClr val="black"/>
                </a:solidFill>
              </a:rPr>
              <a:t>Bagaimana</a:t>
            </a:r>
            <a:r>
              <a:rPr lang="en-US" sz="1800" b="1" i="1" u="sng" dirty="0">
                <a:solidFill>
                  <a:prstClr val="black"/>
                </a:solidFill>
              </a:rPr>
              <a:t> </a:t>
            </a:r>
            <a:r>
              <a:rPr lang="en-US" sz="1800" b="1" i="1" u="sng" dirty="0" err="1">
                <a:solidFill>
                  <a:prstClr val="black"/>
                </a:solidFill>
              </a:rPr>
              <a:t>pengetahuan</a:t>
            </a:r>
            <a:r>
              <a:rPr lang="en-US" sz="1800" b="1" i="1" u="sng" dirty="0">
                <a:solidFill>
                  <a:prstClr val="black"/>
                </a:solidFill>
              </a:rPr>
              <a:t> </a:t>
            </a:r>
            <a:r>
              <a:rPr lang="en-US" sz="1800" b="1" i="1" u="sng" dirty="0" err="1">
                <a:solidFill>
                  <a:prstClr val="black"/>
                </a:solidFill>
              </a:rPr>
              <a:t>saat</a:t>
            </a:r>
            <a:r>
              <a:rPr lang="en-US" sz="1800" b="1" i="1" u="sng" dirty="0">
                <a:solidFill>
                  <a:prstClr val="black"/>
                </a:solidFill>
              </a:rPr>
              <a:t> </a:t>
            </a:r>
            <a:r>
              <a:rPr lang="en-US" sz="1800" b="1" i="1" u="sng" dirty="0" err="1">
                <a:solidFill>
                  <a:prstClr val="black"/>
                </a:solidFill>
              </a:rPr>
              <a:t>ini</a:t>
            </a:r>
            <a:r>
              <a:rPr lang="en-US" sz="1800" b="1" i="1" u="sng" dirty="0">
                <a:solidFill>
                  <a:prstClr val="black"/>
                </a:solidFill>
              </a:rPr>
              <a:t>? </a:t>
            </a:r>
            <a:r>
              <a:rPr lang="en-US" sz="1800" b="1" i="1" u="sng" dirty="0" err="1">
                <a:solidFill>
                  <a:prstClr val="black"/>
                </a:solidFill>
              </a:rPr>
              <a:t>Perlu</a:t>
            </a:r>
            <a:r>
              <a:rPr lang="en-US" sz="1800" b="1" i="1" u="sng" dirty="0">
                <a:solidFill>
                  <a:prstClr val="black"/>
                </a:solidFill>
              </a:rPr>
              <a:t> </a:t>
            </a:r>
            <a:r>
              <a:rPr lang="en-US" sz="1800" b="1" i="1" u="sng" dirty="0" err="1">
                <a:solidFill>
                  <a:prstClr val="black"/>
                </a:solidFill>
              </a:rPr>
              <a:t>ada</a:t>
            </a:r>
            <a:r>
              <a:rPr lang="en-US" sz="1800" b="1" i="1" u="sng" dirty="0">
                <a:solidFill>
                  <a:prstClr val="black"/>
                </a:solidFill>
              </a:rPr>
              <a:t> </a:t>
            </a:r>
            <a:r>
              <a:rPr lang="en-US" sz="1800" b="1" i="1" u="sng" dirty="0" err="1">
                <a:solidFill>
                  <a:prstClr val="black"/>
                </a:solidFill>
              </a:rPr>
              <a:t>penambahan</a:t>
            </a:r>
            <a:r>
              <a:rPr lang="en-US" sz="1800" b="1" i="1" u="sng" dirty="0">
                <a:solidFill>
                  <a:prstClr val="black"/>
                </a:solidFill>
              </a:rPr>
              <a:t>?</a:t>
            </a:r>
            <a:r>
              <a:rPr lang="en-US" sz="1800" b="1" u="sng" dirty="0">
                <a:solidFill>
                  <a:prstClr val="black"/>
                </a:solidFill>
              </a:rPr>
              <a:t> *</a:t>
            </a:r>
            <a:endParaRPr lang="en-US" sz="1800" b="1" u="sng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Notched Right Arrow 14"/>
          <p:cNvSpPr/>
          <p:nvPr/>
        </p:nvSpPr>
        <p:spPr>
          <a:xfrm rot="5400000">
            <a:off x="1566462" y="4370038"/>
            <a:ext cx="762000" cy="555558"/>
          </a:xfrm>
          <a:prstGeom prst="notched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4244549" y="3938492"/>
            <a:ext cx="4904361" cy="2462213"/>
          </a:xfrm>
          <a:prstGeom prst="rect">
            <a:avLst/>
          </a:prstGeom>
          <a:noFill/>
          <a:ln w="19050">
            <a:noFill/>
            <a:prstDash val="dash"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Persyaratan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mengenai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pengetahuan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organisasi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diperkenalkan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dengan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tujuan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:</a:t>
            </a:r>
          </a:p>
          <a:p>
            <a:pPr marL="228600" indent="-228600" algn="just" eaLnBrk="0" fontAlgn="auto" hangingPunct="0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Menjaga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organisasi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dari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hilangnya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pengetahuan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,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misalnya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:</a:t>
            </a:r>
          </a:p>
          <a:p>
            <a:pPr algn="just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    -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Melalui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pergantian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staf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</a:p>
          <a:p>
            <a:pPr algn="just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    -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Kegagalan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untuk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menangkap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dan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berbagi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informasi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</a:p>
          <a:p>
            <a:pPr algn="just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2. 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Mendorong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organisasi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untuk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memperoleh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pengetahuan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,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misalnya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: </a:t>
            </a:r>
          </a:p>
          <a:p>
            <a:pPr algn="just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    -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Belajar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dari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pengalaman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</a:p>
          <a:p>
            <a:pPr algn="just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    - Mentoring </a:t>
            </a:r>
          </a:p>
          <a:p>
            <a:pPr algn="just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en-US" sz="1600" dirty="0">
                <a:solidFill>
                  <a:prstClr val="black"/>
                </a:solidFill>
                <a:latin typeface="Arial Narrow" panose="020B0606020202030204" pitchFamily="34" charset="0"/>
              </a:rPr>
              <a:t>     - Benchmarking 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4066891" y="61912"/>
            <a:ext cx="5305709" cy="928688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b="1" i="1" u="sng" dirty="0">
                <a:solidFill>
                  <a:prstClr val="black"/>
                </a:solidFill>
              </a:rPr>
              <a:t>SMM 7.1.6 </a:t>
            </a:r>
            <a:r>
              <a:rPr lang="en-US" sz="2400" b="1" i="1" u="sng" dirty="0" err="1">
                <a:solidFill>
                  <a:prstClr val="black"/>
                </a:solidFill>
              </a:rPr>
              <a:t>Pengetahuan</a:t>
            </a:r>
            <a:r>
              <a:rPr lang="en-US" sz="2400" b="1" i="1" u="sng" dirty="0">
                <a:solidFill>
                  <a:prstClr val="black"/>
                </a:solidFill>
              </a:rPr>
              <a:t> </a:t>
            </a:r>
            <a:r>
              <a:rPr lang="en-US" sz="2400" b="1" i="1" u="sng" dirty="0" err="1">
                <a:solidFill>
                  <a:prstClr val="black"/>
                </a:solidFill>
              </a:rPr>
              <a:t>Organisasi</a:t>
            </a:r>
            <a:endParaRPr lang="en-US" sz="2400" i="1" u="sng" dirty="0">
              <a:solidFill>
                <a:prstClr val="black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970931" y="3865419"/>
            <a:ext cx="5451601" cy="26615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16326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914400"/>
            <a:ext cx="5674516" cy="274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4C7F25B-6B0D-451F-98C0-683DEDE561DB}"/>
              </a:ext>
            </a:extLst>
          </p:cNvPr>
          <p:cNvSpPr txBox="1">
            <a:spLocks/>
          </p:cNvSpPr>
          <p:nvPr/>
        </p:nvSpPr>
        <p:spPr>
          <a:xfrm>
            <a:off x="152400" y="6569075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399004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965014" y="633462"/>
            <a:ext cx="45453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3200" dirty="0">
                <a:ln>
                  <a:solidFill>
                    <a:prstClr val="white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SMMK3L  </a:t>
            </a:r>
            <a:r>
              <a:rPr lang="en-US" sz="5400" dirty="0">
                <a:ln>
                  <a:solidFill>
                    <a:prstClr val="white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7.2. KOMPETENSI</a:t>
            </a:r>
            <a:endParaRPr lang="en-US" sz="5400" dirty="0">
              <a:ln>
                <a:solidFill>
                  <a:prstClr val="white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E38D-1E4E-4D64-8D25-29F399A390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4" name="Straight Connector 3"/>
          <p:cNvCxnSpPr>
            <a:stCxn id="27" idx="2"/>
            <a:endCxn id="31" idx="6"/>
          </p:cNvCxnSpPr>
          <p:nvPr/>
        </p:nvCxnSpPr>
        <p:spPr>
          <a:xfrm flipV="1">
            <a:off x="1629555" y="2446420"/>
            <a:ext cx="6998214" cy="140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33"/>
          <p:cNvGrpSpPr/>
          <p:nvPr/>
        </p:nvGrpSpPr>
        <p:grpSpPr>
          <a:xfrm>
            <a:off x="577808" y="2280410"/>
            <a:ext cx="2429821" cy="1508630"/>
            <a:chOff x="56456" y="2856474"/>
            <a:chExt cx="2632306" cy="1508630"/>
          </a:xfrm>
        </p:grpSpPr>
        <p:sp>
          <p:nvSpPr>
            <p:cNvPr id="27" name="Oval 26"/>
            <p:cNvSpPr/>
            <p:nvPr/>
          </p:nvSpPr>
          <p:spPr>
            <a:xfrm>
              <a:off x="1195848" y="2856474"/>
              <a:ext cx="361230" cy="36004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white"/>
                  </a:solidFill>
                </a:rPr>
                <a:t>1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6456" y="3597778"/>
              <a:ext cx="2632306" cy="767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en-US" sz="1462" b="1" dirty="0" err="1">
                  <a:solidFill>
                    <a:prstClr val="black"/>
                  </a:solidFill>
                  <a:latin typeface="Tahoma" panose="020B0604030504040204" pitchFamily="34" charset="0"/>
                </a:rPr>
                <a:t>Identifikasi</a:t>
              </a:r>
              <a:r>
                <a:rPr lang="en-US" altLang="en-US" sz="1462" b="1" dirty="0">
                  <a:solidFill>
                    <a:prstClr val="black"/>
                  </a:solidFill>
                  <a:latin typeface="Tahoma" panose="020B0604030504040204" pitchFamily="34" charset="0"/>
                </a:rPr>
                <a:t> </a:t>
              </a:r>
              <a:r>
                <a:rPr lang="en-US" altLang="en-US" sz="1462" b="1" dirty="0" err="1">
                  <a:solidFill>
                    <a:prstClr val="black"/>
                  </a:solidFill>
                  <a:latin typeface="Tahoma" panose="020B0604030504040204" pitchFamily="34" charset="0"/>
                </a:rPr>
                <a:t>Fungsi</a:t>
              </a:r>
              <a:r>
                <a:rPr lang="en-US" altLang="en-US" sz="1462" b="1" dirty="0">
                  <a:solidFill>
                    <a:prstClr val="black"/>
                  </a:solidFill>
                  <a:latin typeface="Tahoma" panose="020B0604030504040204" pitchFamily="34" charset="0"/>
                </a:rPr>
                <a:t> </a:t>
              </a:r>
              <a:r>
                <a:rPr lang="en-US" altLang="en-US" sz="1462" b="1" dirty="0" err="1">
                  <a:solidFill>
                    <a:prstClr val="black"/>
                  </a:solidFill>
                  <a:latin typeface="Tahoma" panose="020B0604030504040204" pitchFamily="34" charset="0"/>
                </a:rPr>
                <a:t>Kerja</a:t>
              </a:r>
              <a:r>
                <a:rPr lang="en-US" altLang="en-US" sz="1462" b="1" dirty="0">
                  <a:solidFill>
                    <a:prstClr val="black"/>
                  </a:solidFill>
                  <a:latin typeface="Tahoma" panose="020B0604030504040204" pitchFamily="34" charset="0"/>
                </a:rPr>
                <a:t> &amp; </a:t>
              </a:r>
              <a:r>
                <a:rPr lang="en-US" altLang="en-US" sz="1462" b="1" dirty="0" err="1">
                  <a:solidFill>
                    <a:prstClr val="black"/>
                  </a:solidFill>
                  <a:latin typeface="Tahoma" panose="020B0604030504040204" pitchFamily="34" charset="0"/>
                </a:rPr>
                <a:t>Persyaratan</a:t>
              </a:r>
              <a:r>
                <a:rPr lang="en-US" altLang="en-US" sz="1462" b="1" dirty="0">
                  <a:solidFill>
                    <a:prstClr val="black"/>
                  </a:solidFill>
                  <a:latin typeface="Tahoma" panose="020B0604030504040204" pitchFamily="34" charset="0"/>
                </a:rPr>
                <a:t> </a:t>
              </a:r>
              <a:r>
                <a:rPr lang="en-US" altLang="en-US" sz="1462" b="1" dirty="0" err="1">
                  <a:solidFill>
                    <a:prstClr val="black"/>
                  </a:solidFill>
                  <a:latin typeface="Tahoma" panose="020B0604030504040204" pitchFamily="34" charset="0"/>
                </a:rPr>
                <a:t>Kompetensi</a:t>
              </a:r>
              <a:endParaRPr lang="en-US" altLang="en-US" sz="1462" b="1" dirty="0">
                <a:solidFill>
                  <a:prstClr val="black"/>
                </a:solidFill>
                <a:latin typeface="Tahoma" panose="020B0604030504040204" pitchFamily="34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07217" y="3501008"/>
              <a:ext cx="15384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34"/>
          <p:cNvGrpSpPr/>
          <p:nvPr/>
        </p:nvGrpSpPr>
        <p:grpSpPr>
          <a:xfrm>
            <a:off x="3789726" y="2257623"/>
            <a:ext cx="3001143" cy="1080822"/>
            <a:chOff x="3536033" y="2833687"/>
            <a:chExt cx="3251238" cy="1080822"/>
          </a:xfrm>
        </p:grpSpPr>
        <p:sp>
          <p:nvSpPr>
            <p:cNvPr id="28" name="Oval 27"/>
            <p:cNvSpPr/>
            <p:nvPr/>
          </p:nvSpPr>
          <p:spPr>
            <a:xfrm>
              <a:off x="4896240" y="2833687"/>
              <a:ext cx="361230" cy="360040"/>
            </a:xfrm>
            <a:prstGeom prst="ellipse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white"/>
                  </a:solidFill>
                </a:rPr>
                <a:t>2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4335395" y="3482528"/>
              <a:ext cx="15384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536033" y="3597178"/>
              <a:ext cx="3251238" cy="317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fontAlgn="auto"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en-US" sz="1462" b="1" dirty="0" err="1">
                  <a:solidFill>
                    <a:srgbClr val="C000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Tentukan</a:t>
              </a:r>
              <a:r>
                <a:rPr lang="en-US" altLang="en-US" sz="1462" b="1" dirty="0">
                  <a:solidFill>
                    <a:srgbClr val="C000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 </a:t>
              </a:r>
              <a:r>
                <a:rPr lang="en-US" altLang="en-US" sz="1462" b="1" dirty="0" err="1">
                  <a:solidFill>
                    <a:srgbClr val="C000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standar</a:t>
              </a:r>
              <a:r>
                <a:rPr lang="en-US" altLang="en-US" sz="1462" b="1" dirty="0">
                  <a:solidFill>
                    <a:srgbClr val="C000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 </a:t>
              </a:r>
              <a:r>
                <a:rPr lang="en-US" altLang="en-US" sz="1462" b="1" dirty="0" err="1">
                  <a:solidFill>
                    <a:srgbClr val="C000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kompetensi</a:t>
              </a:r>
              <a:endParaRPr lang="en-US" altLang="en-US" sz="1462" b="1" dirty="0">
                <a:solidFill>
                  <a:srgbClr val="C00000"/>
                </a:solidFill>
                <a:latin typeface="Tahoma" panose="020B0604030504040204" pitchFamily="34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8" name="Group 35"/>
          <p:cNvGrpSpPr/>
          <p:nvPr/>
        </p:nvGrpSpPr>
        <p:grpSpPr>
          <a:xfrm>
            <a:off x="7557044" y="2266402"/>
            <a:ext cx="1781016" cy="1505961"/>
            <a:chOff x="7617296" y="2842464"/>
            <a:chExt cx="1929434" cy="1505961"/>
          </a:xfrm>
        </p:grpSpPr>
        <p:sp>
          <p:nvSpPr>
            <p:cNvPr id="11" name="TextBox 10"/>
            <p:cNvSpPr txBox="1"/>
            <p:nvPr/>
          </p:nvSpPr>
          <p:spPr>
            <a:xfrm>
              <a:off x="7617296" y="3581099"/>
              <a:ext cx="1929434" cy="767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 fontAlgn="auto"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en-US" sz="1462" b="1" dirty="0" err="1">
                  <a:solidFill>
                    <a:srgbClr val="A5A5A5">
                      <a:lumMod val="50000"/>
                    </a:srgbClr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Membuat</a:t>
              </a:r>
              <a:r>
                <a:rPr lang="en-US" altLang="en-US" sz="1462" b="1" dirty="0">
                  <a:solidFill>
                    <a:srgbClr val="A5A5A5">
                      <a:lumMod val="50000"/>
                    </a:srgbClr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 </a:t>
              </a:r>
              <a:r>
                <a:rPr lang="en-US" altLang="en-US" sz="1462" b="1" dirty="0" err="1">
                  <a:solidFill>
                    <a:srgbClr val="A5A5A5">
                      <a:lumMod val="50000"/>
                    </a:srgbClr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matriks</a:t>
              </a:r>
              <a:r>
                <a:rPr lang="en-US" altLang="en-US" sz="1462" b="1" dirty="0">
                  <a:solidFill>
                    <a:srgbClr val="A5A5A5">
                      <a:lumMod val="50000"/>
                    </a:srgbClr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 </a:t>
              </a:r>
              <a:r>
                <a:rPr lang="en-US" altLang="en-US" sz="1462" b="1" dirty="0" err="1">
                  <a:solidFill>
                    <a:srgbClr val="A5A5A5">
                      <a:lumMod val="50000"/>
                    </a:srgbClr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kompetensi</a:t>
              </a:r>
              <a:endParaRPr lang="en-US" altLang="en-US" sz="1462" b="1" dirty="0">
                <a:solidFill>
                  <a:srgbClr val="A5A5A5">
                    <a:lumMod val="50000"/>
                  </a:srgbClr>
                </a:solidFill>
                <a:latin typeface="Tahoma" panose="020B060403050404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8416017" y="2842464"/>
              <a:ext cx="361230" cy="36004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white"/>
                  </a:solidFill>
                </a:rPr>
                <a:t>3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7761312" y="3501008"/>
              <a:ext cx="15384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728" name="Picture 8" descr="C:\Users\MGR\AppData\Roaming\PixelMetrics\CaptureWiz\Temp\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98090"/>
            <a:ext cx="9144000" cy="288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823028" y="1556792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068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32798" y="1"/>
            <a:ext cx="6692203" cy="1853033"/>
          </a:xfrm>
          <a:prstGeom prst="rect">
            <a:avLst/>
          </a:prstGeom>
          <a:pattFill prst="ltUp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81400" y="411519"/>
            <a:ext cx="4556234" cy="92868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SMMK3  7.2 </a:t>
            </a:r>
            <a:r>
              <a:rPr lang="en-US" altLang="en-US" dirty="0" err="1"/>
              <a:t>Kompetensi</a:t>
            </a:r>
            <a:endParaRPr lang="en-US" altLang="en-US" dirty="0"/>
          </a:p>
        </p:txBody>
      </p:sp>
      <p:sp>
        <p:nvSpPr>
          <p:cNvPr id="112644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91094" y="2185379"/>
            <a:ext cx="5994889" cy="2376488"/>
          </a:xfrm>
        </p:spPr>
        <p:txBody>
          <a:bodyPr/>
          <a:lstStyle/>
          <a:p>
            <a:pPr marL="406400" indent="-406400">
              <a:lnSpc>
                <a:spcPct val="110000"/>
              </a:lnSpc>
              <a:spcBef>
                <a:spcPct val="30000"/>
              </a:spcBef>
              <a:buNone/>
            </a:pPr>
            <a:r>
              <a:rPr lang="en-US" altLang="en-US" sz="1625" i="1" dirty="0"/>
              <a:t>a) 	</a:t>
            </a:r>
            <a:r>
              <a:rPr lang="en-US" altLang="en-US" sz="1625" i="1" dirty="0" err="1"/>
              <a:t>Karyawan</a:t>
            </a:r>
            <a:r>
              <a:rPr lang="en-US" altLang="en-US" sz="1625" i="1" dirty="0"/>
              <a:t> yang </a:t>
            </a:r>
            <a:r>
              <a:rPr lang="en-US" altLang="en-US" sz="1625" i="1" dirty="0" err="1"/>
              <a:t>pekerjaannya</a:t>
            </a:r>
            <a:r>
              <a:rPr lang="en-US" altLang="en-US" sz="1625" i="1" dirty="0"/>
              <a:t> </a:t>
            </a:r>
            <a:r>
              <a:rPr lang="en-US" altLang="en-US" sz="1625" i="1" dirty="0" err="1"/>
              <a:t>mempengaruhi</a:t>
            </a:r>
            <a:r>
              <a:rPr lang="en-US" altLang="en-US" sz="1625" i="1" dirty="0"/>
              <a:t> </a:t>
            </a:r>
            <a:r>
              <a:rPr lang="en-US" sz="1625" i="1" dirty="0" err="1"/>
              <a:t>kinerja</a:t>
            </a:r>
            <a:r>
              <a:rPr lang="en-US" sz="1625" i="1" dirty="0"/>
              <a:t> </a:t>
            </a:r>
            <a:r>
              <a:rPr lang="en-US" sz="1625" i="1" dirty="0" err="1"/>
              <a:t>dan</a:t>
            </a:r>
            <a:r>
              <a:rPr lang="en-US" sz="1625" i="1" dirty="0"/>
              <a:t> </a:t>
            </a:r>
            <a:r>
              <a:rPr lang="en-US" sz="1625" i="1" dirty="0" err="1"/>
              <a:t>efektivitas</a:t>
            </a:r>
            <a:r>
              <a:rPr lang="en-US" sz="1625" i="1" dirty="0"/>
              <a:t> </a:t>
            </a:r>
            <a:r>
              <a:rPr lang="en-US" sz="1625" i="1" dirty="0" err="1"/>
              <a:t>sistem</a:t>
            </a:r>
            <a:r>
              <a:rPr lang="en-US" sz="1625" i="1" dirty="0"/>
              <a:t> </a:t>
            </a:r>
            <a:r>
              <a:rPr lang="en-US" sz="1625" i="1" dirty="0" err="1"/>
              <a:t>manajemen</a:t>
            </a:r>
            <a:r>
              <a:rPr lang="en-US" sz="1625" i="1" dirty="0"/>
              <a:t> </a:t>
            </a:r>
            <a:r>
              <a:rPr lang="en-US" sz="1625" i="1" dirty="0" err="1"/>
              <a:t>mutu</a:t>
            </a:r>
            <a:r>
              <a:rPr lang="en-US" sz="1625" i="1" dirty="0"/>
              <a:t> </a:t>
            </a:r>
            <a:r>
              <a:rPr lang="en-US" sz="1625" i="1" dirty="0" err="1"/>
              <a:t>dan</a:t>
            </a:r>
            <a:r>
              <a:rPr lang="en-US" sz="1625" i="1" dirty="0"/>
              <a:t> </a:t>
            </a:r>
            <a:r>
              <a:rPr lang="en-US" sz="1625" i="1" dirty="0" err="1"/>
              <a:t>lingkungan</a:t>
            </a:r>
            <a:r>
              <a:rPr lang="en-US" sz="1625" i="1" dirty="0"/>
              <a:t>.</a:t>
            </a:r>
            <a:endParaRPr lang="en-US" altLang="en-US" sz="1625" i="1" dirty="0"/>
          </a:p>
          <a:p>
            <a:pPr marL="406400" indent="-406400">
              <a:lnSpc>
                <a:spcPct val="110000"/>
              </a:lnSpc>
              <a:spcBef>
                <a:spcPct val="30000"/>
              </a:spcBef>
              <a:buNone/>
            </a:pPr>
            <a:r>
              <a:rPr lang="en-US" altLang="en-US" sz="1625" i="1" dirty="0"/>
              <a:t>b) 	</a:t>
            </a:r>
            <a:r>
              <a:rPr lang="en-US" altLang="en-US" sz="1625" i="1" dirty="0" err="1"/>
              <a:t>Kompetensi</a:t>
            </a:r>
            <a:r>
              <a:rPr lang="en-US" altLang="en-US" sz="1625" i="1" dirty="0"/>
              <a:t> </a:t>
            </a:r>
            <a:r>
              <a:rPr lang="en-US" altLang="en-US" sz="1625" i="1" dirty="0" err="1"/>
              <a:t>meliputi</a:t>
            </a:r>
            <a:r>
              <a:rPr lang="en-US" altLang="en-US" sz="1625" i="1" dirty="0"/>
              <a:t> :</a:t>
            </a:r>
          </a:p>
          <a:p>
            <a:pPr marL="863600" lvl="2" indent="-406400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altLang="en-US" sz="1800" i="1" dirty="0" err="1"/>
              <a:t>Pendidikan</a:t>
            </a:r>
            <a:endParaRPr lang="en-US" altLang="en-US" sz="1800" i="1" dirty="0"/>
          </a:p>
          <a:p>
            <a:pPr marL="863600" lvl="2" indent="-406400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altLang="en-US" sz="1800" i="1" dirty="0" err="1"/>
              <a:t>Pelatihan</a:t>
            </a:r>
            <a:endParaRPr lang="en-US" altLang="en-US" sz="1800" i="1" dirty="0"/>
          </a:p>
          <a:p>
            <a:pPr marL="863600" lvl="2" indent="-406400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altLang="en-US" sz="1800" i="1" dirty="0" err="1"/>
              <a:t>Pengalaman</a:t>
            </a:r>
            <a:endParaRPr lang="en-US" altLang="en-US" sz="1800" i="1" dirty="0"/>
          </a:p>
        </p:txBody>
      </p:sp>
      <p:sp>
        <p:nvSpPr>
          <p:cNvPr id="112645" name="Rectangle 8"/>
          <p:cNvSpPr>
            <a:spLocks noChangeArrowheads="1"/>
          </p:cNvSpPr>
          <p:nvPr/>
        </p:nvSpPr>
        <p:spPr bwMode="auto">
          <a:xfrm>
            <a:off x="1091186" y="4502675"/>
            <a:ext cx="5994797" cy="1959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12800" indent="-2540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Clr>
                <a:srgbClr val="ED7D31"/>
              </a:buClr>
            </a:pP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Ukuran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kompetensi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ditentukan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oleh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masing-masing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perusahaan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tergantung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dari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jenis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usahanya</a:t>
            </a:r>
            <a:endParaRPr lang="en-US" altLang="en-US" sz="1462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lvl="1" eaLnBrk="1" fontAlgn="auto" hangingPunct="1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Rumah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sakit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kompetensi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dari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dokter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: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pendidikan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(lulus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kedokteran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adalah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hal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mutlak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)</a:t>
            </a:r>
          </a:p>
          <a:p>
            <a:pPr lvl="1" eaLnBrk="1" fontAlgn="auto" hangingPunct="1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Pabrik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furniture,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ukuran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bakat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mengukir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adalah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hal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mutlak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sedangkan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pendidikan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mungkin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bukan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merupakan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hal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multak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 </a:t>
            </a:r>
          </a:p>
        </p:txBody>
      </p:sp>
      <p:sp>
        <p:nvSpPr>
          <p:cNvPr id="260107" name="Text Box 11"/>
          <p:cNvSpPr txBox="1">
            <a:spLocks noChangeArrowheads="1"/>
          </p:cNvSpPr>
          <p:nvPr/>
        </p:nvSpPr>
        <p:spPr bwMode="auto">
          <a:xfrm>
            <a:off x="4233574" y="2840489"/>
            <a:ext cx="4849415" cy="132985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62" i="1" u="sng" dirty="0">
                <a:solidFill>
                  <a:prstClr val="black"/>
                </a:solidFill>
                <a:latin typeface="Tahoma" pitchFamily="34" charset="0"/>
              </a:rPr>
              <a:t>CATATAN</a:t>
            </a:r>
            <a:r>
              <a:rPr lang="en-US" sz="1462" i="1" dirty="0">
                <a:solidFill>
                  <a:prstClr val="black"/>
                </a:solidFill>
                <a:latin typeface="Tahoma" pitchFamily="34" charset="0"/>
              </a:rPr>
              <a:t>	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Tindakan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Berlaku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dapat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meliputi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misalnya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penyediaan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pelatihan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pada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, mentoring,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atau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penugasan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kembali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dari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orang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saat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ini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bekerja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;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atau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mempekerjakan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atau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kontrak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dari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orang yang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kompeten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.</a:t>
            </a:r>
            <a:endParaRPr lang="en-US" sz="1462" i="1" u="sng" dirty="0">
              <a:solidFill>
                <a:prstClr val="black"/>
              </a:solidFill>
              <a:latin typeface="Tahoma" pitchFamily="34" charset="0"/>
            </a:endParaRPr>
          </a:p>
        </p:txBody>
      </p:sp>
      <p:pic>
        <p:nvPicPr>
          <p:cNvPr id="44034" name="Picture 2" descr="http://www.kirmansyam.com/wp-content/uploads/2011/02/kompetens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"/>
            <a:ext cx="2451795" cy="185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81000" y="1853032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788184" y="9595"/>
            <a:ext cx="334547" cy="1437537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ight Triangle 14"/>
          <p:cNvSpPr/>
          <p:nvPr/>
        </p:nvSpPr>
        <p:spPr>
          <a:xfrm flipH="1" flipV="1">
            <a:off x="8780571" y="1416507"/>
            <a:ext cx="357085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172299" y="1073294"/>
            <a:ext cx="310954" cy="752992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ight Triangle 16"/>
          <p:cNvSpPr/>
          <p:nvPr/>
        </p:nvSpPr>
        <p:spPr>
          <a:xfrm>
            <a:off x="9130355" y="1372965"/>
            <a:ext cx="367247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ight Triangle 17"/>
          <p:cNvSpPr/>
          <p:nvPr/>
        </p:nvSpPr>
        <p:spPr>
          <a:xfrm flipH="1">
            <a:off x="9173692" y="691985"/>
            <a:ext cx="307556" cy="426359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ight Triangle 18"/>
          <p:cNvSpPr/>
          <p:nvPr/>
        </p:nvSpPr>
        <p:spPr>
          <a:xfrm rot="5400000">
            <a:off x="9123312" y="756918"/>
            <a:ext cx="393230" cy="326626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905386" y="723606"/>
            <a:ext cx="1266903" cy="394736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15455" y="744797"/>
            <a:ext cx="1478845" cy="312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E38D-1E4E-4D64-8D25-29F399A390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13A933FD-57E8-402D-91BC-0C4A59F59442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913571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5" t="10395" r="8024" b="15799"/>
          <a:stretch/>
        </p:blipFill>
        <p:spPr>
          <a:xfrm>
            <a:off x="1136577" y="3585967"/>
            <a:ext cx="2825824" cy="18706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920750" y="188913"/>
            <a:ext cx="84899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sz="4000" kern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36716" y="180284"/>
            <a:ext cx="9145015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635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800" i="1" dirty="0">
                <a:solidFill>
                  <a:srgbClr val="262673"/>
                </a:solidFill>
                <a:latin typeface="+mn-lt"/>
              </a:rPr>
              <a:t>IATF 7.2.2 </a:t>
            </a:r>
            <a:r>
              <a:rPr lang="en-US" sz="2800" i="1" dirty="0" err="1">
                <a:solidFill>
                  <a:srgbClr val="262673"/>
                </a:solidFill>
                <a:latin typeface="+mn-lt"/>
              </a:rPr>
              <a:t>Kompetensi</a:t>
            </a:r>
            <a:r>
              <a:rPr lang="en-US" sz="2800" i="1" dirty="0">
                <a:solidFill>
                  <a:srgbClr val="262673"/>
                </a:solidFill>
                <a:latin typeface="+mn-lt"/>
              </a:rPr>
              <a:t> On The Job Training</a:t>
            </a:r>
          </a:p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endParaRPr lang="en-US" sz="2800" dirty="0">
              <a:solidFill>
                <a:srgbClr val="262673"/>
              </a:solidFill>
              <a:latin typeface="+mn-lt"/>
              <a:cs typeface="Cordia New" panose="020B0304020202020204" pitchFamily="34" charset="-34"/>
            </a:endParaRPr>
          </a:p>
          <a:p>
            <a:pPr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Organisasi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harus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menyediakan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on the job training (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termasuk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pelatihan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sesuai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kebutuhan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pelanggan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)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bagi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personil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setiap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tanggung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jawab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yang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baru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maupun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penambahan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/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perubahan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tanggung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jawab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yang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mempengaruhi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:</a:t>
            </a:r>
          </a:p>
          <a:p>
            <a:pPr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Kesesuaian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persyaratan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kualitas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yang di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butuhkan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,</a:t>
            </a:r>
          </a:p>
          <a:p>
            <a:pPr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Kebutuhan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internal,</a:t>
            </a:r>
          </a:p>
          <a:p>
            <a:pPr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Persyaratan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peraturan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atau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perundang-undangan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;</a:t>
            </a:r>
          </a:p>
          <a:p>
            <a:pPr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Yang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harus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meliputi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kontrak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atau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Badan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Kepegawaian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17414" name="Group 5"/>
          <p:cNvGrpSpPr>
            <a:grpSpLocks/>
          </p:cNvGrpSpPr>
          <p:nvPr/>
        </p:nvGrpSpPr>
        <p:grpSpPr bwMode="auto">
          <a:xfrm>
            <a:off x="270624" y="5010064"/>
            <a:ext cx="8352606" cy="1438862"/>
            <a:chOff x="4016896" y="4999108"/>
            <a:chExt cx="5679064" cy="1438863"/>
          </a:xfrm>
        </p:grpSpPr>
        <p:sp>
          <p:nvSpPr>
            <p:cNvPr id="5" name="Rectangle 3"/>
            <p:cNvSpPr txBox="1">
              <a:spLocks noChangeArrowheads="1"/>
            </p:cNvSpPr>
            <p:nvPr/>
          </p:nvSpPr>
          <p:spPr bwMode="auto">
            <a:xfrm>
              <a:off x="4512196" y="5598182"/>
              <a:ext cx="5183764" cy="839789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buFontTx/>
                <a:buNone/>
                <a:defRPr/>
              </a:pP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Personil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yang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pekerjaannya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dapat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mempengaruhi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kualitas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harus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diberitahu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tentang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konsekuensi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dari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ketidaksesuaian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terhadap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persyaratan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pelanggan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.</a:t>
              </a:r>
            </a:p>
          </p:txBody>
        </p:sp>
        <p:pic>
          <p:nvPicPr>
            <p:cNvPr id="17417" name="Picture 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896" y="4999108"/>
              <a:ext cx="495300" cy="1223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15" name="Rectangle 3"/>
          <p:cNvSpPr txBox="1">
            <a:spLocks noChangeArrowheads="1"/>
          </p:cNvSpPr>
          <p:nvPr/>
        </p:nvSpPr>
        <p:spPr bwMode="auto">
          <a:xfrm>
            <a:off x="4931452" y="4036271"/>
            <a:ext cx="4593547" cy="142031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en-US" sz="1800" i="1" dirty="0">
                <a:cs typeface="Arial" panose="020B0604020202020204" pitchFamily="34" charset="0"/>
              </a:rPr>
              <a:t>Tingkat detail </a:t>
            </a:r>
            <a:r>
              <a:rPr lang="en-US" altLang="en-US" sz="1800" i="1" dirty="0" err="1">
                <a:cs typeface="Arial" panose="020B0604020202020204" pitchFamily="34" charset="0"/>
              </a:rPr>
              <a:t>untuk</a:t>
            </a:r>
            <a:r>
              <a:rPr lang="en-US" altLang="en-US" sz="1800" i="1" dirty="0">
                <a:cs typeface="Arial" panose="020B0604020202020204" pitchFamily="34" charset="0"/>
              </a:rPr>
              <a:t> on-the-job training </a:t>
            </a:r>
            <a:r>
              <a:rPr lang="en-US" altLang="en-US" sz="1800" i="1" dirty="0" err="1">
                <a:cs typeface="Arial" panose="020B0604020202020204" pitchFamily="34" charset="0"/>
              </a:rPr>
              <a:t>harus</a:t>
            </a:r>
            <a:r>
              <a:rPr lang="en-US" altLang="en-US" sz="1800" i="1" dirty="0">
                <a:cs typeface="Arial" panose="020B0604020202020204" pitchFamily="34" charset="0"/>
              </a:rPr>
              <a:t> </a:t>
            </a:r>
            <a:r>
              <a:rPr lang="en-US" altLang="en-US" sz="1800" i="1" dirty="0" err="1">
                <a:cs typeface="Arial" panose="020B0604020202020204" pitchFamily="34" charset="0"/>
              </a:rPr>
              <a:t>sepadan</a:t>
            </a:r>
            <a:r>
              <a:rPr lang="en-US" altLang="en-US" sz="1800" i="1" dirty="0">
                <a:cs typeface="Arial" panose="020B0604020202020204" pitchFamily="34" charset="0"/>
              </a:rPr>
              <a:t> </a:t>
            </a:r>
            <a:r>
              <a:rPr lang="en-US" altLang="en-US" sz="1800" i="1" dirty="0" err="1">
                <a:cs typeface="Arial" panose="020B0604020202020204" pitchFamily="34" charset="0"/>
              </a:rPr>
              <a:t>dengan</a:t>
            </a:r>
            <a:r>
              <a:rPr lang="en-US" altLang="en-US" sz="1800" i="1" dirty="0">
                <a:cs typeface="Arial" panose="020B0604020202020204" pitchFamily="34" charset="0"/>
              </a:rPr>
              <a:t> </a:t>
            </a:r>
            <a:r>
              <a:rPr lang="en-US" altLang="en-US" sz="1800" i="1" dirty="0" err="1">
                <a:cs typeface="Arial" panose="020B0604020202020204" pitchFamily="34" charset="0"/>
              </a:rPr>
              <a:t>tingkat</a:t>
            </a:r>
            <a:r>
              <a:rPr lang="en-US" altLang="en-US" sz="1800" i="1" dirty="0">
                <a:cs typeface="Arial" panose="020B0604020202020204" pitchFamily="34" charset="0"/>
              </a:rPr>
              <a:t> </a:t>
            </a:r>
            <a:r>
              <a:rPr lang="en-US" altLang="en-US" sz="1800" i="1" dirty="0" err="1">
                <a:cs typeface="Arial" panose="020B0604020202020204" pitchFamily="34" charset="0"/>
              </a:rPr>
              <a:t>pendidikan</a:t>
            </a:r>
            <a:r>
              <a:rPr lang="en-US" altLang="en-US" sz="1800" i="1" dirty="0">
                <a:cs typeface="Arial" panose="020B0604020202020204" pitchFamily="34" charset="0"/>
              </a:rPr>
              <a:t> yang </a:t>
            </a:r>
            <a:r>
              <a:rPr lang="en-US" altLang="en-US" sz="1800" i="1" dirty="0" err="1">
                <a:cs typeface="Arial" panose="020B0604020202020204" pitchFamily="34" charset="0"/>
              </a:rPr>
              <a:t>dimiliki</a:t>
            </a:r>
            <a:r>
              <a:rPr lang="en-US" altLang="en-US" sz="1800" i="1" dirty="0">
                <a:cs typeface="Arial" panose="020B0604020202020204" pitchFamily="34" charset="0"/>
              </a:rPr>
              <a:t> personal </a:t>
            </a:r>
            <a:r>
              <a:rPr lang="en-US" altLang="en-US" sz="1800" i="1" dirty="0" err="1">
                <a:cs typeface="Arial" panose="020B0604020202020204" pitchFamily="34" charset="0"/>
              </a:rPr>
              <a:t>dan</a:t>
            </a:r>
            <a:r>
              <a:rPr lang="en-US" altLang="en-US" sz="1800" i="1" dirty="0">
                <a:cs typeface="Arial" panose="020B0604020202020204" pitchFamily="34" charset="0"/>
              </a:rPr>
              <a:t> </a:t>
            </a:r>
            <a:r>
              <a:rPr lang="en-US" altLang="en-US" sz="1800" i="1" dirty="0" err="1">
                <a:cs typeface="Arial" panose="020B0604020202020204" pitchFamily="34" charset="0"/>
              </a:rPr>
              <a:t>kompleksitas</a:t>
            </a:r>
            <a:r>
              <a:rPr lang="en-US" altLang="en-US" sz="1800" i="1" dirty="0">
                <a:cs typeface="Arial" panose="020B0604020202020204" pitchFamily="34" charset="0"/>
              </a:rPr>
              <a:t> </a:t>
            </a:r>
            <a:r>
              <a:rPr lang="en-US" altLang="en-US" sz="1800" i="1" dirty="0" err="1">
                <a:cs typeface="Arial" panose="020B0604020202020204" pitchFamily="34" charset="0"/>
              </a:rPr>
              <a:t>pekerjaan</a:t>
            </a:r>
            <a:r>
              <a:rPr lang="en-US" altLang="en-US" sz="1800" i="1" dirty="0">
                <a:cs typeface="Arial" panose="020B0604020202020204" pitchFamily="34" charset="0"/>
              </a:rPr>
              <a:t> </a:t>
            </a:r>
            <a:r>
              <a:rPr lang="en-US" altLang="en-US" sz="1800" i="1" dirty="0" err="1">
                <a:cs typeface="Arial" panose="020B0604020202020204" pitchFamily="34" charset="0"/>
              </a:rPr>
              <a:t>mereka</a:t>
            </a:r>
            <a:r>
              <a:rPr lang="en-US" altLang="en-US" sz="1800" i="1" dirty="0">
                <a:cs typeface="Arial" panose="020B0604020202020204" pitchFamily="34" charset="0"/>
              </a:rPr>
              <a:t> </a:t>
            </a:r>
            <a:r>
              <a:rPr lang="en-US" altLang="en-US" sz="1800" i="1" dirty="0" err="1">
                <a:cs typeface="Arial" panose="020B0604020202020204" pitchFamily="34" charset="0"/>
              </a:rPr>
              <a:t>sehari-hari</a:t>
            </a:r>
            <a:r>
              <a:rPr lang="en-US" altLang="en-US" sz="1800" i="1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2ECAF545-44D9-411B-9529-4B4B1CFE411F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2711224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4FF1F2-6A80-4C10-BB0C-2591B9D50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9278" r="89389"/>
                    </a14:imgEffect>
                  </a14:imgLayer>
                </a14:imgProps>
              </a:ext>
            </a:extLst>
          </a:blip>
          <a:srcRect l="58879" r="10834"/>
          <a:stretch/>
        </p:blipFill>
        <p:spPr>
          <a:xfrm flipH="1">
            <a:off x="0" y="0"/>
            <a:ext cx="421005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52800" y="381000"/>
            <a:ext cx="7839182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7.3 </a:t>
            </a:r>
            <a:r>
              <a:rPr lang="en-US" sz="4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Kepedulian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64787" y="1371600"/>
            <a:ext cx="5989746" cy="4353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46" b="1" dirty="0" err="1">
                <a:solidFill>
                  <a:srgbClr val="002060"/>
                </a:solidFill>
                <a:latin typeface="Arial Narrow" pitchFamily="34" charset="0"/>
              </a:rPr>
              <a:t>Pekerja</a:t>
            </a:r>
            <a:r>
              <a:rPr lang="en-US" sz="1846" b="1" dirty="0">
                <a:solidFill>
                  <a:srgbClr val="002060"/>
                </a:solidFill>
                <a:latin typeface="Arial Narrow" pitchFamily="34" charset="0"/>
              </a:rPr>
              <a:t> </a:t>
            </a:r>
            <a:r>
              <a:rPr lang="en-US" sz="1846" b="1" dirty="0" err="1">
                <a:solidFill>
                  <a:srgbClr val="002060"/>
                </a:solidFill>
                <a:latin typeface="Arial Narrow" pitchFamily="34" charset="0"/>
              </a:rPr>
              <a:t>harus</a:t>
            </a:r>
            <a:r>
              <a:rPr lang="en-US" sz="1846" b="1" dirty="0">
                <a:solidFill>
                  <a:srgbClr val="002060"/>
                </a:solidFill>
                <a:latin typeface="Arial Narrow" pitchFamily="34" charset="0"/>
              </a:rPr>
              <a:t> PEDULI </a:t>
            </a:r>
            <a:r>
              <a:rPr lang="en-US" sz="1846" b="1" dirty="0" err="1">
                <a:solidFill>
                  <a:srgbClr val="002060"/>
                </a:solidFill>
                <a:latin typeface="Arial Narrow" pitchFamily="34" charset="0"/>
              </a:rPr>
              <a:t>terhadap</a:t>
            </a:r>
            <a:r>
              <a:rPr lang="en-US" sz="1846" b="1" dirty="0">
                <a:solidFill>
                  <a:srgbClr val="002060"/>
                </a:solidFill>
                <a:latin typeface="Arial Narrow" pitchFamily="34" charset="0"/>
              </a:rPr>
              <a:t> :</a:t>
            </a:r>
          </a:p>
          <a:p>
            <a:pPr marL="422041" indent="-422041">
              <a:buFont typeface="+mj-lt"/>
              <a:buAutoNum type="alphaLcParenR"/>
            </a:pPr>
            <a:r>
              <a:rPr lang="en-US" sz="1846" dirty="0" err="1">
                <a:solidFill>
                  <a:srgbClr val="002060"/>
                </a:solidFill>
              </a:rPr>
              <a:t>Kebijakan</a:t>
            </a:r>
            <a:r>
              <a:rPr lang="en-US" sz="1846" dirty="0">
                <a:solidFill>
                  <a:srgbClr val="002060"/>
                </a:solidFill>
              </a:rPr>
              <a:t> dan </a:t>
            </a:r>
            <a:r>
              <a:rPr lang="en-US" sz="1846" dirty="0" err="1">
                <a:solidFill>
                  <a:srgbClr val="002060"/>
                </a:solidFill>
              </a:rPr>
              <a:t>Sasaran</a:t>
            </a:r>
            <a:r>
              <a:rPr lang="en-US" sz="1846" dirty="0">
                <a:solidFill>
                  <a:srgbClr val="002060"/>
                </a:solidFill>
              </a:rPr>
              <a:t> Mutu-K3</a:t>
            </a:r>
          </a:p>
          <a:p>
            <a:pPr marL="422041" indent="-422041">
              <a:buFont typeface="+mj-lt"/>
              <a:buAutoNum type="alphaLcParenR"/>
            </a:pPr>
            <a:r>
              <a:rPr lang="en-US" sz="1846" dirty="0" err="1">
                <a:solidFill>
                  <a:srgbClr val="002060"/>
                </a:solidFill>
              </a:rPr>
              <a:t>Kontribusi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mereka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terhadap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efektivitas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sistem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manajemen</a:t>
            </a:r>
            <a:r>
              <a:rPr lang="en-US" sz="1846" dirty="0">
                <a:solidFill>
                  <a:srgbClr val="002060"/>
                </a:solidFill>
              </a:rPr>
              <a:t> Mutu-K3 </a:t>
            </a:r>
            <a:r>
              <a:rPr lang="en-US" sz="1846" dirty="0" err="1">
                <a:solidFill>
                  <a:srgbClr val="002060"/>
                </a:solidFill>
              </a:rPr>
              <a:t>termasuk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manfaatnya</a:t>
            </a:r>
            <a:endParaRPr lang="en-US" sz="1846" dirty="0">
              <a:solidFill>
                <a:srgbClr val="002060"/>
              </a:solidFill>
            </a:endParaRPr>
          </a:p>
          <a:p>
            <a:pPr marL="422041" indent="-422041">
              <a:buFont typeface="+mj-lt"/>
              <a:buAutoNum type="alphaLcParenR"/>
            </a:pPr>
            <a:r>
              <a:rPr lang="en-US" sz="1846" dirty="0" err="1">
                <a:solidFill>
                  <a:srgbClr val="002060"/>
                </a:solidFill>
              </a:rPr>
              <a:t>Implikasi</a:t>
            </a:r>
            <a:r>
              <a:rPr lang="en-US" sz="1846" dirty="0">
                <a:solidFill>
                  <a:srgbClr val="002060"/>
                </a:solidFill>
              </a:rPr>
              <a:t> dan </a:t>
            </a:r>
            <a:r>
              <a:rPr lang="en-US" sz="1846" dirty="0" err="1">
                <a:solidFill>
                  <a:srgbClr val="002060"/>
                </a:solidFill>
              </a:rPr>
              <a:t>potensi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dampaknya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dari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ketidaksesuaian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persyaratan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sistem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manajemen</a:t>
            </a:r>
            <a:r>
              <a:rPr lang="en-US" sz="1846" dirty="0">
                <a:solidFill>
                  <a:srgbClr val="002060"/>
                </a:solidFill>
              </a:rPr>
              <a:t> Mutu-K3</a:t>
            </a:r>
          </a:p>
          <a:p>
            <a:pPr marL="422041" indent="-422041">
              <a:buFont typeface="+mj-lt"/>
              <a:buAutoNum type="alphaLcParenR"/>
            </a:pPr>
            <a:r>
              <a:rPr lang="en-US" sz="1846" dirty="0" err="1">
                <a:solidFill>
                  <a:srgbClr val="002060"/>
                </a:solidFill>
              </a:rPr>
              <a:t>Insiden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dan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hasil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investigasi</a:t>
            </a:r>
            <a:r>
              <a:rPr lang="en-US" sz="1846" dirty="0">
                <a:solidFill>
                  <a:srgbClr val="002060"/>
                </a:solidFill>
              </a:rPr>
              <a:t> yang </a:t>
            </a:r>
            <a:r>
              <a:rPr lang="en-US" sz="1846" dirty="0" err="1">
                <a:solidFill>
                  <a:srgbClr val="002060"/>
                </a:solidFill>
              </a:rPr>
              <a:t>relevan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dengan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mereka</a:t>
            </a:r>
            <a:endParaRPr lang="en-US" sz="1846" dirty="0">
              <a:solidFill>
                <a:srgbClr val="002060"/>
              </a:solidFill>
            </a:endParaRPr>
          </a:p>
          <a:p>
            <a:pPr marL="422041" indent="-422041">
              <a:buFont typeface="+mj-lt"/>
              <a:buAutoNum type="alphaLcParenR"/>
            </a:pPr>
            <a:r>
              <a:rPr lang="en-US" sz="1846" dirty="0" err="1">
                <a:solidFill>
                  <a:srgbClr val="002060"/>
                </a:solidFill>
              </a:rPr>
              <a:t>Bahaya</a:t>
            </a:r>
            <a:r>
              <a:rPr lang="en-US" sz="1846" dirty="0">
                <a:solidFill>
                  <a:srgbClr val="002060"/>
                </a:solidFill>
              </a:rPr>
              <a:t>, </a:t>
            </a:r>
            <a:r>
              <a:rPr lang="en-US" sz="1846" dirty="0" err="1">
                <a:solidFill>
                  <a:srgbClr val="002060"/>
                </a:solidFill>
              </a:rPr>
              <a:t>risiko</a:t>
            </a:r>
            <a:r>
              <a:rPr lang="en-US" sz="1846" dirty="0">
                <a:solidFill>
                  <a:srgbClr val="002060"/>
                </a:solidFill>
              </a:rPr>
              <a:t> K3 dan </a:t>
            </a:r>
            <a:r>
              <a:rPr lang="en-US" sz="1846" dirty="0" err="1">
                <a:solidFill>
                  <a:srgbClr val="002060"/>
                </a:solidFill>
              </a:rPr>
              <a:t>tindakan</a:t>
            </a:r>
            <a:r>
              <a:rPr lang="en-US" sz="1846" dirty="0">
                <a:solidFill>
                  <a:srgbClr val="002060"/>
                </a:solidFill>
              </a:rPr>
              <a:t> yang </a:t>
            </a:r>
            <a:r>
              <a:rPr lang="en-US" sz="1846" dirty="0" err="1">
                <a:solidFill>
                  <a:srgbClr val="002060"/>
                </a:solidFill>
              </a:rPr>
              <a:t>ditetapkan</a:t>
            </a:r>
            <a:r>
              <a:rPr lang="en-US" sz="1846" dirty="0">
                <a:solidFill>
                  <a:srgbClr val="002060"/>
                </a:solidFill>
              </a:rPr>
              <a:t> dan </a:t>
            </a:r>
            <a:r>
              <a:rPr lang="en-US" sz="1846" dirty="0" err="1">
                <a:solidFill>
                  <a:srgbClr val="002060"/>
                </a:solidFill>
              </a:rPr>
              <a:t>relevan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dengan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mereka</a:t>
            </a:r>
            <a:endParaRPr lang="en-US" sz="1846" dirty="0">
              <a:solidFill>
                <a:srgbClr val="002060"/>
              </a:solidFill>
            </a:endParaRPr>
          </a:p>
          <a:p>
            <a:pPr marL="422041" indent="-422041">
              <a:buFont typeface="+mj-lt"/>
              <a:buAutoNum type="alphaLcParenR"/>
            </a:pPr>
            <a:r>
              <a:rPr lang="en-US" sz="1846" dirty="0" err="1">
                <a:solidFill>
                  <a:srgbClr val="002060"/>
                </a:solidFill>
              </a:rPr>
              <a:t>Kemampuan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untuk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keluar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dari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situasi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berbahaya</a:t>
            </a:r>
            <a:r>
              <a:rPr lang="en-US" sz="1846" dirty="0">
                <a:solidFill>
                  <a:srgbClr val="002060"/>
                </a:solidFill>
              </a:rPr>
              <a:t> yang </a:t>
            </a:r>
            <a:r>
              <a:rPr lang="en-US" sz="1846" dirty="0" err="1">
                <a:solidFill>
                  <a:srgbClr val="002060"/>
                </a:solidFill>
              </a:rPr>
              <a:t>dapat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mengancam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keselamatan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dan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kesehatan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mereka</a:t>
            </a:r>
            <a:endParaRPr lang="en-US" sz="1846" dirty="0">
              <a:solidFill>
                <a:srgbClr val="002060"/>
              </a:solidFill>
            </a:endParaRPr>
          </a:p>
          <a:p>
            <a:endParaRPr lang="en-US" sz="1846" dirty="0">
              <a:solidFill>
                <a:srgbClr val="002060"/>
              </a:solidFill>
              <a:latin typeface="Arial Narrow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1F3E9-0E2C-450D-A1DC-7C8D64DB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9300" y="5937582"/>
            <a:ext cx="2311400" cy="476250"/>
          </a:xfrm>
        </p:spPr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2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658100" y="6477000"/>
            <a:ext cx="2063750" cy="292100"/>
          </a:xfrm>
          <a:prstGeom prst="rect">
            <a:avLst/>
          </a:prstGeom>
          <a:noFill/>
        </p:spPr>
        <p:txBody>
          <a:bodyPr/>
          <a:lstStyle/>
          <a:p>
            <a:fld id="{D18B01FE-1608-44CF-9B59-522EDA14BBD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0723" name="Text Box 4"/>
          <p:cNvSpPr txBox="1">
            <a:spLocks noChangeArrowheads="1"/>
          </p:cNvSpPr>
          <p:nvPr/>
        </p:nvSpPr>
        <p:spPr bwMode="auto">
          <a:xfrm>
            <a:off x="1244600" y="406400"/>
            <a:ext cx="36734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rgbClr val="003300"/>
                </a:solidFill>
                <a:latin typeface="Forte" pitchFamily="66" charset="0"/>
              </a:rPr>
              <a:t>Bahaya:</a:t>
            </a:r>
          </a:p>
        </p:txBody>
      </p:sp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1128713" y="1258888"/>
            <a:ext cx="53609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dirty="0">
                <a:latin typeface="Tempus Sans ITC" pitchFamily="82" charset="0"/>
              </a:rPr>
              <a:t>“</a:t>
            </a:r>
            <a:r>
              <a:rPr lang="en-US" sz="2000" b="1" dirty="0" err="1">
                <a:solidFill>
                  <a:srgbClr val="000066"/>
                </a:solidFill>
                <a:latin typeface="Tempus Sans ITC" pitchFamily="82" charset="0"/>
              </a:rPr>
              <a:t>sumber</a:t>
            </a:r>
            <a:r>
              <a:rPr lang="en-US" sz="2000" b="1" dirty="0">
                <a:solidFill>
                  <a:srgbClr val="000066"/>
                </a:solidFill>
                <a:latin typeface="Tempus Sans ITC" pitchFamily="82" charset="0"/>
              </a:rPr>
              <a:t>, </a:t>
            </a:r>
            <a:r>
              <a:rPr lang="en-US" sz="2000" b="1" dirty="0" err="1">
                <a:solidFill>
                  <a:srgbClr val="000066"/>
                </a:solidFill>
                <a:latin typeface="Tempus Sans ITC" pitchFamily="82" charset="0"/>
              </a:rPr>
              <a:t>situasi</a:t>
            </a:r>
            <a:r>
              <a:rPr lang="en-US" sz="2000" b="1" dirty="0">
                <a:solidFill>
                  <a:srgbClr val="000066"/>
                </a:solidFill>
                <a:latin typeface="Tempus Sans ITC" pitchFamily="82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empus Sans ITC" pitchFamily="82" charset="0"/>
              </a:rPr>
              <a:t>atau</a:t>
            </a:r>
            <a:r>
              <a:rPr lang="en-US" sz="2000" b="1" dirty="0">
                <a:solidFill>
                  <a:srgbClr val="000066"/>
                </a:solidFill>
                <a:latin typeface="Tempus Sans ITC" pitchFamily="82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empus Sans ITC" pitchFamily="82" charset="0"/>
              </a:rPr>
              <a:t>tindakan</a:t>
            </a:r>
            <a:r>
              <a:rPr lang="en-US" sz="2000" b="1" dirty="0">
                <a:solidFill>
                  <a:srgbClr val="000066"/>
                </a:solidFill>
                <a:latin typeface="Tempus Sans ITC" pitchFamily="82" charset="0"/>
              </a:rPr>
              <a:t> yang </a:t>
            </a:r>
            <a:r>
              <a:rPr lang="en-US" sz="2000" b="1" dirty="0" err="1">
                <a:solidFill>
                  <a:srgbClr val="000066"/>
                </a:solidFill>
                <a:latin typeface="Tempus Sans ITC" pitchFamily="82" charset="0"/>
              </a:rPr>
              <a:t>berpotensi</a:t>
            </a:r>
            <a:r>
              <a:rPr lang="en-US" sz="2000" b="1" dirty="0">
                <a:solidFill>
                  <a:srgbClr val="000066"/>
                </a:solidFill>
                <a:latin typeface="Tempus Sans ITC" pitchFamily="82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empus Sans ITC" pitchFamily="82" charset="0"/>
              </a:rPr>
              <a:t>menciderai</a:t>
            </a:r>
            <a:r>
              <a:rPr lang="en-US" sz="2000" b="1" dirty="0">
                <a:solidFill>
                  <a:srgbClr val="000066"/>
                </a:solidFill>
                <a:latin typeface="Tempus Sans ITC" pitchFamily="82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empus Sans ITC" pitchFamily="82" charset="0"/>
              </a:rPr>
              <a:t>manusia</a:t>
            </a:r>
            <a:r>
              <a:rPr lang="en-US" sz="2000" b="1" dirty="0">
                <a:solidFill>
                  <a:srgbClr val="000066"/>
                </a:solidFill>
                <a:latin typeface="Tempus Sans ITC" pitchFamily="82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empus Sans ITC" pitchFamily="82" charset="0"/>
              </a:rPr>
              <a:t>atau</a:t>
            </a:r>
            <a:r>
              <a:rPr lang="en-US" sz="2000" b="1" dirty="0">
                <a:solidFill>
                  <a:srgbClr val="000066"/>
                </a:solidFill>
                <a:latin typeface="Tempus Sans ITC" pitchFamily="82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empus Sans ITC" pitchFamily="82" charset="0"/>
              </a:rPr>
              <a:t>sakit</a:t>
            </a:r>
            <a:r>
              <a:rPr lang="en-US" sz="2000" b="1" dirty="0">
                <a:solidFill>
                  <a:srgbClr val="000066"/>
                </a:solidFill>
                <a:latin typeface="Tempus Sans ITC" pitchFamily="82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empus Sans ITC" pitchFamily="82" charset="0"/>
              </a:rPr>
              <a:t>penyakit</a:t>
            </a:r>
            <a:r>
              <a:rPr lang="en-US" sz="2000" b="1" dirty="0">
                <a:solidFill>
                  <a:srgbClr val="000066"/>
                </a:solidFill>
                <a:latin typeface="Tempus Sans ITC" pitchFamily="82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empus Sans ITC" pitchFamily="82" charset="0"/>
              </a:rPr>
              <a:t>atau</a:t>
            </a:r>
            <a:r>
              <a:rPr lang="en-US" sz="2000" b="1" dirty="0">
                <a:solidFill>
                  <a:srgbClr val="000066"/>
                </a:solidFill>
                <a:latin typeface="Tempus Sans ITC" pitchFamily="82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empus Sans ITC" pitchFamily="82" charset="0"/>
              </a:rPr>
              <a:t>kombinasi</a:t>
            </a:r>
            <a:r>
              <a:rPr lang="en-US" sz="2000" b="1" dirty="0">
                <a:solidFill>
                  <a:srgbClr val="000066"/>
                </a:solidFill>
                <a:latin typeface="Tempus Sans ITC" pitchFamily="82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empus Sans ITC" pitchFamily="82" charset="0"/>
              </a:rPr>
              <a:t>dari</a:t>
            </a:r>
            <a:r>
              <a:rPr lang="en-US" sz="2000" b="1" dirty="0">
                <a:solidFill>
                  <a:srgbClr val="000066"/>
                </a:solidFill>
                <a:latin typeface="Tempus Sans ITC" pitchFamily="82" charset="0"/>
              </a:rPr>
              <a:t> </a:t>
            </a:r>
            <a:r>
              <a:rPr lang="en-US" sz="2000" b="1" dirty="0" err="1">
                <a:solidFill>
                  <a:srgbClr val="000066"/>
                </a:solidFill>
                <a:latin typeface="Tempus Sans ITC" pitchFamily="82" charset="0"/>
              </a:rPr>
              <a:t>semuanya</a:t>
            </a:r>
            <a:r>
              <a:rPr lang="en-US" sz="2000" b="1" dirty="0">
                <a:solidFill>
                  <a:srgbClr val="000066"/>
                </a:solidFill>
                <a:latin typeface="Tempus Sans ITC" pitchFamily="82" charset="0"/>
              </a:rPr>
              <a:t> </a:t>
            </a:r>
            <a:r>
              <a:rPr lang="en-US" sz="2000" b="1" dirty="0">
                <a:latin typeface="Tempus Sans ITC" pitchFamily="82" charset="0"/>
              </a:rPr>
              <a:t>”. </a:t>
            </a:r>
          </a:p>
        </p:txBody>
      </p:sp>
      <p:sp>
        <p:nvSpPr>
          <p:cNvPr id="30725" name="Text Box 6"/>
          <p:cNvSpPr txBox="1">
            <a:spLocks noChangeArrowheads="1"/>
          </p:cNvSpPr>
          <p:nvPr/>
        </p:nvSpPr>
        <p:spPr bwMode="auto">
          <a:xfrm>
            <a:off x="2447925" y="2841625"/>
            <a:ext cx="5600700" cy="196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 err="1">
                <a:solidFill>
                  <a:srgbClr val="003300"/>
                </a:solidFill>
                <a:latin typeface="Forte" pitchFamily="66" charset="0"/>
              </a:rPr>
              <a:t>Risiko</a:t>
            </a:r>
            <a:r>
              <a:rPr lang="en-US" sz="3200" b="1" dirty="0">
                <a:solidFill>
                  <a:srgbClr val="003300"/>
                </a:solidFill>
                <a:latin typeface="Forte" pitchFamily="66" charset="0"/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sz="2000" b="1" dirty="0">
                <a:latin typeface="Tempus Sans ITC" pitchFamily="82" charset="0"/>
              </a:rPr>
              <a:t>“</a:t>
            </a:r>
            <a:r>
              <a:rPr lang="en-US" sz="2000" b="1" dirty="0" err="1">
                <a:latin typeface="Tempus Sans ITC" pitchFamily="82" charset="0"/>
              </a:rPr>
              <a:t>Kombinasi</a:t>
            </a:r>
            <a:r>
              <a:rPr lang="en-US" sz="2000" b="1" dirty="0">
                <a:latin typeface="Tempus Sans ITC" pitchFamily="82" charset="0"/>
              </a:rPr>
              <a:t> </a:t>
            </a:r>
            <a:r>
              <a:rPr lang="en-US" sz="2000" b="1" dirty="0" err="1">
                <a:latin typeface="Tempus Sans ITC" pitchFamily="82" charset="0"/>
              </a:rPr>
              <a:t>dari</a:t>
            </a:r>
            <a:r>
              <a:rPr lang="en-US" sz="2000" b="1" dirty="0">
                <a:latin typeface="Tempus Sans ITC" pitchFamily="82" charset="0"/>
              </a:rPr>
              <a:t> </a:t>
            </a:r>
            <a:r>
              <a:rPr lang="en-US" sz="2000" b="1" dirty="0" err="1">
                <a:latin typeface="Tempus Sans ITC" pitchFamily="82" charset="0"/>
              </a:rPr>
              <a:t>kemungkinan</a:t>
            </a:r>
            <a:r>
              <a:rPr lang="en-US" sz="2000" b="1" dirty="0">
                <a:latin typeface="Tempus Sans ITC" pitchFamily="82" charset="0"/>
              </a:rPr>
              <a:t> </a:t>
            </a:r>
            <a:r>
              <a:rPr lang="en-US" sz="2000" b="1" dirty="0" err="1">
                <a:latin typeface="Tempus Sans ITC" pitchFamily="82" charset="0"/>
              </a:rPr>
              <a:t>terjadinya</a:t>
            </a:r>
            <a:r>
              <a:rPr lang="en-US" sz="2000" b="1" dirty="0">
                <a:latin typeface="Tempus Sans ITC" pitchFamily="82" charset="0"/>
              </a:rPr>
              <a:t> </a:t>
            </a:r>
            <a:r>
              <a:rPr lang="en-US" sz="2000" b="1" dirty="0" err="1">
                <a:latin typeface="Tempus Sans ITC" pitchFamily="82" charset="0"/>
              </a:rPr>
              <a:t>kejadian</a:t>
            </a:r>
            <a:r>
              <a:rPr lang="en-US" sz="2000" b="1" dirty="0">
                <a:latin typeface="Tempus Sans ITC" pitchFamily="82" charset="0"/>
              </a:rPr>
              <a:t> </a:t>
            </a:r>
            <a:r>
              <a:rPr lang="en-US" sz="2000" b="1" dirty="0" err="1">
                <a:latin typeface="Tempus Sans ITC" pitchFamily="82" charset="0"/>
              </a:rPr>
              <a:t>berbahaya</a:t>
            </a:r>
            <a:r>
              <a:rPr lang="en-US" sz="2000" b="1" dirty="0">
                <a:latin typeface="Tempus Sans ITC" pitchFamily="82" charset="0"/>
              </a:rPr>
              <a:t> </a:t>
            </a:r>
            <a:r>
              <a:rPr lang="en-US" sz="2000" b="1" dirty="0" err="1">
                <a:latin typeface="Tempus Sans ITC" pitchFamily="82" charset="0"/>
              </a:rPr>
              <a:t>atau</a:t>
            </a:r>
            <a:r>
              <a:rPr lang="en-US" sz="2000" b="1" dirty="0">
                <a:latin typeface="Tempus Sans ITC" pitchFamily="82" charset="0"/>
              </a:rPr>
              <a:t> </a:t>
            </a:r>
            <a:r>
              <a:rPr lang="en-US" sz="2000" b="1" dirty="0" err="1">
                <a:latin typeface="Tempus Sans ITC" pitchFamily="82" charset="0"/>
              </a:rPr>
              <a:t>paparan</a:t>
            </a:r>
            <a:r>
              <a:rPr lang="en-US" sz="2000" b="1" dirty="0">
                <a:latin typeface="Tempus Sans ITC" pitchFamily="82" charset="0"/>
              </a:rPr>
              <a:t> </a:t>
            </a:r>
            <a:r>
              <a:rPr lang="en-US" sz="2000" b="1" dirty="0" err="1">
                <a:latin typeface="Tempus Sans ITC" pitchFamily="82" charset="0"/>
              </a:rPr>
              <a:t>dengan</a:t>
            </a:r>
            <a:r>
              <a:rPr lang="en-US" sz="2000" b="1" dirty="0">
                <a:latin typeface="Tempus Sans ITC" pitchFamily="82" charset="0"/>
              </a:rPr>
              <a:t> </a:t>
            </a:r>
            <a:r>
              <a:rPr lang="en-US" sz="2000" b="1" dirty="0" err="1">
                <a:latin typeface="Tempus Sans ITC" pitchFamily="82" charset="0"/>
              </a:rPr>
              <a:t>keparahan</a:t>
            </a:r>
            <a:r>
              <a:rPr lang="en-US" sz="2000" b="1" dirty="0">
                <a:latin typeface="Tempus Sans ITC" pitchFamily="82" charset="0"/>
              </a:rPr>
              <a:t> </a:t>
            </a:r>
            <a:r>
              <a:rPr lang="en-US" sz="2000" b="1" dirty="0" err="1">
                <a:latin typeface="Tempus Sans ITC" pitchFamily="82" charset="0"/>
              </a:rPr>
              <a:t>suatu</a:t>
            </a:r>
            <a:r>
              <a:rPr lang="en-US" sz="2000" b="1" dirty="0">
                <a:latin typeface="Tempus Sans ITC" pitchFamily="82" charset="0"/>
              </a:rPr>
              <a:t> </a:t>
            </a:r>
            <a:r>
              <a:rPr lang="en-US" sz="2000" b="1" dirty="0" err="1">
                <a:latin typeface="Tempus Sans ITC" pitchFamily="82" charset="0"/>
              </a:rPr>
              <a:t>cidera</a:t>
            </a:r>
            <a:r>
              <a:rPr lang="en-US" sz="2000" b="1" dirty="0">
                <a:latin typeface="Tempus Sans ITC" pitchFamily="82" charset="0"/>
              </a:rPr>
              <a:t> </a:t>
            </a:r>
            <a:r>
              <a:rPr lang="en-US" sz="2000" b="1" dirty="0" err="1">
                <a:latin typeface="Tempus Sans ITC" pitchFamily="82" charset="0"/>
              </a:rPr>
              <a:t>atau</a:t>
            </a:r>
            <a:r>
              <a:rPr lang="en-US" sz="2000" b="1" dirty="0">
                <a:latin typeface="Tempus Sans ITC" pitchFamily="82" charset="0"/>
              </a:rPr>
              <a:t> </a:t>
            </a:r>
            <a:r>
              <a:rPr lang="en-US" sz="2000" b="1" dirty="0" err="1">
                <a:latin typeface="Tempus Sans ITC" pitchFamily="82" charset="0"/>
              </a:rPr>
              <a:t>sakit</a:t>
            </a:r>
            <a:r>
              <a:rPr lang="en-US" sz="2000" b="1" dirty="0">
                <a:latin typeface="Tempus Sans ITC" pitchFamily="82" charset="0"/>
              </a:rPr>
              <a:t> </a:t>
            </a:r>
            <a:r>
              <a:rPr lang="en-US" sz="2000" b="1" dirty="0" err="1">
                <a:latin typeface="Tempus Sans ITC" pitchFamily="82" charset="0"/>
              </a:rPr>
              <a:t>penyakit</a:t>
            </a:r>
            <a:r>
              <a:rPr lang="en-US" sz="2000" b="1" dirty="0">
                <a:latin typeface="Tempus Sans ITC" pitchFamily="82" charset="0"/>
              </a:rPr>
              <a:t> yang </a:t>
            </a:r>
            <a:r>
              <a:rPr lang="en-US" sz="2000" b="1" dirty="0" err="1">
                <a:latin typeface="Tempus Sans ITC" pitchFamily="82" charset="0"/>
              </a:rPr>
              <a:t>dapat</a:t>
            </a:r>
            <a:r>
              <a:rPr lang="en-US" sz="2000" b="1" dirty="0">
                <a:latin typeface="Tempus Sans ITC" pitchFamily="82" charset="0"/>
              </a:rPr>
              <a:t> </a:t>
            </a:r>
            <a:r>
              <a:rPr lang="en-US" sz="2000" b="1" dirty="0" err="1">
                <a:latin typeface="Tempus Sans ITC" pitchFamily="82" charset="0"/>
              </a:rPr>
              <a:t>disebabkan</a:t>
            </a:r>
            <a:r>
              <a:rPr lang="en-US" sz="2000" b="1" dirty="0">
                <a:latin typeface="Tempus Sans ITC" pitchFamily="82" charset="0"/>
              </a:rPr>
              <a:t> </a:t>
            </a:r>
            <a:r>
              <a:rPr lang="en-US" sz="2000" b="1" dirty="0" err="1">
                <a:latin typeface="Tempus Sans ITC" pitchFamily="82" charset="0"/>
              </a:rPr>
              <a:t>oleh</a:t>
            </a:r>
            <a:r>
              <a:rPr lang="en-US" sz="2000" b="1" dirty="0">
                <a:latin typeface="Tempus Sans ITC" pitchFamily="82" charset="0"/>
              </a:rPr>
              <a:t> </a:t>
            </a:r>
            <a:r>
              <a:rPr lang="en-US" sz="2000" b="1" dirty="0" err="1">
                <a:latin typeface="Tempus Sans ITC" pitchFamily="82" charset="0"/>
              </a:rPr>
              <a:t>kejadian</a:t>
            </a:r>
            <a:r>
              <a:rPr lang="en-US" sz="2000" b="1" dirty="0">
                <a:latin typeface="Tempus Sans ITC" pitchFamily="82" charset="0"/>
              </a:rPr>
              <a:t> </a:t>
            </a:r>
            <a:r>
              <a:rPr lang="en-US" sz="2000" b="1" dirty="0" err="1">
                <a:latin typeface="Tempus Sans ITC" pitchFamily="82" charset="0"/>
              </a:rPr>
              <a:t>atau</a:t>
            </a:r>
            <a:r>
              <a:rPr lang="en-US" sz="2000" b="1" dirty="0">
                <a:latin typeface="Tempus Sans ITC" pitchFamily="82" charset="0"/>
              </a:rPr>
              <a:t> </a:t>
            </a:r>
            <a:r>
              <a:rPr lang="en-US" sz="2000" b="1" dirty="0" err="1">
                <a:latin typeface="Tempus Sans ITC" pitchFamily="82" charset="0"/>
              </a:rPr>
              <a:t>paparan</a:t>
            </a:r>
            <a:r>
              <a:rPr lang="en-US" sz="2000" b="1" dirty="0">
                <a:latin typeface="Tempus Sans ITC" pitchFamily="82" charset="0"/>
              </a:rPr>
              <a:t> </a:t>
            </a:r>
            <a:r>
              <a:rPr lang="en-US" sz="2000" b="1" dirty="0" err="1">
                <a:latin typeface="Tempus Sans ITC" pitchFamily="82" charset="0"/>
              </a:rPr>
              <a:t>tersebut</a:t>
            </a:r>
            <a:r>
              <a:rPr lang="en-US" sz="2000" b="1" dirty="0">
                <a:latin typeface="Tempus Sans ITC" pitchFamily="82" charset="0"/>
              </a:rPr>
              <a:t>”</a:t>
            </a:r>
          </a:p>
        </p:txBody>
      </p:sp>
      <p:pic>
        <p:nvPicPr>
          <p:cNvPr id="30726" name="Picture 6" descr="86196474"/>
          <p:cNvPicPr>
            <a:picLocks noChangeAspect="1" noChangeArrowheads="1"/>
          </p:cNvPicPr>
          <p:nvPr/>
        </p:nvPicPr>
        <p:blipFill>
          <a:blip r:embed="rId3" cstate="print"/>
          <a:srcRect t="7510"/>
          <a:stretch>
            <a:fillRect/>
          </a:stretch>
        </p:blipFill>
        <p:spPr bwMode="auto">
          <a:xfrm>
            <a:off x="7458075" y="0"/>
            <a:ext cx="2447925" cy="316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574C358-1798-4D6D-AFB3-26706800CB48}"/>
              </a:ext>
            </a:extLst>
          </p:cNvPr>
          <p:cNvSpPr txBox="1">
            <a:spLocks/>
          </p:cNvSpPr>
          <p:nvPr/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60488" y="65088"/>
            <a:ext cx="1458912" cy="6858000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547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67050" y="1238250"/>
            <a:ext cx="6838950" cy="2570163"/>
          </a:xfrm>
        </p:spPr>
        <p:txBody>
          <a:bodyPr>
            <a:normAutofit lnSpcReduction="10000"/>
          </a:bodyPr>
          <a:lstStyle/>
          <a:p>
            <a:pPr marL="0" indent="0">
              <a:buFontTx/>
              <a:buNone/>
              <a:defRPr/>
            </a:pPr>
            <a:r>
              <a:rPr lang="en-US" sz="2000" dirty="0" err="1"/>
              <a:t>Organisasi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komunikasi</a:t>
            </a:r>
            <a:r>
              <a:rPr lang="en-US" sz="2000" dirty="0"/>
              <a:t> internal dan </a:t>
            </a:r>
            <a:r>
              <a:rPr lang="en-US" sz="2000" dirty="0" err="1"/>
              <a:t>eksternal</a:t>
            </a:r>
            <a:r>
              <a:rPr lang="en-US" sz="2000" dirty="0"/>
              <a:t> yang </a:t>
            </a:r>
            <a:r>
              <a:rPr lang="en-US" sz="2000" dirty="0" err="1"/>
              <a:t>relevan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manajemen</a:t>
            </a:r>
            <a:r>
              <a:rPr lang="en-US" sz="2000" dirty="0"/>
              <a:t> Mutu-K3, </a:t>
            </a:r>
            <a:r>
              <a:rPr lang="en-US" sz="2000" dirty="0" err="1"/>
              <a:t>termasuk</a:t>
            </a:r>
            <a:r>
              <a:rPr lang="en-US" sz="2000" dirty="0"/>
              <a:t> </a:t>
            </a:r>
            <a:r>
              <a:rPr lang="en-US" altLang="en-US" sz="2000" dirty="0"/>
              <a:t>: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b="1" i="1" dirty="0"/>
              <a:t> </a:t>
            </a:r>
            <a:r>
              <a:rPr lang="en-US" sz="1900" b="1" dirty="0" err="1"/>
              <a:t>apa</a:t>
            </a:r>
            <a:r>
              <a:rPr lang="en-US" sz="1900" b="1" dirty="0"/>
              <a:t> yang </a:t>
            </a:r>
            <a:r>
              <a:rPr lang="en-US" sz="1900" b="1" dirty="0" err="1"/>
              <a:t>akan</a:t>
            </a:r>
            <a:r>
              <a:rPr lang="en-US" sz="1900" b="1" dirty="0"/>
              <a:t> </a:t>
            </a:r>
            <a:r>
              <a:rPr lang="en-US" sz="1900" b="1" dirty="0" err="1"/>
              <a:t>dikomunikasikan</a:t>
            </a:r>
            <a:r>
              <a:rPr lang="en-US" sz="1900" b="1" dirty="0"/>
              <a:t> ;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b="1" dirty="0"/>
              <a:t> </a:t>
            </a:r>
            <a:r>
              <a:rPr lang="en-US" sz="1900" b="1" dirty="0" err="1"/>
              <a:t>kapan</a:t>
            </a:r>
            <a:r>
              <a:rPr lang="en-US" sz="1900" b="1" dirty="0"/>
              <a:t> </a:t>
            </a:r>
            <a:r>
              <a:rPr lang="en-US" sz="1900" b="1" dirty="0" err="1"/>
              <a:t>akan</a:t>
            </a:r>
            <a:r>
              <a:rPr lang="en-US" sz="1900" b="1" dirty="0"/>
              <a:t> </a:t>
            </a:r>
            <a:r>
              <a:rPr lang="en-US" sz="1900" b="1" dirty="0" err="1"/>
              <a:t>berkomunikasi</a:t>
            </a:r>
            <a:r>
              <a:rPr lang="en-US" sz="1900" b="1" dirty="0"/>
              <a:t> (when);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b="1" dirty="0"/>
              <a:t> </a:t>
            </a:r>
            <a:r>
              <a:rPr lang="en-US" sz="1900" b="1" dirty="0" err="1"/>
              <a:t>dengan</a:t>
            </a:r>
            <a:r>
              <a:rPr lang="en-US" sz="1900" b="1" dirty="0"/>
              <a:t> </a:t>
            </a:r>
            <a:r>
              <a:rPr lang="en-US" sz="1900" b="1" dirty="0" err="1"/>
              <a:t>siapa</a:t>
            </a:r>
            <a:r>
              <a:rPr lang="en-US" sz="1900" b="1" dirty="0"/>
              <a:t> </a:t>
            </a:r>
            <a:r>
              <a:rPr lang="en-US" sz="1900" b="1" dirty="0" err="1"/>
              <a:t>berkomunikasi</a:t>
            </a:r>
            <a:r>
              <a:rPr lang="en-US" sz="1900" b="1" dirty="0"/>
              <a:t> (with) ;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b="1" dirty="0"/>
              <a:t> </a:t>
            </a:r>
            <a:r>
              <a:rPr lang="en-US" sz="1900" b="1" dirty="0" err="1"/>
              <a:t>bagaimana</a:t>
            </a:r>
            <a:r>
              <a:rPr lang="en-US" sz="1900" b="1" dirty="0"/>
              <a:t> </a:t>
            </a:r>
            <a:r>
              <a:rPr lang="en-US" sz="1900" b="1" dirty="0" err="1"/>
              <a:t>cara</a:t>
            </a:r>
            <a:r>
              <a:rPr lang="en-US" sz="1900" b="1" dirty="0"/>
              <a:t> </a:t>
            </a:r>
            <a:r>
              <a:rPr lang="en-US" sz="1900" b="1" dirty="0" err="1"/>
              <a:t>berkomunikasi</a:t>
            </a:r>
            <a:r>
              <a:rPr lang="en-US" sz="1900" b="1" dirty="0"/>
              <a:t> (how);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b="1" dirty="0"/>
              <a:t> </a:t>
            </a:r>
            <a:r>
              <a:rPr lang="en-US" sz="1900" b="1" dirty="0" err="1"/>
              <a:t>siapa</a:t>
            </a:r>
            <a:r>
              <a:rPr lang="en-US" sz="1900" b="1" dirty="0"/>
              <a:t> yang </a:t>
            </a:r>
            <a:r>
              <a:rPr lang="en-US" sz="1900" b="1" dirty="0" err="1"/>
              <a:t>berkomunikasi</a:t>
            </a:r>
            <a:r>
              <a:rPr lang="en-US" sz="1900" b="1" dirty="0"/>
              <a:t> (who). </a:t>
            </a:r>
          </a:p>
          <a:p>
            <a:pPr marL="0" indent="0">
              <a:buFontTx/>
              <a:buNone/>
              <a:defRPr/>
            </a:pPr>
            <a:endParaRPr lang="en-US" altLang="en-US" sz="1100" dirty="0"/>
          </a:p>
        </p:txBody>
      </p:sp>
      <p:sp>
        <p:nvSpPr>
          <p:cNvPr id="23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73359" y="183812"/>
            <a:ext cx="4143375" cy="928688"/>
          </a:xfrm>
        </p:spPr>
        <p:txBody>
          <a:bodyPr/>
          <a:lstStyle/>
          <a:p>
            <a:pPr eaLnBrk="1" hangingPunct="1"/>
            <a:r>
              <a:rPr lang="en-US" altLang="en-US" sz="4000" b="1" dirty="0">
                <a:latin typeface="+mn-lt"/>
              </a:rPr>
              <a:t>7.4 </a:t>
            </a:r>
            <a:r>
              <a:rPr lang="en-US" altLang="en-US" sz="4000" b="1" dirty="0" err="1">
                <a:latin typeface="+mn-lt"/>
              </a:rPr>
              <a:t>Komunikasi</a:t>
            </a:r>
            <a:endParaRPr lang="en-US" altLang="en-US" sz="4000" b="1" dirty="0">
              <a:latin typeface="+mn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813050" y="44450"/>
            <a:ext cx="25400" cy="597693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hlinkClick r:id="" action="ppaction://noaction"/>
          </p:cNvPr>
          <p:cNvSpPr/>
          <p:nvPr/>
        </p:nvSpPr>
        <p:spPr>
          <a:xfrm>
            <a:off x="304800" y="663575"/>
            <a:ext cx="1438275" cy="860425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Moon 8"/>
          <p:cNvSpPr/>
          <p:nvPr/>
        </p:nvSpPr>
        <p:spPr>
          <a:xfrm flipH="1">
            <a:off x="1381125" y="823642"/>
            <a:ext cx="415925" cy="503237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Moon 9"/>
          <p:cNvSpPr/>
          <p:nvPr/>
        </p:nvSpPr>
        <p:spPr>
          <a:xfrm flipH="1">
            <a:off x="1638300" y="906081"/>
            <a:ext cx="273050" cy="369888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3562" name="Picture 6" descr="http://patrickalain.com/wp-content/uploads/2011/09/professional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03"/>
          <a:stretch>
            <a:fillRect/>
          </a:stretch>
        </p:blipFill>
        <p:spPr bwMode="auto">
          <a:xfrm>
            <a:off x="-220663" y="3808413"/>
            <a:ext cx="4741863" cy="305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4" name="Rectangle 3"/>
          <p:cNvSpPr txBox="1">
            <a:spLocks noChangeArrowheads="1"/>
          </p:cNvSpPr>
          <p:nvPr/>
        </p:nvSpPr>
        <p:spPr bwMode="auto">
          <a:xfrm>
            <a:off x="3923665" y="3934163"/>
            <a:ext cx="5544616" cy="260826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03250" indent="-23177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500" dirty="0" err="1"/>
              <a:t>Metode</a:t>
            </a:r>
            <a:r>
              <a:rPr lang="en-US" altLang="en-US" sz="1500" dirty="0"/>
              <a:t> </a:t>
            </a:r>
            <a:r>
              <a:rPr lang="en-US" altLang="en-US" sz="1500" dirty="0" err="1"/>
              <a:t>komunikasi</a:t>
            </a:r>
            <a:r>
              <a:rPr lang="en-US" altLang="en-US" sz="1500" dirty="0"/>
              <a:t> </a:t>
            </a:r>
            <a:r>
              <a:rPr lang="en-US" altLang="en-US" sz="1500" dirty="0" err="1"/>
              <a:t>bisa</a:t>
            </a:r>
            <a:r>
              <a:rPr lang="en-US" altLang="en-US" sz="1500" dirty="0"/>
              <a:t> </a:t>
            </a:r>
            <a:r>
              <a:rPr lang="en-US" altLang="en-US" sz="1500" dirty="0" err="1"/>
              <a:t>dalam</a:t>
            </a:r>
            <a:r>
              <a:rPr lang="en-US" altLang="en-US" sz="1500" dirty="0"/>
              <a:t> </a:t>
            </a:r>
            <a:r>
              <a:rPr lang="en-US" altLang="en-US" sz="1500" dirty="0" err="1"/>
              <a:t>bentuk</a:t>
            </a:r>
            <a:r>
              <a:rPr lang="en-US" altLang="en-US" sz="1500" dirty="0"/>
              <a:t> </a:t>
            </a:r>
            <a:r>
              <a:rPr lang="en-US" altLang="en-US" sz="1500" dirty="0" err="1"/>
              <a:t>tertulis</a:t>
            </a:r>
            <a:r>
              <a:rPr lang="en-US" altLang="en-US" sz="1500" dirty="0"/>
              <a:t> </a:t>
            </a:r>
            <a:r>
              <a:rPr lang="en-US" altLang="en-US" sz="1500" dirty="0" err="1"/>
              <a:t>atau</a:t>
            </a:r>
            <a:r>
              <a:rPr lang="en-US" altLang="en-US" sz="1500" dirty="0"/>
              <a:t> verbal, </a:t>
            </a:r>
            <a:r>
              <a:rPr lang="en-US" altLang="en-US" sz="1500" dirty="0" err="1"/>
              <a:t>pertemuan</a:t>
            </a:r>
            <a:r>
              <a:rPr lang="en-US" altLang="en-US" sz="1500" dirty="0"/>
              <a:t> (meeting), conference call </a:t>
            </a:r>
            <a:r>
              <a:rPr lang="en-US" altLang="en-US" sz="1500" dirty="0" err="1"/>
              <a:t>dll</a:t>
            </a:r>
            <a:r>
              <a:rPr lang="en-US" altLang="en-US" sz="1500" dirty="0"/>
              <a:t>. </a:t>
            </a:r>
            <a:endParaRPr lang="en-US" altLang="en-US" sz="1500" i="1" u="sng" dirty="0"/>
          </a:p>
          <a:p>
            <a:pPr lvl="1"/>
            <a:r>
              <a:rPr lang="en-US" altLang="en-US" sz="1500" dirty="0"/>
              <a:t>Notice board</a:t>
            </a:r>
          </a:p>
          <a:p>
            <a:pPr lvl="1"/>
            <a:r>
              <a:rPr lang="en-US" altLang="en-US" sz="1500" dirty="0"/>
              <a:t>Internal </a:t>
            </a:r>
            <a:r>
              <a:rPr lang="id-ID" altLang="en-US" sz="1500" dirty="0"/>
              <a:t>m</a:t>
            </a:r>
            <a:r>
              <a:rPr lang="en-US" altLang="en-US" sz="1500" dirty="0" err="1"/>
              <a:t>agazine</a:t>
            </a:r>
            <a:endParaRPr lang="en-US" altLang="en-US" sz="1500" dirty="0"/>
          </a:p>
          <a:p>
            <a:pPr lvl="1"/>
            <a:r>
              <a:rPr lang="en-US" altLang="en-US" sz="1500" dirty="0"/>
              <a:t>Meeting di </a:t>
            </a:r>
            <a:r>
              <a:rPr lang="en-US" altLang="en-US" sz="1500" dirty="0" err="1"/>
              <a:t>dalam</a:t>
            </a:r>
            <a:r>
              <a:rPr lang="en-US" altLang="en-US" sz="1500" dirty="0"/>
              <a:t> </a:t>
            </a:r>
            <a:r>
              <a:rPr lang="en-US" altLang="en-US" sz="1500" dirty="0" err="1"/>
              <a:t>departemen</a:t>
            </a:r>
            <a:r>
              <a:rPr lang="en-US" altLang="en-US" sz="1500" dirty="0"/>
              <a:t> (meeting </a:t>
            </a:r>
            <a:r>
              <a:rPr lang="en-US" altLang="en-US" sz="1500" dirty="0" err="1"/>
              <a:t>harian</a:t>
            </a:r>
            <a:r>
              <a:rPr lang="en-US" altLang="en-US" sz="1500" dirty="0"/>
              <a:t> </a:t>
            </a:r>
            <a:r>
              <a:rPr lang="en-US" altLang="en-US" sz="1500" dirty="0" err="1"/>
              <a:t>produksi</a:t>
            </a:r>
            <a:r>
              <a:rPr lang="en-US" altLang="en-US" sz="1500" dirty="0"/>
              <a:t>, meeting </a:t>
            </a:r>
            <a:r>
              <a:rPr lang="en-US" altLang="en-US" sz="1500" dirty="0" err="1"/>
              <a:t>koordinasi</a:t>
            </a:r>
            <a:r>
              <a:rPr lang="en-US" altLang="en-US" sz="1500" dirty="0"/>
              <a:t> </a:t>
            </a:r>
            <a:r>
              <a:rPr lang="en-US" altLang="en-US" sz="1500" dirty="0" err="1"/>
              <a:t>antar</a:t>
            </a:r>
            <a:r>
              <a:rPr lang="en-US" altLang="en-US" sz="1500" dirty="0"/>
              <a:t> shift, meeting sales, </a:t>
            </a:r>
            <a:r>
              <a:rPr lang="en-US" altLang="en-US" sz="1500" dirty="0" err="1"/>
              <a:t>dll</a:t>
            </a:r>
            <a:r>
              <a:rPr lang="en-US" altLang="en-US" sz="1500" dirty="0"/>
              <a:t>)</a:t>
            </a:r>
          </a:p>
          <a:p>
            <a:pPr lvl="1"/>
            <a:r>
              <a:rPr lang="en-US" altLang="en-US" sz="1500" dirty="0"/>
              <a:t>Meeting </a:t>
            </a:r>
            <a:r>
              <a:rPr lang="en-US" altLang="en-US" sz="1500" dirty="0" err="1"/>
              <a:t>antar</a:t>
            </a:r>
            <a:r>
              <a:rPr lang="en-US" altLang="en-US" sz="1500" dirty="0"/>
              <a:t> </a:t>
            </a:r>
            <a:r>
              <a:rPr lang="en-US" altLang="en-US" sz="1500" dirty="0" err="1"/>
              <a:t>departemen</a:t>
            </a:r>
            <a:r>
              <a:rPr lang="en-US" altLang="en-US" sz="1500" dirty="0"/>
              <a:t> (meeting </a:t>
            </a:r>
            <a:r>
              <a:rPr lang="en-US" altLang="en-US" sz="1500" dirty="0" err="1"/>
              <a:t>pembahasan</a:t>
            </a:r>
            <a:r>
              <a:rPr lang="en-US" altLang="en-US" sz="1500" dirty="0"/>
              <a:t> </a:t>
            </a:r>
            <a:r>
              <a:rPr lang="en-US" altLang="en-US" sz="1500" dirty="0" err="1"/>
              <a:t>rencana</a:t>
            </a:r>
            <a:r>
              <a:rPr lang="en-US" altLang="en-US" sz="1500" dirty="0"/>
              <a:t> </a:t>
            </a:r>
            <a:r>
              <a:rPr lang="en-US" altLang="en-US" sz="1500" dirty="0" err="1"/>
              <a:t>produksi</a:t>
            </a:r>
            <a:r>
              <a:rPr lang="en-US" altLang="en-US" sz="1500" dirty="0"/>
              <a:t>, meeting </a:t>
            </a:r>
            <a:r>
              <a:rPr lang="en-US" altLang="en-US" sz="1500" dirty="0" err="1"/>
              <a:t>pembahasan</a:t>
            </a:r>
            <a:r>
              <a:rPr lang="en-US" altLang="en-US" sz="1500" dirty="0"/>
              <a:t> customer claim)</a:t>
            </a:r>
          </a:p>
          <a:p>
            <a:pPr lvl="1"/>
            <a:r>
              <a:rPr lang="en-US" altLang="en-US" sz="1500" dirty="0" err="1"/>
              <a:t>dll</a:t>
            </a:r>
            <a:endParaRPr lang="en-US" altLang="en-US" sz="1500" dirty="0"/>
          </a:p>
          <a:p>
            <a:pPr>
              <a:buFontTx/>
              <a:buNone/>
            </a:pPr>
            <a:endParaRPr lang="en-US" altLang="en-US" sz="13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80312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 txBox="1">
            <a:spLocks noChangeArrowheads="1"/>
          </p:cNvSpPr>
          <p:nvPr/>
        </p:nvSpPr>
        <p:spPr bwMode="auto">
          <a:xfrm>
            <a:off x="1639888" y="44450"/>
            <a:ext cx="7561584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4000" b="1" dirty="0" err="1">
                <a:solidFill>
                  <a:srgbClr val="002060"/>
                </a:solidFill>
                <a:latin typeface="+mn-lt"/>
              </a:rPr>
              <a:t>Contoh</a:t>
            </a:r>
            <a:r>
              <a:rPr lang="en-US" altLang="en-US" sz="40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+mn-lt"/>
              </a:rPr>
              <a:t>Sistem</a:t>
            </a:r>
            <a:r>
              <a:rPr lang="en-US" altLang="en-US" sz="40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+mn-lt"/>
              </a:rPr>
              <a:t>Komunikasi</a:t>
            </a:r>
            <a:endParaRPr lang="en-US" altLang="en-US" sz="40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5384800" y="773113"/>
            <a:ext cx="2268538" cy="339725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28600" indent="-228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/>
              <a:t>Waktu Komunikasi</a:t>
            </a:r>
          </a:p>
        </p:txBody>
      </p:sp>
      <p:sp>
        <p:nvSpPr>
          <p:cNvPr id="7" name="Up Arrow 6"/>
          <p:cNvSpPr/>
          <p:nvPr/>
        </p:nvSpPr>
        <p:spPr>
          <a:xfrm>
            <a:off x="3390900" y="5264150"/>
            <a:ext cx="304800" cy="711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2232025" y="6057900"/>
            <a:ext cx="2622550" cy="33813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Apa yang dikomunikasikan</a:t>
            </a:r>
          </a:p>
        </p:txBody>
      </p:sp>
      <p:sp>
        <p:nvSpPr>
          <p:cNvPr id="10" name="Up Arrow 9"/>
          <p:cNvSpPr/>
          <p:nvPr/>
        </p:nvSpPr>
        <p:spPr>
          <a:xfrm flipV="1">
            <a:off x="6753225" y="1165225"/>
            <a:ext cx="298450" cy="3016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08" name="Rectangle 13"/>
          <p:cNvSpPr>
            <a:spLocks noChangeArrowheads="1"/>
          </p:cNvSpPr>
          <p:nvPr/>
        </p:nvSpPr>
        <p:spPr bwMode="auto">
          <a:xfrm>
            <a:off x="6013450" y="5635625"/>
            <a:ext cx="3771900" cy="339725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228600" indent="-228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/>
              <a:t>Siapa dan dengan siapa berkomunikasi</a:t>
            </a:r>
          </a:p>
        </p:txBody>
      </p:sp>
      <p:sp>
        <p:nvSpPr>
          <p:cNvPr id="15" name="Up Arrow 14"/>
          <p:cNvSpPr/>
          <p:nvPr/>
        </p:nvSpPr>
        <p:spPr>
          <a:xfrm>
            <a:off x="8121650" y="5240338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7527925" y="5241925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11" name="Rectangle 2"/>
          <p:cNvSpPr txBox="1">
            <a:spLocks noChangeArrowheads="1"/>
          </p:cNvSpPr>
          <p:nvPr/>
        </p:nvSpPr>
        <p:spPr bwMode="auto">
          <a:xfrm>
            <a:off x="0" y="751693"/>
            <a:ext cx="53292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Tabel</a:t>
            </a:r>
            <a:r>
              <a:rPr lang="en-US" altLang="en-US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 </a:t>
            </a:r>
            <a:r>
              <a:rPr lang="en-US" altLang="en-US" sz="2400" dirty="0" err="1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Komunikasi</a:t>
            </a:r>
            <a:r>
              <a:rPr lang="en-US" altLang="en-US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 Internal &amp; </a:t>
            </a:r>
            <a:r>
              <a:rPr lang="en-US" altLang="en-US" sz="2400" dirty="0" err="1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Eksternal</a:t>
            </a:r>
            <a:endParaRPr lang="en-US" altLang="en-US" sz="24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  <a:cs typeface="Cambria Math" panose="02040503050406030204" pitchFamily="18" charset="0"/>
            </a:endParaRPr>
          </a:p>
        </p:txBody>
      </p:sp>
      <p:sp>
        <p:nvSpPr>
          <p:cNvPr id="17" name="Up Arrow 16"/>
          <p:cNvSpPr/>
          <p:nvPr/>
        </p:nvSpPr>
        <p:spPr>
          <a:xfrm flipV="1">
            <a:off x="5980113" y="1165225"/>
            <a:ext cx="298450" cy="3016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Up Arrow 18"/>
          <p:cNvSpPr/>
          <p:nvPr/>
        </p:nvSpPr>
        <p:spPr>
          <a:xfrm>
            <a:off x="4881563" y="5248275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15" name="TextBox 7"/>
          <p:cNvSpPr txBox="1">
            <a:spLocks noChangeArrowheads="1"/>
          </p:cNvSpPr>
          <p:nvPr/>
        </p:nvSpPr>
        <p:spPr bwMode="auto">
          <a:xfrm>
            <a:off x="4160838" y="5640388"/>
            <a:ext cx="1744662" cy="338137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Cara Komunikasi</a:t>
            </a:r>
          </a:p>
        </p:txBody>
      </p:sp>
      <p:sp>
        <p:nvSpPr>
          <p:cNvPr id="21" name="Up Arrow 20"/>
          <p:cNvSpPr/>
          <p:nvPr/>
        </p:nvSpPr>
        <p:spPr>
          <a:xfrm>
            <a:off x="1671637" y="5245100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17" name="TextBox 7"/>
          <p:cNvSpPr txBox="1">
            <a:spLocks noChangeArrowheads="1"/>
          </p:cNvSpPr>
          <p:nvPr/>
        </p:nvSpPr>
        <p:spPr bwMode="auto">
          <a:xfrm>
            <a:off x="815975" y="5637213"/>
            <a:ext cx="2016125" cy="338137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 err="1"/>
              <a:t>Lingkup</a:t>
            </a:r>
            <a:r>
              <a:rPr lang="en-US" altLang="en-US" sz="1600" dirty="0"/>
              <a:t> </a:t>
            </a:r>
            <a:r>
              <a:rPr lang="en-US" altLang="en-US" sz="1600" dirty="0" err="1"/>
              <a:t>Komunikasi</a:t>
            </a:r>
            <a:endParaRPr lang="en-US" altLang="en-US" sz="1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FA7B9A7-F19D-46AB-B743-23E688579F8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6350" y="1309687"/>
            <a:ext cx="9934575" cy="4313775"/>
            <a:chOff x="-4" y="825"/>
            <a:chExt cx="6258" cy="2698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FEFE0118-944E-40DD-8398-94CCCF7FC3A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4" y="946"/>
              <a:ext cx="6244" cy="2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FC3BEA-4A9D-4E98-AAD8-5EDD53295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" y="3110"/>
              <a:ext cx="4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6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7C79FA59-8481-40CC-AD05-34090819C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" y="2530"/>
              <a:ext cx="4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5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0A56F03F-EC7C-417A-B805-65F2DA85D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9" y="915"/>
              <a:ext cx="670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5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Jadwal Komunikasi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07AD3321-ECAE-4EB7-BA10-7C78B7C56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1263"/>
              <a:ext cx="19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Senin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61B09B45-FEE5-45E7-B806-319F80F4F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4" y="1357"/>
              <a:ext cx="43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08.30-10.00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DF3BE2B7-92E1-4ECB-A3E7-2ED84C050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" y="1818"/>
              <a:ext cx="45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Sesuai</a:t>
              </a:r>
              <a:endParaRPr lang="en-US" altLang="en-US" sz="11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Kesepakatan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90DE7820-936A-4FD1-B4F3-9A976A263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" y="2449"/>
              <a:ext cx="39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Sesuai</a:t>
              </a:r>
              <a:endParaRPr lang="en-US" altLang="en-US" sz="11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Kebutuhan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FC4F92C9-27FF-4F74-9E3B-64C692B85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" y="2921"/>
              <a:ext cx="47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Sesuai</a:t>
              </a:r>
              <a:endParaRPr lang="en-US" altLang="en-US" sz="11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kesepakatan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2ABA051C-86AF-48BA-8CD8-F67E25045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3135"/>
              <a:ext cx="64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dengan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customer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7E6A220A-81F4-4A86-85C7-E2D231EAE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0" y="3249"/>
              <a:ext cx="73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TerkecualiHari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senin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667361D4-04D1-43C3-BACE-B49D963E3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" y="889"/>
              <a:ext cx="68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Media </a:t>
              </a:r>
              <a:r>
                <a:rPr kumimoji="0" lang="en-US" altLang="en-US" sz="1100" b="1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Komunikasi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2938F9C6-A70D-4CFC-982E-7EFF287FE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9" y="1310"/>
              <a:ext cx="30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Meeting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596B3A44-3922-48DE-A6CD-E27760453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3063"/>
              <a:ext cx="78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Meeting Project Baru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7202B946-A494-4AA7-A3EC-F6C89769F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3157"/>
              <a:ext cx="63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dengan Customer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19">
              <a:extLst>
                <a:ext uri="{FF2B5EF4-FFF2-40B4-BE49-F238E27FC236}">
                  <a16:creationId xmlns:a16="http://schemas.microsoft.com/office/drawing/2014/main" id="{C6879DCC-B82D-4073-A56D-B1EAB98BB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" y="3110"/>
              <a:ext cx="33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Eksternal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0">
              <a:extLst>
                <a:ext uri="{FF2B5EF4-FFF2-40B4-BE49-F238E27FC236}">
                  <a16:creationId xmlns:a16="http://schemas.microsoft.com/office/drawing/2014/main" id="{AFD094EB-0A7B-49D2-9BE6-FC325A0B5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2342"/>
              <a:ext cx="8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Komunikasi dengan jasa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A7647C26-A4BE-47BE-BB9E-48BBE19BB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2436"/>
              <a:ext cx="84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eksternal (Sewa Mobil,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2">
              <a:extLst>
                <a:ext uri="{FF2B5EF4-FFF2-40B4-BE49-F238E27FC236}">
                  <a16:creationId xmlns:a16="http://schemas.microsoft.com/office/drawing/2014/main" id="{62EFC747-B254-43EC-A41E-D476CBF32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2530"/>
              <a:ext cx="74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maintenance terkait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279C7067-DDA3-4D90-A00E-244F084BC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2625"/>
              <a:ext cx="6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infrastruktur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: AC,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Gedung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,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24">
              <a:extLst>
                <a:ext uri="{FF2B5EF4-FFF2-40B4-BE49-F238E27FC236}">
                  <a16:creationId xmlns:a16="http://schemas.microsoft.com/office/drawing/2014/main" id="{F1E4C152-57B2-4A07-962F-C9536F972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" y="2735"/>
              <a:ext cx="53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Komputer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,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dsj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)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64CA5EBE-FE98-4EC5-935F-151FCFE2A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" y="2530"/>
              <a:ext cx="33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Eksternal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6">
              <a:extLst>
                <a:ext uri="{FF2B5EF4-FFF2-40B4-BE49-F238E27FC236}">
                  <a16:creationId xmlns:a16="http://schemas.microsoft.com/office/drawing/2014/main" id="{7712D36F-4973-4AA9-B270-72A7BFC1C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" y="2459"/>
              <a:ext cx="136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Membahas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sesuai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dengan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kebutuhan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40580AA6-41F7-4DB2-9E87-D1CF12124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" y="2569"/>
              <a:ext cx="8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pendukung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perusahaan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.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CB5CC661-F3BE-411B-B905-9B3818267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7" y="2436"/>
              <a:ext cx="24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Setiap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1A22098C-1992-4B61-B6F8-4D570D45F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0" y="2530"/>
              <a:ext cx="72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Membutuhkan Jasa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0">
              <a:extLst>
                <a:ext uri="{FF2B5EF4-FFF2-40B4-BE49-F238E27FC236}">
                  <a16:creationId xmlns:a16="http://schemas.microsoft.com/office/drawing/2014/main" id="{AFFDE40F-DC54-4DEC-BF95-A63E2D2F3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5" y="2625"/>
              <a:ext cx="33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Eksternal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1">
              <a:extLst>
                <a:ext uri="{FF2B5EF4-FFF2-40B4-BE49-F238E27FC236}">
                  <a16:creationId xmlns:a16="http://schemas.microsoft.com/office/drawing/2014/main" id="{A05C2A80-9EA2-4F6B-A7D8-7EF63D98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7" y="2386"/>
              <a:ext cx="31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HRGA &amp;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2">
              <a:extLst>
                <a:ext uri="{FF2B5EF4-FFF2-40B4-BE49-F238E27FC236}">
                  <a16:creationId xmlns:a16="http://schemas.microsoft.com/office/drawing/2014/main" id="{F2E143BE-ECE7-4790-8B2A-A8129CFAC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" y="2473"/>
              <a:ext cx="39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Purchasing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73315BBC-DF59-439D-A367-9A7F3F173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9" y="2966"/>
              <a:ext cx="62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Form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Identifikasi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4">
              <a:extLst>
                <a:ext uri="{FF2B5EF4-FFF2-40B4-BE49-F238E27FC236}">
                  <a16:creationId xmlns:a16="http://schemas.microsoft.com/office/drawing/2014/main" id="{3DD9A41C-77B3-41CC-BB7E-FE2E010B3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3076"/>
              <a:ext cx="43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Persyaratan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customer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35">
              <a:extLst>
                <a:ext uri="{FF2B5EF4-FFF2-40B4-BE49-F238E27FC236}">
                  <a16:creationId xmlns:a16="http://schemas.microsoft.com/office/drawing/2014/main" id="{4D8113FB-D04D-470C-B568-DB4C8062B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2" y="2483"/>
              <a:ext cx="55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Email,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Telepon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Surat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36">
              <a:extLst>
                <a:ext uri="{FF2B5EF4-FFF2-40B4-BE49-F238E27FC236}">
                  <a16:creationId xmlns:a16="http://schemas.microsoft.com/office/drawing/2014/main" id="{C0B9BD36-562C-4A3A-85A5-A71A3D6D0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6" y="2683"/>
              <a:ext cx="62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Sosmed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Chat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37">
              <a:extLst>
                <a:ext uri="{FF2B5EF4-FFF2-40B4-BE49-F238E27FC236}">
                  <a16:creationId xmlns:a16="http://schemas.microsoft.com/office/drawing/2014/main" id="{9965FE99-EC2E-4661-A945-A59FEE45E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6" y="3063"/>
              <a:ext cx="58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Meeting, Email,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38">
              <a:extLst>
                <a:ext uri="{FF2B5EF4-FFF2-40B4-BE49-F238E27FC236}">
                  <a16:creationId xmlns:a16="http://schemas.microsoft.com/office/drawing/2014/main" id="{0E0BC809-97A0-4B22-AA05-C8498919A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" y="3157"/>
              <a:ext cx="65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Telepon dan Surat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39">
              <a:extLst>
                <a:ext uri="{FF2B5EF4-FFF2-40B4-BE49-F238E27FC236}">
                  <a16:creationId xmlns:a16="http://schemas.microsoft.com/office/drawing/2014/main" id="{649253C3-DD69-4ED6-B718-9405C47FC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" y="2475"/>
              <a:ext cx="33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Pihak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Penyedia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0">
              <a:extLst>
                <a:ext uri="{FF2B5EF4-FFF2-40B4-BE49-F238E27FC236}">
                  <a16:creationId xmlns:a16="http://schemas.microsoft.com/office/drawing/2014/main" id="{29DC148F-4251-4C70-82AB-9BA31218D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0" y="2436"/>
              <a:ext cx="61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 Surat Perjanjian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7B94603E-2963-4B93-9188-57E9F2CB9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0" y="2530"/>
              <a:ext cx="51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 Official Email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2">
              <a:extLst>
                <a:ext uri="{FF2B5EF4-FFF2-40B4-BE49-F238E27FC236}">
                  <a16:creationId xmlns:a16="http://schemas.microsoft.com/office/drawing/2014/main" id="{7DC2815E-9A56-4ECD-B278-D5F06CE28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0" y="2625"/>
              <a:ext cx="15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 PO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3">
              <a:extLst>
                <a:ext uri="{FF2B5EF4-FFF2-40B4-BE49-F238E27FC236}">
                  <a16:creationId xmlns:a16="http://schemas.microsoft.com/office/drawing/2014/main" id="{2D5A916A-36E5-4AB0-8D37-A05BB3ACF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" y="3017"/>
              <a:ext cx="140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Membahas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terkait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kebutuhan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project/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4">
              <a:extLst>
                <a:ext uri="{FF2B5EF4-FFF2-40B4-BE49-F238E27FC236}">
                  <a16:creationId xmlns:a16="http://schemas.microsoft.com/office/drawing/2014/main" id="{51587CCD-66B9-4315-B09C-AA356C112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3095"/>
              <a:ext cx="94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persyaratan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customer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dan</a:t>
              </a:r>
              <a:endParaRPr lang="en-US" altLang="en-US" sz="11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kontrak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dengan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D99486C5-0A58-439B-83C2-B4EBFE950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8" y="3204"/>
              <a:ext cx="34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customer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46">
              <a:extLst>
                <a:ext uri="{FF2B5EF4-FFF2-40B4-BE49-F238E27FC236}">
                  <a16:creationId xmlns:a16="http://schemas.microsoft.com/office/drawing/2014/main" id="{CAA3BDC7-5673-487A-859B-A64FBB7FA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8" y="2935"/>
              <a:ext cx="39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Setiap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menerima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47">
              <a:extLst>
                <a:ext uri="{FF2B5EF4-FFF2-40B4-BE49-F238E27FC236}">
                  <a16:creationId xmlns:a16="http://schemas.microsoft.com/office/drawing/2014/main" id="{6D7A6A38-0732-4883-B511-6506DB82F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" y="3175"/>
              <a:ext cx="38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order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baru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48">
              <a:extLst>
                <a:ext uri="{FF2B5EF4-FFF2-40B4-BE49-F238E27FC236}">
                  <a16:creationId xmlns:a16="http://schemas.microsoft.com/office/drawing/2014/main" id="{F7175C96-C595-42B5-BB56-5466AF182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" y="3110"/>
              <a:ext cx="1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Sales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49">
              <a:extLst>
                <a:ext uri="{FF2B5EF4-FFF2-40B4-BE49-F238E27FC236}">
                  <a16:creationId xmlns:a16="http://schemas.microsoft.com/office/drawing/2014/main" id="{45111520-7B99-4260-8279-E5EB5F3B7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" y="3063"/>
              <a:ext cx="35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Sales dan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0">
              <a:extLst>
                <a:ext uri="{FF2B5EF4-FFF2-40B4-BE49-F238E27FC236}">
                  <a16:creationId xmlns:a16="http://schemas.microsoft.com/office/drawing/2014/main" id="{FA9E9BA1-5C4E-4D69-8D2C-C62FA4AC7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" y="3157"/>
              <a:ext cx="35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Customer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51">
              <a:extLst>
                <a:ext uri="{FF2B5EF4-FFF2-40B4-BE49-F238E27FC236}">
                  <a16:creationId xmlns:a16="http://schemas.microsoft.com/office/drawing/2014/main" id="{88516F3B-E19A-4AA1-B9E0-4532E8B82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9" y="1899"/>
              <a:ext cx="30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Meeting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2">
              <a:extLst>
                <a:ext uri="{FF2B5EF4-FFF2-40B4-BE49-F238E27FC236}">
                  <a16:creationId xmlns:a16="http://schemas.microsoft.com/office/drawing/2014/main" id="{7B1ADC9F-FF1C-4513-BD80-8A5FA1AFB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" y="905"/>
              <a:ext cx="11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PIC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3">
              <a:extLst>
                <a:ext uri="{FF2B5EF4-FFF2-40B4-BE49-F238E27FC236}">
                  <a16:creationId xmlns:a16="http://schemas.microsoft.com/office/drawing/2014/main" id="{06482E31-B4A0-4600-BDD5-5B75555C1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" y="858"/>
              <a:ext cx="29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Peserta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54">
              <a:extLst>
                <a:ext uri="{FF2B5EF4-FFF2-40B4-BE49-F238E27FC236}">
                  <a16:creationId xmlns:a16="http://schemas.microsoft.com/office/drawing/2014/main" id="{322CE6A9-B51D-443D-ACED-306AF2322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952"/>
              <a:ext cx="42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Komunikasi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55">
              <a:extLst>
                <a:ext uri="{FF2B5EF4-FFF2-40B4-BE49-F238E27FC236}">
                  <a16:creationId xmlns:a16="http://schemas.microsoft.com/office/drawing/2014/main" id="{B7E6BD3A-12CD-4548-9879-A37FD28E2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" y="1899"/>
              <a:ext cx="4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00" name="Rectangle 56">
              <a:extLst>
                <a:ext uri="{FF2B5EF4-FFF2-40B4-BE49-F238E27FC236}">
                  <a16:creationId xmlns:a16="http://schemas.microsoft.com/office/drawing/2014/main" id="{0790BCBB-FC3B-4838-A814-8E74461B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1899"/>
              <a:ext cx="57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Customer Claim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01" name="Rectangle 57">
              <a:extLst>
                <a:ext uri="{FF2B5EF4-FFF2-40B4-BE49-F238E27FC236}">
                  <a16:creationId xmlns:a16="http://schemas.microsoft.com/office/drawing/2014/main" id="{3AB82291-99CD-4398-8B00-88467D864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" y="1310"/>
              <a:ext cx="4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02" name="Rectangle 58">
              <a:extLst>
                <a:ext uri="{FF2B5EF4-FFF2-40B4-BE49-F238E27FC236}">
                  <a16:creationId xmlns:a16="http://schemas.microsoft.com/office/drawing/2014/main" id="{AFB6AC41-DBDC-4A38-9B81-552A54A97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1216"/>
              <a:ext cx="61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Koordinasi antar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05" name="Rectangle 59">
              <a:extLst>
                <a:ext uri="{FF2B5EF4-FFF2-40B4-BE49-F238E27FC236}">
                  <a16:creationId xmlns:a16="http://schemas.microsoft.com/office/drawing/2014/main" id="{1F6CDF35-A4E4-41E3-906E-7D930B716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1310"/>
              <a:ext cx="80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Departemen (General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07" name="Rectangle 60">
              <a:extLst>
                <a:ext uri="{FF2B5EF4-FFF2-40B4-BE49-F238E27FC236}">
                  <a16:creationId xmlns:a16="http://schemas.microsoft.com/office/drawing/2014/main" id="{56B5F8D8-B715-42B1-A9B0-042F9F66D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1404"/>
              <a:ext cx="32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Meeting)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09" name="Rectangle 61">
              <a:extLst>
                <a:ext uri="{FF2B5EF4-FFF2-40B4-BE49-F238E27FC236}">
                  <a16:creationId xmlns:a16="http://schemas.microsoft.com/office/drawing/2014/main" id="{461A4F9D-F6C7-4784-BC90-BF36E5FB3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" y="1899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Internal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10" name="Rectangle 62">
              <a:extLst>
                <a:ext uri="{FF2B5EF4-FFF2-40B4-BE49-F238E27FC236}">
                  <a16:creationId xmlns:a16="http://schemas.microsoft.com/office/drawing/2014/main" id="{E8EEF1EB-89EC-49BA-B411-824E172FF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" y="1659"/>
              <a:ext cx="89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Membahas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penyelesaian</a:t>
              </a:r>
              <a:endParaRPr lang="en-US" altLang="en-US" sz="11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Customer Claim yang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13" name="Rectangle 63">
              <a:extLst>
                <a:ext uri="{FF2B5EF4-FFF2-40B4-BE49-F238E27FC236}">
                  <a16:creationId xmlns:a16="http://schemas.microsoft.com/office/drawing/2014/main" id="{DE4FC4A0-E346-4B61-B20F-A1B29073F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6" y="1842"/>
              <a:ext cx="83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sudah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jatuh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tempo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tapi</a:t>
              </a:r>
              <a:endParaRPr lang="en-US" altLang="en-US" sz="11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belum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terselesaikan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14" name="Rectangle 64">
              <a:extLst>
                <a:ext uri="{FF2B5EF4-FFF2-40B4-BE49-F238E27FC236}">
                  <a16:creationId xmlns:a16="http://schemas.microsoft.com/office/drawing/2014/main" id="{72266B68-7847-4C84-A530-B976424CD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664"/>
              <a:ext cx="59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Meeting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khusus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16" name="Rectangle 65">
              <a:extLst>
                <a:ext uri="{FF2B5EF4-FFF2-40B4-BE49-F238E27FC236}">
                  <a16:creationId xmlns:a16="http://schemas.microsoft.com/office/drawing/2014/main" id="{203E7022-012F-4375-A3AB-BBA9F9F6C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2" y="1774"/>
              <a:ext cx="60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ketika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ada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klaim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18" name="Rectangle 66">
              <a:extLst>
                <a:ext uri="{FF2B5EF4-FFF2-40B4-BE49-F238E27FC236}">
                  <a16:creationId xmlns:a16="http://schemas.microsoft.com/office/drawing/2014/main" id="{FDCBD8B2-F87D-4710-A895-C432EAA7A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8" y="1876"/>
              <a:ext cx="55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customer yang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19" name="Rectangle 67">
              <a:extLst>
                <a:ext uri="{FF2B5EF4-FFF2-40B4-BE49-F238E27FC236}">
                  <a16:creationId xmlns:a16="http://schemas.microsoft.com/office/drawing/2014/main" id="{2817A33D-97BB-48A0-9160-FC7C2966D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1946"/>
              <a:ext cx="64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sudah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jatuh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tempo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20" name="Rectangle 68">
              <a:extLst>
                <a:ext uri="{FF2B5EF4-FFF2-40B4-BE49-F238E27FC236}">
                  <a16:creationId xmlns:a16="http://schemas.microsoft.com/office/drawing/2014/main" id="{D9ED6655-63A9-43D1-B4FF-D63C2A99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0" y="2039"/>
              <a:ext cx="32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&amp;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belum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21" name="Rectangle 69">
              <a:extLst>
                <a:ext uri="{FF2B5EF4-FFF2-40B4-BE49-F238E27FC236}">
                  <a16:creationId xmlns:a16="http://schemas.microsoft.com/office/drawing/2014/main" id="{4C7F6B77-EAEE-4806-AC99-1FE8C67CA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" y="2135"/>
              <a:ext cx="47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terselesaikan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22" name="Rectangle 70">
              <a:extLst>
                <a:ext uri="{FF2B5EF4-FFF2-40B4-BE49-F238E27FC236}">
                  <a16:creationId xmlns:a16="http://schemas.microsoft.com/office/drawing/2014/main" id="{7621C3AA-BAB8-49B2-B641-74316E4DE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" y="1899"/>
              <a:ext cx="1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Sales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23" name="Rectangle 71">
              <a:extLst>
                <a:ext uri="{FF2B5EF4-FFF2-40B4-BE49-F238E27FC236}">
                  <a16:creationId xmlns:a16="http://schemas.microsoft.com/office/drawing/2014/main" id="{C69EB512-9796-471D-80DF-F54D901B1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99"/>
              <a:ext cx="30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All Dept.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Head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24" name="Rectangle 72">
              <a:extLst>
                <a:ext uri="{FF2B5EF4-FFF2-40B4-BE49-F238E27FC236}">
                  <a16:creationId xmlns:a16="http://schemas.microsoft.com/office/drawing/2014/main" id="{473D639B-D88F-4EEE-BCD0-0F533E873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0" y="1899"/>
              <a:ext cx="14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CAR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25" name="Rectangle 73">
              <a:extLst>
                <a:ext uri="{FF2B5EF4-FFF2-40B4-BE49-F238E27FC236}">
                  <a16:creationId xmlns:a16="http://schemas.microsoft.com/office/drawing/2014/main" id="{A2CE0E06-0C3B-4790-AA3D-72928E9E8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0" y="1263"/>
              <a:ext cx="45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 Action Plan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26" name="Rectangle 74">
              <a:extLst>
                <a:ext uri="{FF2B5EF4-FFF2-40B4-BE49-F238E27FC236}">
                  <a16:creationId xmlns:a16="http://schemas.microsoft.com/office/drawing/2014/main" id="{F5D5DD1E-9AAB-484E-84A0-9A6BC3742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0" y="1357"/>
              <a:ext cx="25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 MOM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27" name="Rectangle 75">
              <a:extLst>
                <a:ext uri="{FF2B5EF4-FFF2-40B4-BE49-F238E27FC236}">
                  <a16:creationId xmlns:a16="http://schemas.microsoft.com/office/drawing/2014/main" id="{4D85808E-0028-44B3-9362-E689DAC2A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" y="905"/>
              <a:ext cx="61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Output/ Catatan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28" name="Rectangle 76">
              <a:extLst>
                <a:ext uri="{FF2B5EF4-FFF2-40B4-BE49-F238E27FC236}">
                  <a16:creationId xmlns:a16="http://schemas.microsoft.com/office/drawing/2014/main" id="{B4C2D328-9757-4776-8828-9A1AD55A7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1" y="905"/>
              <a:ext cx="27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Agenda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29" name="Rectangle 77">
              <a:extLst>
                <a:ext uri="{FF2B5EF4-FFF2-40B4-BE49-F238E27FC236}">
                  <a16:creationId xmlns:a16="http://schemas.microsoft.com/office/drawing/2014/main" id="{000492AF-EF79-4A5D-B25C-8459C34BE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" y="858"/>
              <a:ext cx="37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Frekuensi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30" name="Rectangle 78">
              <a:extLst>
                <a:ext uri="{FF2B5EF4-FFF2-40B4-BE49-F238E27FC236}">
                  <a16:creationId xmlns:a16="http://schemas.microsoft.com/office/drawing/2014/main" id="{56BD2C13-BE23-4807-965D-AFCA25040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7" y="952"/>
              <a:ext cx="42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Komunikasi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31" name="Rectangle 79">
              <a:extLst>
                <a:ext uri="{FF2B5EF4-FFF2-40B4-BE49-F238E27FC236}">
                  <a16:creationId xmlns:a16="http://schemas.microsoft.com/office/drawing/2014/main" id="{FDA98AFB-5534-40F6-B355-1968A06EE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" y="1080"/>
              <a:ext cx="120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Membahas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pelaksanaan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program</a:t>
              </a:r>
            </a:p>
            <a:p>
              <a:pPr marL="228600" marR="0" lvl="0" indent="-2286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eriod"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kerja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32" name="Rectangle 80">
              <a:extLst>
                <a:ext uri="{FF2B5EF4-FFF2-40B4-BE49-F238E27FC236}">
                  <a16:creationId xmlns:a16="http://schemas.microsoft.com/office/drawing/2014/main" id="{F631499B-61A9-4847-B34C-AA367FA78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1182"/>
              <a:ext cx="44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departemen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33" name="Rectangle 81">
              <a:extLst>
                <a:ext uri="{FF2B5EF4-FFF2-40B4-BE49-F238E27FC236}">
                  <a16:creationId xmlns:a16="http://schemas.microsoft.com/office/drawing/2014/main" id="{A8FEE198-8333-403B-B743-1D6538E9B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1309"/>
              <a:ext cx="123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2.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Permasalahan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di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departemen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+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action plan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34" name="Rectangle 82">
              <a:extLst>
                <a:ext uri="{FF2B5EF4-FFF2-40B4-BE49-F238E27FC236}">
                  <a16:creationId xmlns:a16="http://schemas.microsoft.com/office/drawing/2014/main" id="{7F6C9429-662B-4AFD-955A-9B65C5A0F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1" y="1403"/>
              <a:ext cx="60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penyelesaiannya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35" name="Rectangle 83">
              <a:extLst>
                <a:ext uri="{FF2B5EF4-FFF2-40B4-BE49-F238E27FC236}">
                  <a16:creationId xmlns:a16="http://schemas.microsoft.com/office/drawing/2014/main" id="{55B506DE-5A3E-450B-BE9F-E914D69E6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1309"/>
              <a:ext cx="55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minggu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sekali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36" name="Rectangle 84">
              <a:extLst>
                <a:ext uri="{FF2B5EF4-FFF2-40B4-BE49-F238E27FC236}">
                  <a16:creationId xmlns:a16="http://schemas.microsoft.com/office/drawing/2014/main" id="{AA2724F1-0B59-4D5F-9043-C60FCD1BA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1" y="1310"/>
              <a:ext cx="12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MR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37" name="Rectangle 85">
              <a:extLst>
                <a:ext uri="{FF2B5EF4-FFF2-40B4-BE49-F238E27FC236}">
                  <a16:creationId xmlns:a16="http://schemas.microsoft.com/office/drawing/2014/main" id="{3613E924-46E0-47D7-AFD7-A7DEE2B5E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310"/>
              <a:ext cx="30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All Dept.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Head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38" name="Rectangle 86">
              <a:extLst>
                <a:ext uri="{FF2B5EF4-FFF2-40B4-BE49-F238E27FC236}">
                  <a16:creationId xmlns:a16="http://schemas.microsoft.com/office/drawing/2014/main" id="{F0A3F0AB-C2E6-4105-BBA2-D1FFDB140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" y="1310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Internal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39" name="Rectangle 87">
              <a:extLst>
                <a:ext uri="{FF2B5EF4-FFF2-40B4-BE49-F238E27FC236}">
                  <a16:creationId xmlns:a16="http://schemas.microsoft.com/office/drawing/2014/main" id="{45593EDC-1D0B-4028-AB56-8178ABAFD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9" y="858"/>
              <a:ext cx="19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Jenis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40" name="Rectangle 88">
              <a:extLst>
                <a:ext uri="{FF2B5EF4-FFF2-40B4-BE49-F238E27FC236}">
                  <a16:creationId xmlns:a16="http://schemas.microsoft.com/office/drawing/2014/main" id="{13D148C1-0607-4F93-AD75-12370760D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" y="952"/>
              <a:ext cx="42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Komunikasi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41" name="Rectangle 89">
              <a:extLst>
                <a:ext uri="{FF2B5EF4-FFF2-40B4-BE49-F238E27FC236}">
                  <a16:creationId xmlns:a16="http://schemas.microsoft.com/office/drawing/2014/main" id="{DBA56EA0-352A-4095-B897-057A15F11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" y="905"/>
              <a:ext cx="10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No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42" name="Rectangle 90">
              <a:extLst>
                <a:ext uri="{FF2B5EF4-FFF2-40B4-BE49-F238E27FC236}">
                  <a16:creationId xmlns:a16="http://schemas.microsoft.com/office/drawing/2014/main" id="{3D9B9009-6A2B-4EF9-B9BD-CE121A8F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" y="905"/>
              <a:ext cx="62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Jenis Komunikasi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43" name="Line 91">
              <a:extLst>
                <a:ext uri="{FF2B5EF4-FFF2-40B4-BE49-F238E27FC236}">
                  <a16:creationId xmlns:a16="http://schemas.microsoft.com/office/drawing/2014/main" id="{BEB0E496-1E00-4111-8F68-9B12A75B9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" y="830"/>
              <a:ext cx="0" cy="2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44" name="Rectangle 92">
              <a:extLst>
                <a:ext uri="{FF2B5EF4-FFF2-40B4-BE49-F238E27FC236}">
                  <a16:creationId xmlns:a16="http://schemas.microsoft.com/office/drawing/2014/main" id="{F067D15D-358F-4A27-8C59-45DB537AC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" y="830"/>
              <a:ext cx="5" cy="2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45" name="Line 93">
              <a:extLst>
                <a:ext uri="{FF2B5EF4-FFF2-40B4-BE49-F238E27FC236}">
                  <a16:creationId xmlns:a16="http://schemas.microsoft.com/office/drawing/2014/main" id="{390B1A7B-9A7C-458D-8D01-CBB3795EB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7" y="830"/>
              <a:ext cx="0" cy="2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46" name="Rectangle 94">
              <a:extLst>
                <a:ext uri="{FF2B5EF4-FFF2-40B4-BE49-F238E27FC236}">
                  <a16:creationId xmlns:a16="http://schemas.microsoft.com/office/drawing/2014/main" id="{53CB1F60-3745-4A83-9BC8-C74462F17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" y="830"/>
              <a:ext cx="5" cy="2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47" name="Line 95">
              <a:extLst>
                <a:ext uri="{FF2B5EF4-FFF2-40B4-BE49-F238E27FC236}">
                  <a16:creationId xmlns:a16="http://schemas.microsoft.com/office/drawing/2014/main" id="{BF7B54B5-3356-4FCD-90DD-C96790541E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1" y="830"/>
              <a:ext cx="0" cy="2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48" name="Rectangle 96">
              <a:extLst>
                <a:ext uri="{FF2B5EF4-FFF2-40B4-BE49-F238E27FC236}">
                  <a16:creationId xmlns:a16="http://schemas.microsoft.com/office/drawing/2014/main" id="{80E02CE3-06B5-4A91-AE5B-ECD31154A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" y="830"/>
              <a:ext cx="5" cy="2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49" name="Line 97">
              <a:extLst>
                <a:ext uri="{FF2B5EF4-FFF2-40B4-BE49-F238E27FC236}">
                  <a16:creationId xmlns:a16="http://schemas.microsoft.com/office/drawing/2014/main" id="{5D34B0BD-67E1-4CCC-84A4-DF7D46BB5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5" y="830"/>
              <a:ext cx="0" cy="2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50" name="Rectangle 98">
              <a:extLst>
                <a:ext uri="{FF2B5EF4-FFF2-40B4-BE49-F238E27FC236}">
                  <a16:creationId xmlns:a16="http://schemas.microsoft.com/office/drawing/2014/main" id="{B06A967A-1D40-4216-8324-18B962866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5" y="830"/>
              <a:ext cx="5" cy="2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51" name="Line 99">
              <a:extLst>
                <a:ext uri="{FF2B5EF4-FFF2-40B4-BE49-F238E27FC236}">
                  <a16:creationId xmlns:a16="http://schemas.microsoft.com/office/drawing/2014/main" id="{DBA38712-D930-44BF-A134-3AD67FF05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1" y="830"/>
              <a:ext cx="0" cy="2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52" name="Rectangle 100">
              <a:extLst>
                <a:ext uri="{FF2B5EF4-FFF2-40B4-BE49-F238E27FC236}">
                  <a16:creationId xmlns:a16="http://schemas.microsoft.com/office/drawing/2014/main" id="{DD62D9B9-D309-469B-8FCC-6374C80DF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1" y="830"/>
              <a:ext cx="5" cy="2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53" name="Line 101">
              <a:extLst>
                <a:ext uri="{FF2B5EF4-FFF2-40B4-BE49-F238E27FC236}">
                  <a16:creationId xmlns:a16="http://schemas.microsoft.com/office/drawing/2014/main" id="{497040D9-1931-4833-BA54-9ECF403C96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0" y="830"/>
              <a:ext cx="0" cy="2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54" name="Rectangle 102">
              <a:extLst>
                <a:ext uri="{FF2B5EF4-FFF2-40B4-BE49-F238E27FC236}">
                  <a16:creationId xmlns:a16="http://schemas.microsoft.com/office/drawing/2014/main" id="{7FEAD91F-2DC3-401B-AEC8-138091AC5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0" y="830"/>
              <a:ext cx="5" cy="2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55" name="Line 103">
              <a:extLst>
                <a:ext uri="{FF2B5EF4-FFF2-40B4-BE49-F238E27FC236}">
                  <a16:creationId xmlns:a16="http://schemas.microsoft.com/office/drawing/2014/main" id="{D7CA1FF6-D997-4AAD-BBD8-4199296CE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5" y="830"/>
              <a:ext cx="0" cy="2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56" name="Rectangle 104">
              <a:extLst>
                <a:ext uri="{FF2B5EF4-FFF2-40B4-BE49-F238E27FC236}">
                  <a16:creationId xmlns:a16="http://schemas.microsoft.com/office/drawing/2014/main" id="{17550179-DB3C-4C47-82FE-95C138639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" y="830"/>
              <a:ext cx="5" cy="2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57" name="Line 105">
              <a:extLst>
                <a:ext uri="{FF2B5EF4-FFF2-40B4-BE49-F238E27FC236}">
                  <a16:creationId xmlns:a16="http://schemas.microsoft.com/office/drawing/2014/main" id="{AA81CA11-C4AB-405D-9667-BA353EE44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0" y="830"/>
              <a:ext cx="0" cy="2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58" name="Rectangle 106">
              <a:extLst>
                <a:ext uri="{FF2B5EF4-FFF2-40B4-BE49-F238E27FC236}">
                  <a16:creationId xmlns:a16="http://schemas.microsoft.com/office/drawing/2014/main" id="{3D550182-B7CB-421A-B492-D078EA359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" y="830"/>
              <a:ext cx="4" cy="2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59" name="Line 107">
              <a:extLst>
                <a:ext uri="{FF2B5EF4-FFF2-40B4-BE49-F238E27FC236}">
                  <a16:creationId xmlns:a16="http://schemas.microsoft.com/office/drawing/2014/main" id="{23C64ACE-FC16-46FF-9E91-F790AEBEE7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16" y="830"/>
              <a:ext cx="0" cy="2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60" name="Rectangle 108">
              <a:extLst>
                <a:ext uri="{FF2B5EF4-FFF2-40B4-BE49-F238E27FC236}">
                  <a16:creationId xmlns:a16="http://schemas.microsoft.com/office/drawing/2014/main" id="{57DA15E4-8F5C-4C9F-8271-9FDF5FABF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830"/>
              <a:ext cx="4" cy="2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61" name="Line 109">
              <a:extLst>
                <a:ext uri="{FF2B5EF4-FFF2-40B4-BE49-F238E27FC236}">
                  <a16:creationId xmlns:a16="http://schemas.microsoft.com/office/drawing/2014/main" id="{0999CEDD-CCE5-4FB8-A072-C29F277F2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4" y="825"/>
              <a:ext cx="1" cy="257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62" name="Rectangle 110">
              <a:extLst>
                <a:ext uri="{FF2B5EF4-FFF2-40B4-BE49-F238E27FC236}">
                  <a16:creationId xmlns:a16="http://schemas.microsoft.com/office/drawing/2014/main" id="{4100F7D0-A1B1-4F11-BC1B-7B3878D8F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" y="825"/>
              <a:ext cx="5" cy="258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63" name="Line 111">
              <a:extLst>
                <a:ext uri="{FF2B5EF4-FFF2-40B4-BE49-F238E27FC236}">
                  <a16:creationId xmlns:a16="http://schemas.microsoft.com/office/drawing/2014/main" id="{533641F9-09B5-4D41-A8BF-3A3253079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" y="1079"/>
              <a:ext cx="1" cy="2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64" name="Rectangle 112">
              <a:extLst>
                <a:ext uri="{FF2B5EF4-FFF2-40B4-BE49-F238E27FC236}">
                  <a16:creationId xmlns:a16="http://schemas.microsoft.com/office/drawing/2014/main" id="{172AFD94-2655-4011-9978-0368CCB29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" y="1079"/>
              <a:ext cx="5" cy="23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65" name="Line 113">
              <a:extLst>
                <a:ext uri="{FF2B5EF4-FFF2-40B4-BE49-F238E27FC236}">
                  <a16:creationId xmlns:a16="http://schemas.microsoft.com/office/drawing/2014/main" id="{301A1B5A-0F78-4F10-ACE0-1B07CD471F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7" y="1079"/>
              <a:ext cx="1" cy="2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66" name="Rectangle 114">
              <a:extLst>
                <a:ext uri="{FF2B5EF4-FFF2-40B4-BE49-F238E27FC236}">
                  <a16:creationId xmlns:a16="http://schemas.microsoft.com/office/drawing/2014/main" id="{A8DA2C98-0492-4CF2-81DE-EC00E61C2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" y="1079"/>
              <a:ext cx="5" cy="23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67" name="Line 115">
              <a:extLst>
                <a:ext uri="{FF2B5EF4-FFF2-40B4-BE49-F238E27FC236}">
                  <a16:creationId xmlns:a16="http://schemas.microsoft.com/office/drawing/2014/main" id="{DD604338-60E1-4646-B317-62FDC95915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1" y="1079"/>
              <a:ext cx="1" cy="2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68" name="Rectangle 116">
              <a:extLst>
                <a:ext uri="{FF2B5EF4-FFF2-40B4-BE49-F238E27FC236}">
                  <a16:creationId xmlns:a16="http://schemas.microsoft.com/office/drawing/2014/main" id="{7DEDFE18-AF9D-4138-8216-36F89F1ED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" y="1079"/>
              <a:ext cx="5" cy="23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69" name="Line 117">
              <a:extLst>
                <a:ext uri="{FF2B5EF4-FFF2-40B4-BE49-F238E27FC236}">
                  <a16:creationId xmlns:a16="http://schemas.microsoft.com/office/drawing/2014/main" id="{5E41497D-E5BA-4D90-81C0-73E8F3895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5" y="1079"/>
              <a:ext cx="1" cy="2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70" name="Rectangle 118">
              <a:extLst>
                <a:ext uri="{FF2B5EF4-FFF2-40B4-BE49-F238E27FC236}">
                  <a16:creationId xmlns:a16="http://schemas.microsoft.com/office/drawing/2014/main" id="{9FFFB612-751F-47C4-A6F4-02B5F8A66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5" y="1079"/>
              <a:ext cx="5" cy="23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71" name="Line 119">
              <a:extLst>
                <a:ext uri="{FF2B5EF4-FFF2-40B4-BE49-F238E27FC236}">
                  <a16:creationId xmlns:a16="http://schemas.microsoft.com/office/drawing/2014/main" id="{0676A9CA-96D8-480F-88B6-8CAC15E595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1" y="1079"/>
              <a:ext cx="1" cy="2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72" name="Rectangle 120">
              <a:extLst>
                <a:ext uri="{FF2B5EF4-FFF2-40B4-BE49-F238E27FC236}">
                  <a16:creationId xmlns:a16="http://schemas.microsoft.com/office/drawing/2014/main" id="{2A8FAAE5-E07E-471C-86E0-7C5886FEE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1" y="1079"/>
              <a:ext cx="5" cy="23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73" name="Line 121">
              <a:extLst>
                <a:ext uri="{FF2B5EF4-FFF2-40B4-BE49-F238E27FC236}">
                  <a16:creationId xmlns:a16="http://schemas.microsoft.com/office/drawing/2014/main" id="{AA7259C3-DC2A-4DAE-83C5-8448EE00F2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0" y="1079"/>
              <a:ext cx="1" cy="2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74" name="Rectangle 122">
              <a:extLst>
                <a:ext uri="{FF2B5EF4-FFF2-40B4-BE49-F238E27FC236}">
                  <a16:creationId xmlns:a16="http://schemas.microsoft.com/office/drawing/2014/main" id="{C29BDD01-1326-4D79-AEB5-D37CB18B3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0" y="1079"/>
              <a:ext cx="5" cy="23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75" name="Line 123">
              <a:extLst>
                <a:ext uri="{FF2B5EF4-FFF2-40B4-BE49-F238E27FC236}">
                  <a16:creationId xmlns:a16="http://schemas.microsoft.com/office/drawing/2014/main" id="{310FE1E5-709A-4B6C-92DC-0B86CC7627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5" y="1079"/>
              <a:ext cx="0" cy="2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76" name="Rectangle 124">
              <a:extLst>
                <a:ext uri="{FF2B5EF4-FFF2-40B4-BE49-F238E27FC236}">
                  <a16:creationId xmlns:a16="http://schemas.microsoft.com/office/drawing/2014/main" id="{0BC88BB4-E0FD-4358-B98C-68EEC84F2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" y="1079"/>
              <a:ext cx="5" cy="232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77" name="Line 125">
              <a:extLst>
                <a:ext uri="{FF2B5EF4-FFF2-40B4-BE49-F238E27FC236}">
                  <a16:creationId xmlns:a16="http://schemas.microsoft.com/office/drawing/2014/main" id="{93639AA2-A781-4432-B13E-9C49C43F2A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0" y="1079"/>
              <a:ext cx="1" cy="2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78" name="Rectangle 126">
              <a:extLst>
                <a:ext uri="{FF2B5EF4-FFF2-40B4-BE49-F238E27FC236}">
                  <a16:creationId xmlns:a16="http://schemas.microsoft.com/office/drawing/2014/main" id="{6A1F5EBD-E6BD-479C-95C2-497332A25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" y="1079"/>
              <a:ext cx="4" cy="23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79" name="Line 127">
              <a:extLst>
                <a:ext uri="{FF2B5EF4-FFF2-40B4-BE49-F238E27FC236}">
                  <a16:creationId xmlns:a16="http://schemas.microsoft.com/office/drawing/2014/main" id="{66FC1BA3-E8C4-4669-AD48-17234808F1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16" y="1079"/>
              <a:ext cx="1" cy="2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80" name="Rectangle 128">
              <a:extLst>
                <a:ext uri="{FF2B5EF4-FFF2-40B4-BE49-F238E27FC236}">
                  <a16:creationId xmlns:a16="http://schemas.microsoft.com/office/drawing/2014/main" id="{9D2953FF-07B0-4D4A-A9BB-39116E392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1079"/>
              <a:ext cx="4" cy="23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81" name="Line 129">
              <a:extLst>
                <a:ext uri="{FF2B5EF4-FFF2-40B4-BE49-F238E27FC236}">
                  <a16:creationId xmlns:a16="http://schemas.microsoft.com/office/drawing/2014/main" id="{70AB46DC-9567-4F01-A474-688B6F40BD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35" y="825"/>
              <a:ext cx="1" cy="257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82" name="Rectangle 130">
              <a:extLst>
                <a:ext uri="{FF2B5EF4-FFF2-40B4-BE49-F238E27FC236}">
                  <a16:creationId xmlns:a16="http://schemas.microsoft.com/office/drawing/2014/main" id="{B060DF65-24F0-4D0A-9F59-4A6C0E35D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5" y="825"/>
              <a:ext cx="5" cy="258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83" name="Line 131">
              <a:extLst>
                <a:ext uri="{FF2B5EF4-FFF2-40B4-BE49-F238E27FC236}">
                  <a16:creationId xmlns:a16="http://schemas.microsoft.com/office/drawing/2014/main" id="{9715EF76-FDF8-439A-9782-F83EF42DB2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" y="825"/>
              <a:ext cx="623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84" name="Rectangle 132">
              <a:extLst>
                <a:ext uri="{FF2B5EF4-FFF2-40B4-BE49-F238E27FC236}">
                  <a16:creationId xmlns:a16="http://schemas.microsoft.com/office/drawing/2014/main" id="{B821D3DD-3CDF-4113-A48D-2E3C3AE42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825"/>
              <a:ext cx="6239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85" name="Line 133">
              <a:extLst>
                <a:ext uri="{FF2B5EF4-FFF2-40B4-BE49-F238E27FC236}">
                  <a16:creationId xmlns:a16="http://schemas.microsoft.com/office/drawing/2014/main" id="{4CD68E0F-6EF0-43C3-9448-E9C8043433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" y="1065"/>
              <a:ext cx="623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86" name="Rectangle 134">
              <a:extLst>
                <a:ext uri="{FF2B5EF4-FFF2-40B4-BE49-F238E27FC236}">
                  <a16:creationId xmlns:a16="http://schemas.microsoft.com/office/drawing/2014/main" id="{AD5E367F-C8C3-4719-9C46-E5B82701D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1065"/>
              <a:ext cx="6234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87" name="Line 135">
              <a:extLst>
                <a:ext uri="{FF2B5EF4-FFF2-40B4-BE49-F238E27FC236}">
                  <a16:creationId xmlns:a16="http://schemas.microsoft.com/office/drawing/2014/main" id="{895A42F6-6280-40C2-B6A0-CCADC8A4F2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" y="1075"/>
              <a:ext cx="623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88" name="Rectangle 136">
              <a:extLst>
                <a:ext uri="{FF2B5EF4-FFF2-40B4-BE49-F238E27FC236}">
                  <a16:creationId xmlns:a16="http://schemas.microsoft.com/office/drawing/2014/main" id="{734794BF-ABE9-4123-916B-E58AE303C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1075"/>
              <a:ext cx="6234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89" name="Line 137">
              <a:extLst>
                <a:ext uri="{FF2B5EF4-FFF2-40B4-BE49-F238E27FC236}">
                  <a16:creationId xmlns:a16="http://schemas.microsoft.com/office/drawing/2014/main" id="{99E6121C-BDD6-4E68-B168-C14B48A4E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" y="1635"/>
              <a:ext cx="623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90" name="Rectangle 138">
              <a:extLst>
                <a:ext uri="{FF2B5EF4-FFF2-40B4-BE49-F238E27FC236}">
                  <a16:creationId xmlns:a16="http://schemas.microsoft.com/office/drawing/2014/main" id="{1A2D72E6-980F-4FFB-AAA0-7A09EA9FB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1635"/>
              <a:ext cx="6239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91" name="Line 139">
              <a:extLst>
                <a:ext uri="{FF2B5EF4-FFF2-40B4-BE49-F238E27FC236}">
                  <a16:creationId xmlns:a16="http://schemas.microsoft.com/office/drawing/2014/main" id="{42DA72EB-BACC-4DE5-A59B-1EAD1EBD4D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" y="2243"/>
              <a:ext cx="623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92" name="Rectangle 140">
              <a:extLst>
                <a:ext uri="{FF2B5EF4-FFF2-40B4-BE49-F238E27FC236}">
                  <a16:creationId xmlns:a16="http://schemas.microsoft.com/office/drawing/2014/main" id="{61320A4C-19AC-429B-BD38-20F7317C0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243"/>
              <a:ext cx="6239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93" name="Line 141">
              <a:extLst>
                <a:ext uri="{FF2B5EF4-FFF2-40B4-BE49-F238E27FC236}">
                  <a16:creationId xmlns:a16="http://schemas.microsoft.com/office/drawing/2014/main" id="{ADE798C9-8B03-4E4F-A23B-C1DEF67F7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" y="2903"/>
              <a:ext cx="623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94" name="Rectangle 142">
              <a:extLst>
                <a:ext uri="{FF2B5EF4-FFF2-40B4-BE49-F238E27FC236}">
                  <a16:creationId xmlns:a16="http://schemas.microsoft.com/office/drawing/2014/main" id="{5F9A65F8-CCBF-442E-A898-B3C1D6DF0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903"/>
              <a:ext cx="6239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95" name="Line 143">
              <a:extLst>
                <a:ext uri="{FF2B5EF4-FFF2-40B4-BE49-F238E27FC236}">
                  <a16:creationId xmlns:a16="http://schemas.microsoft.com/office/drawing/2014/main" id="{56DCEED0-E319-4B39-B355-087A748D6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" y="3397"/>
              <a:ext cx="623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96" name="Rectangle 144">
              <a:extLst>
                <a:ext uri="{FF2B5EF4-FFF2-40B4-BE49-F238E27FC236}">
                  <a16:creationId xmlns:a16="http://schemas.microsoft.com/office/drawing/2014/main" id="{16729CF3-0FEF-4659-8FAA-B27602A8F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3397"/>
              <a:ext cx="6239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</p:grpSp>
      <p:sp>
        <p:nvSpPr>
          <p:cNvPr id="160" name="Footer Placeholder 2">
            <a:extLst>
              <a:ext uri="{FF2B5EF4-FFF2-40B4-BE49-F238E27FC236}">
                <a16:creationId xmlns:a16="http://schemas.microsoft.com/office/drawing/2014/main" id="{16A7E029-240D-40D1-9384-F89FDB4C9276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3561189347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81000" y="6574221"/>
            <a:ext cx="9144000" cy="28377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462">
              <a:solidFill>
                <a:prstClr val="white"/>
              </a:solidFill>
            </a:endParaRPr>
          </a:p>
        </p:txBody>
      </p:sp>
      <p:sp>
        <p:nvSpPr>
          <p:cNvPr id="70659" name="Text Box 14"/>
          <p:cNvSpPr txBox="1">
            <a:spLocks noChangeArrowheads="1"/>
          </p:cNvSpPr>
          <p:nvPr/>
        </p:nvSpPr>
        <p:spPr bwMode="auto">
          <a:xfrm>
            <a:off x="3354088" y="1218107"/>
            <a:ext cx="2613173" cy="59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</a:pPr>
            <a:r>
              <a:rPr lang="en-US" sz="1625" b="1" dirty="0" err="1">
                <a:solidFill>
                  <a:prstClr val="black"/>
                </a:solidFill>
                <a:latin typeface="Trebuchet MS" pitchFamily="34" charset="0"/>
              </a:rPr>
              <a:t>Informasi</a:t>
            </a:r>
            <a:r>
              <a:rPr lang="en-US" sz="1625" b="1" dirty="0">
                <a:solidFill>
                  <a:prstClr val="black"/>
                </a:solidFill>
                <a:latin typeface="Trebuchet MS" pitchFamily="34" charset="0"/>
              </a:rPr>
              <a:t> yang </a:t>
            </a:r>
            <a:r>
              <a:rPr lang="en-US" sz="1625" b="1" dirty="0" err="1">
                <a:solidFill>
                  <a:prstClr val="black"/>
                </a:solidFill>
                <a:latin typeface="Trebuchet MS" pitchFamily="34" charset="0"/>
              </a:rPr>
              <a:t>didokumentasikan</a:t>
            </a:r>
            <a:endParaRPr lang="en-US" sz="1625" b="1" dirty="0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70660" name="Text Box 15"/>
          <p:cNvSpPr txBox="1">
            <a:spLocks noChangeArrowheads="1"/>
          </p:cNvSpPr>
          <p:nvPr/>
        </p:nvSpPr>
        <p:spPr bwMode="auto">
          <a:xfrm>
            <a:off x="3417195" y="2684990"/>
            <a:ext cx="2352675" cy="76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62" b="1" dirty="0" err="1">
                <a:solidFill>
                  <a:prstClr val="black"/>
                </a:solidFill>
                <a:latin typeface="Calibri"/>
              </a:rPr>
              <a:t>Membuat</a:t>
            </a:r>
            <a:r>
              <a:rPr lang="en-US" sz="1462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b="1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462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b="1" dirty="0" err="1">
                <a:solidFill>
                  <a:prstClr val="black"/>
                </a:solidFill>
                <a:latin typeface="Calibri"/>
              </a:rPr>
              <a:t>memperbarui</a:t>
            </a:r>
            <a:endParaRPr lang="en-US" sz="1462" dirty="0">
              <a:solidFill>
                <a:prstClr val="black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(</a:t>
            </a:r>
            <a:r>
              <a:rPr lang="en-US" sz="1462" dirty="0">
                <a:solidFill>
                  <a:srgbClr val="0033CC"/>
                </a:solidFill>
                <a:latin typeface="Trebuchet MS" pitchFamily="34" charset="0"/>
              </a:rPr>
              <a:t>SMMK3  7.5.2</a:t>
            </a:r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)</a:t>
            </a:r>
            <a:endParaRPr lang="en-US" sz="1462" dirty="0">
              <a:solidFill>
                <a:srgbClr val="0033CC"/>
              </a:solidFill>
              <a:latin typeface="Trebuchet MS" pitchFamily="34" charset="0"/>
            </a:endParaRPr>
          </a:p>
        </p:txBody>
      </p:sp>
      <p:sp>
        <p:nvSpPr>
          <p:cNvPr id="70661" name="Text Box 16"/>
          <p:cNvSpPr txBox="1">
            <a:spLocks noChangeArrowheads="1"/>
          </p:cNvSpPr>
          <p:nvPr/>
        </p:nvSpPr>
        <p:spPr bwMode="auto">
          <a:xfrm>
            <a:off x="6415316" y="2209825"/>
            <a:ext cx="2109788" cy="76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62" b="1" dirty="0" err="1">
                <a:solidFill>
                  <a:prstClr val="black"/>
                </a:solidFill>
                <a:latin typeface="Calibri"/>
              </a:rPr>
              <a:t>Pengendalian</a:t>
            </a:r>
            <a:r>
              <a:rPr lang="en-US" sz="1462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b="1" dirty="0" err="1">
                <a:solidFill>
                  <a:prstClr val="black"/>
                </a:solidFill>
                <a:latin typeface="Calibri"/>
              </a:rPr>
              <a:t>informasi</a:t>
            </a:r>
            <a:r>
              <a:rPr lang="en-US" sz="1462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b="1" dirty="0" err="1">
                <a:solidFill>
                  <a:prstClr val="black"/>
                </a:solidFill>
                <a:latin typeface="Calibri"/>
              </a:rPr>
              <a:t>terdokumentasi</a:t>
            </a:r>
            <a:endParaRPr lang="en-US" sz="1462" dirty="0">
              <a:solidFill>
                <a:prstClr val="black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id-ID" sz="1462" dirty="0">
                <a:solidFill>
                  <a:srgbClr val="0000FF"/>
                </a:solidFill>
                <a:latin typeface="Trebuchet MS" pitchFamily="34" charset="0"/>
              </a:rPr>
              <a:t>(</a:t>
            </a:r>
            <a:r>
              <a:rPr lang="en-US" sz="1462" dirty="0">
                <a:solidFill>
                  <a:srgbClr val="0000FF"/>
                </a:solidFill>
                <a:latin typeface="Trebuchet MS" pitchFamily="34" charset="0"/>
              </a:rPr>
              <a:t>SMMK3  7.5.3</a:t>
            </a:r>
            <a:r>
              <a:rPr lang="id-ID" sz="1462" dirty="0">
                <a:solidFill>
                  <a:srgbClr val="0000FF"/>
                </a:solidFill>
                <a:latin typeface="Trebuchet MS" pitchFamily="34" charset="0"/>
              </a:rPr>
              <a:t>)</a:t>
            </a:r>
            <a:endParaRPr lang="en-US" sz="1462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70662" name="Text Box 17"/>
          <p:cNvSpPr txBox="1">
            <a:spLocks noChangeArrowheads="1"/>
          </p:cNvSpPr>
          <p:nvPr/>
        </p:nvSpPr>
        <p:spPr bwMode="auto">
          <a:xfrm>
            <a:off x="3376449" y="3460522"/>
            <a:ext cx="2601311" cy="3046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70C0"/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2165" indent="-23216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Identifikasi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deskripsi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(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misalnya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judul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tanggal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penulis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atau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nomor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referensi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) ;</a:t>
            </a:r>
          </a:p>
          <a:p>
            <a:pPr marL="232165" indent="-23216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Format (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misalnya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bahasa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versi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perangkat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lunak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grafis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)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media (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misalnya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kertas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elektronik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);</a:t>
            </a:r>
          </a:p>
          <a:p>
            <a:pPr marL="232165" indent="-23216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Ditinjau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disetujui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kesesuaian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kecukupan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.</a:t>
            </a:r>
          </a:p>
        </p:txBody>
      </p:sp>
      <p:sp>
        <p:nvSpPr>
          <p:cNvPr id="70663" name="Text Box 18"/>
          <p:cNvSpPr txBox="1">
            <a:spLocks noChangeArrowheads="1"/>
          </p:cNvSpPr>
          <p:nvPr/>
        </p:nvSpPr>
        <p:spPr bwMode="auto">
          <a:xfrm>
            <a:off x="6105645" y="2961638"/>
            <a:ext cx="3025748" cy="311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0070C0"/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12819" indent="-212819" fontAlgn="auto">
              <a:spcBef>
                <a:spcPct val="35000"/>
              </a:spcBef>
              <a:spcAft>
                <a:spcPts val="0"/>
              </a:spcAft>
              <a:buFontTx/>
              <a:buChar char="•"/>
              <a:tabLst>
                <a:tab pos="731320" algn="l"/>
              </a:tabLst>
            </a:pPr>
            <a:r>
              <a:rPr lang="en-US" sz="1400" dirty="0" err="1">
                <a:solidFill>
                  <a:prstClr val="black"/>
                </a:solidFill>
                <a:latin typeface="Trebuchet MS" pitchFamily="34" charset="0"/>
              </a:rPr>
              <a:t>Disimpan</a:t>
            </a:r>
            <a:r>
              <a:rPr lang="en-US" sz="1400" dirty="0">
                <a:solidFill>
                  <a:prstClr val="black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Trebuchet MS" pitchFamily="34" charset="0"/>
              </a:rPr>
              <a:t>dengan</a:t>
            </a:r>
            <a:r>
              <a:rPr lang="en-US" sz="1400" dirty="0">
                <a:solidFill>
                  <a:prstClr val="black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Trebuchet MS" pitchFamily="34" charset="0"/>
              </a:rPr>
              <a:t>baik</a:t>
            </a:r>
            <a:r>
              <a:rPr lang="en-US" sz="1400" dirty="0">
                <a:solidFill>
                  <a:prstClr val="black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Trebuchet MS" pitchFamily="34" charset="0"/>
              </a:rPr>
              <a:t>sehingga</a:t>
            </a:r>
            <a:r>
              <a:rPr lang="en-US" sz="1400" dirty="0">
                <a:solidFill>
                  <a:prstClr val="black"/>
                </a:solidFill>
                <a:latin typeface="Trebuchet MS" pitchFamily="34" charset="0"/>
              </a:rPr>
              <a:t> :</a:t>
            </a:r>
          </a:p>
          <a:p>
            <a:pPr marL="441113" lvl="1" fontAlgn="auto">
              <a:spcBef>
                <a:spcPct val="35000"/>
              </a:spcBef>
              <a:spcAft>
                <a:spcPts val="0"/>
              </a:spcAft>
              <a:buFont typeface="Wingdings" pitchFamily="2" charset="2"/>
              <a:buChar char="Ø"/>
              <a:tabLst>
                <a:tab pos="731320" algn="l"/>
              </a:tabLst>
            </a:pPr>
            <a:r>
              <a:rPr lang="en-US" sz="1400" dirty="0">
                <a:solidFill>
                  <a:prstClr val="black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Trebuchet MS" pitchFamily="34" charset="0"/>
              </a:rPr>
              <a:t>Tersedia</a:t>
            </a:r>
            <a:r>
              <a:rPr lang="en-US" sz="1400" dirty="0">
                <a:solidFill>
                  <a:prstClr val="black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Trebuchet MS" pitchFamily="34" charset="0"/>
              </a:rPr>
              <a:t>kapan</a:t>
            </a:r>
            <a:r>
              <a:rPr lang="en-US" sz="1400" dirty="0">
                <a:solidFill>
                  <a:prstClr val="black"/>
                </a:solidFill>
                <a:latin typeface="Trebuchet MS" pitchFamily="34" charset="0"/>
              </a:rPr>
              <a:t> pun </a:t>
            </a:r>
            <a:r>
              <a:rPr lang="en-US" sz="1400" dirty="0" err="1">
                <a:solidFill>
                  <a:prstClr val="black"/>
                </a:solidFill>
                <a:latin typeface="Trebuchet MS" pitchFamily="34" charset="0"/>
              </a:rPr>
              <a:t>diperlukan</a:t>
            </a:r>
            <a:endParaRPr lang="en-US" sz="1400" dirty="0">
              <a:solidFill>
                <a:prstClr val="black"/>
              </a:solidFill>
              <a:latin typeface="Trebuchet MS" pitchFamily="34" charset="0"/>
            </a:endParaRPr>
          </a:p>
          <a:p>
            <a:pPr marL="441113" lvl="1" fontAlgn="auto">
              <a:spcBef>
                <a:spcPct val="35000"/>
              </a:spcBef>
              <a:spcAft>
                <a:spcPts val="0"/>
              </a:spcAft>
              <a:buFont typeface="Wingdings" pitchFamily="2" charset="2"/>
              <a:buChar char="Ø"/>
              <a:tabLst>
                <a:tab pos="731320" algn="l"/>
              </a:tabLst>
            </a:pPr>
            <a:r>
              <a:rPr lang="en-US" sz="1400" dirty="0">
                <a:solidFill>
                  <a:prstClr val="black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Trebuchet MS" pitchFamily="34" charset="0"/>
              </a:rPr>
              <a:t>Terlindungi</a:t>
            </a:r>
            <a:endParaRPr lang="en-US" sz="1400" dirty="0">
              <a:solidFill>
                <a:prstClr val="black"/>
              </a:solidFill>
              <a:latin typeface="Trebuchet MS" pitchFamily="34" charset="0"/>
            </a:endParaRPr>
          </a:p>
          <a:p>
            <a:pPr marL="212819" indent="-212819" fontAlgn="auto">
              <a:spcBef>
                <a:spcPct val="35000"/>
              </a:spcBef>
              <a:spcAft>
                <a:spcPts val="0"/>
              </a:spcAft>
              <a:buFontTx/>
              <a:buChar char="•"/>
              <a:tabLst>
                <a:tab pos="731320" algn="l"/>
              </a:tabLst>
            </a:pPr>
            <a:r>
              <a:rPr lang="en-US" sz="1400" dirty="0" err="1">
                <a:solidFill>
                  <a:prstClr val="black"/>
                </a:solidFill>
                <a:latin typeface="Trebuchet MS" pitchFamily="34" charset="0"/>
              </a:rPr>
              <a:t>Dikendalikan</a:t>
            </a:r>
            <a:r>
              <a:rPr lang="en-US" sz="1400" dirty="0">
                <a:solidFill>
                  <a:prstClr val="black"/>
                </a:solidFill>
                <a:latin typeface="Trebuchet MS" pitchFamily="34" charset="0"/>
              </a:rPr>
              <a:t> </a:t>
            </a:r>
          </a:p>
          <a:p>
            <a:pPr marL="603629" lvl="1" indent="-23216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Distribusi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akses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pengambilan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penggunaan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;</a:t>
            </a:r>
          </a:p>
          <a:p>
            <a:pPr marL="603629" lvl="1" indent="-23216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Penyimpanan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pemeliharaan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keterbacaan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;</a:t>
            </a:r>
          </a:p>
          <a:p>
            <a:pPr marL="603629" lvl="1" indent="-23216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Pengendalian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perubahan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(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misalnya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kontrol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versi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);</a:t>
            </a:r>
          </a:p>
          <a:p>
            <a:pPr marL="603629" lvl="1" indent="-23216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Retensi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&amp;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disposisi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endParaRPr lang="en-US" sz="1400" dirty="0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35848" name="Line 20"/>
          <p:cNvSpPr>
            <a:spLocks noChangeShapeType="1"/>
          </p:cNvSpPr>
          <p:nvPr/>
        </p:nvSpPr>
        <p:spPr bwMode="auto">
          <a:xfrm flipH="1">
            <a:off x="4597053" y="1841137"/>
            <a:ext cx="45719" cy="854767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146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851" name="Line 20"/>
          <p:cNvSpPr>
            <a:spLocks noChangeShapeType="1"/>
          </p:cNvSpPr>
          <p:nvPr/>
        </p:nvSpPr>
        <p:spPr bwMode="auto">
          <a:xfrm>
            <a:off x="4642761" y="1841121"/>
            <a:ext cx="1672318" cy="481200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146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762493" y="225984"/>
            <a:ext cx="6536577" cy="643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925" b="1" dirty="0">
                <a:solidFill>
                  <a:prstClr val="black"/>
                </a:solidFill>
                <a:latin typeface="Calibri"/>
              </a:rPr>
              <a:t>SMMK3L 7.5 Documented Information</a:t>
            </a:r>
            <a:endParaRPr lang="en-US" sz="2925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645433" y="1052736"/>
            <a:ext cx="65365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6941939" y="6455662"/>
            <a:ext cx="2057400" cy="365125"/>
          </a:xfrm>
        </p:spPr>
        <p:txBody>
          <a:bodyPr/>
          <a:lstStyle/>
          <a:p>
            <a:pPr>
              <a:defRPr/>
            </a:pPr>
            <a:fld id="{841ECF00-6640-4B42-A490-1528FA283F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1012397" y="2322324"/>
            <a:ext cx="2229653" cy="54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62" b="1" dirty="0" err="1">
                <a:solidFill>
                  <a:prstClr val="black"/>
                </a:solidFill>
                <a:latin typeface="Calibri"/>
              </a:rPr>
              <a:t>Umum</a:t>
            </a:r>
            <a:endParaRPr lang="en-US" sz="1462" dirty="0">
              <a:solidFill>
                <a:prstClr val="black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(</a:t>
            </a:r>
            <a:r>
              <a:rPr lang="en-US" sz="1462" dirty="0">
                <a:solidFill>
                  <a:srgbClr val="0033CC"/>
                </a:solidFill>
                <a:latin typeface="Trebuchet MS" pitchFamily="34" charset="0"/>
              </a:rPr>
              <a:t>SMMK3 7.5.1</a:t>
            </a:r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)</a:t>
            </a:r>
            <a:endParaRPr lang="en-US" sz="1462" dirty="0">
              <a:solidFill>
                <a:srgbClr val="0033CC"/>
              </a:solidFill>
              <a:latin typeface="Trebuchet MS" pitchFamily="34" charset="0"/>
            </a:endParaRP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732703" y="2934604"/>
            <a:ext cx="2509349" cy="2554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12819" indent="-212819" fontAlgn="auto">
              <a:spcBef>
                <a:spcPct val="35000"/>
              </a:spcBef>
              <a:spcAft>
                <a:spcPts val="0"/>
              </a:spcAft>
              <a:buFontTx/>
              <a:buChar char="•"/>
              <a:tabLst>
                <a:tab pos="731320" algn="l"/>
              </a:tabLst>
            </a:pPr>
            <a:r>
              <a:rPr lang="en-US" sz="1600" dirty="0" err="1">
                <a:solidFill>
                  <a:prstClr val="black"/>
                </a:solidFill>
                <a:latin typeface="Trebuchet MS" pitchFamily="34" charset="0"/>
              </a:rPr>
              <a:t>Luasnya</a:t>
            </a:r>
            <a:r>
              <a:rPr lang="en-US" sz="1600" dirty="0">
                <a:solidFill>
                  <a:prstClr val="black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Trebuchet MS" pitchFamily="34" charset="0"/>
              </a:rPr>
              <a:t>Informasi</a:t>
            </a:r>
            <a:r>
              <a:rPr lang="en-US" sz="1600" dirty="0">
                <a:solidFill>
                  <a:prstClr val="black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Trebuchet MS" pitchFamily="34" charset="0"/>
              </a:rPr>
              <a:t>terdokumentasi</a:t>
            </a:r>
            <a:r>
              <a:rPr lang="en-US" sz="1600" dirty="0">
                <a:solidFill>
                  <a:prstClr val="black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Trebuchet MS" pitchFamily="34" charset="0"/>
              </a:rPr>
              <a:t>disesuaikan</a:t>
            </a:r>
            <a:r>
              <a:rPr lang="en-US" sz="1600" dirty="0">
                <a:solidFill>
                  <a:prstClr val="black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Trebuchet MS" pitchFamily="34" charset="0"/>
              </a:rPr>
              <a:t>dengan</a:t>
            </a:r>
            <a:r>
              <a:rPr lang="en-US" sz="1600" dirty="0">
                <a:solidFill>
                  <a:prstClr val="black"/>
                </a:solidFill>
                <a:latin typeface="Trebuchet MS" pitchFamily="34" charset="0"/>
              </a:rPr>
              <a:t>:</a:t>
            </a:r>
          </a:p>
          <a:p>
            <a:pPr marL="603629" lvl="1" indent="-23216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Ukuran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organisasi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jenisnya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kegiatan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, proses,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produk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jasa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603629" lvl="1" indent="-23216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Kompleksitas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proses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interaksi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mereka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603629" lvl="1" indent="-23216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Kompetensi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orang.</a:t>
            </a: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H="1">
            <a:off x="2971803" y="1838070"/>
            <a:ext cx="1670956" cy="598431"/>
          </a:xfrm>
          <a:prstGeom prst="line">
            <a:avLst/>
          </a:prstGeom>
          <a:noFill/>
          <a:ln w="60325">
            <a:solidFill>
              <a:srgbClr val="996633"/>
            </a:solidFill>
            <a:prstDash val="dash"/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1462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4750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53645" y="649432"/>
            <a:ext cx="5956300" cy="5842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b="1" dirty="0"/>
              <a:t>8. </a:t>
            </a:r>
            <a:r>
              <a:rPr lang="en-US" b="1" dirty="0" err="1"/>
              <a:t>Operasi</a:t>
            </a:r>
            <a:endParaRPr lang="en-US" b="1" dirty="0"/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7287884" y="81336"/>
            <a:ext cx="25922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993300"/>
                </a:solidFill>
                <a:latin typeface="Trebuchet MS" pitchFamily="34" charset="0"/>
              </a:rPr>
              <a:t>Persyaratan</a:t>
            </a:r>
            <a:r>
              <a:rPr lang="en-US" sz="1400" b="1" dirty="0">
                <a:solidFill>
                  <a:srgbClr val="993300"/>
                </a:solidFill>
                <a:latin typeface="Trebuchet MS" pitchFamily="34" charset="0"/>
              </a:rPr>
              <a:t> ISO 9001:2015 &amp; IATF 16949:2016</a:t>
            </a:r>
          </a:p>
        </p:txBody>
      </p:sp>
      <p:sp>
        <p:nvSpPr>
          <p:cNvPr id="82950" name="Rectangle 8"/>
          <p:cNvSpPr>
            <a:spLocks noChangeArrowheads="1"/>
          </p:cNvSpPr>
          <p:nvPr/>
        </p:nvSpPr>
        <p:spPr bwMode="auto">
          <a:xfrm>
            <a:off x="3353645" y="1371768"/>
            <a:ext cx="6520171" cy="3335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rgbClr val="C0504D"/>
              </a:buClr>
            </a:pPr>
            <a:r>
              <a:rPr lang="en-US" sz="2275" dirty="0" err="1">
                <a:solidFill>
                  <a:srgbClr val="000000"/>
                </a:solidFill>
                <a:latin typeface="Tahoma" pitchFamily="34" charset="0"/>
              </a:rPr>
              <a:t>Terdiri</a:t>
            </a:r>
            <a:r>
              <a:rPr lang="en-US" sz="2275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275" dirty="0" err="1">
                <a:solidFill>
                  <a:srgbClr val="000000"/>
                </a:solidFill>
                <a:latin typeface="Tahoma" pitchFamily="34" charset="0"/>
              </a:rPr>
              <a:t>dari</a:t>
            </a:r>
            <a:r>
              <a:rPr lang="en-US" sz="2275" dirty="0">
                <a:solidFill>
                  <a:srgbClr val="000000"/>
                </a:solidFill>
                <a:latin typeface="Tahoma" pitchFamily="34" charset="0"/>
              </a:rPr>
              <a:t> :</a:t>
            </a:r>
            <a:r>
              <a:rPr lang="en-US" sz="2275" i="1" u="sng" dirty="0">
                <a:solidFill>
                  <a:srgbClr val="000000"/>
                </a:solidFill>
                <a:latin typeface="Tahoma" pitchFamily="34" charset="0"/>
              </a:rPr>
              <a:t>  </a:t>
            </a:r>
          </a:p>
          <a:p>
            <a:pPr marL="584282" indent="-584282">
              <a:lnSpc>
                <a:spcPct val="105000"/>
              </a:lnSpc>
              <a:spcBef>
                <a:spcPct val="20000"/>
              </a:spcBef>
              <a:buClr>
                <a:srgbClr val="C0504D"/>
              </a:buClr>
            </a:pPr>
            <a:r>
              <a:rPr lang="en-US" sz="2275" b="1" dirty="0">
                <a:solidFill>
                  <a:prstClr val="black"/>
                </a:solidFill>
              </a:rPr>
              <a:t>8.1 </a:t>
            </a:r>
            <a:r>
              <a:rPr lang="en-US" sz="2275" b="1" dirty="0" err="1">
                <a:solidFill>
                  <a:prstClr val="black"/>
                </a:solidFill>
              </a:rPr>
              <a:t>Perencanaan</a:t>
            </a:r>
            <a:r>
              <a:rPr lang="en-US" sz="2275" b="1" dirty="0">
                <a:solidFill>
                  <a:prstClr val="black"/>
                </a:solidFill>
              </a:rPr>
              <a:t> </a:t>
            </a:r>
            <a:r>
              <a:rPr lang="en-US" sz="2275" b="1" dirty="0" err="1">
                <a:solidFill>
                  <a:prstClr val="black"/>
                </a:solidFill>
              </a:rPr>
              <a:t>Pelaksanaan</a:t>
            </a:r>
            <a:r>
              <a:rPr lang="en-US" sz="2275" b="1" dirty="0">
                <a:solidFill>
                  <a:prstClr val="black"/>
                </a:solidFill>
              </a:rPr>
              <a:t> </a:t>
            </a:r>
            <a:r>
              <a:rPr lang="en-US" sz="2275" b="1" dirty="0" err="1">
                <a:solidFill>
                  <a:prstClr val="black"/>
                </a:solidFill>
              </a:rPr>
              <a:t>dan</a:t>
            </a:r>
            <a:r>
              <a:rPr lang="en-US" sz="2275" b="1" dirty="0">
                <a:solidFill>
                  <a:prstClr val="black"/>
                </a:solidFill>
              </a:rPr>
              <a:t> </a:t>
            </a:r>
            <a:r>
              <a:rPr lang="en-US" sz="2275" b="1" dirty="0" err="1">
                <a:solidFill>
                  <a:prstClr val="black"/>
                </a:solidFill>
              </a:rPr>
              <a:t>Pengendalian</a:t>
            </a:r>
            <a:endParaRPr lang="en-US" sz="2275" dirty="0">
              <a:solidFill>
                <a:prstClr val="black"/>
              </a:solidFill>
            </a:endParaRPr>
          </a:p>
          <a:p>
            <a:pPr latinLnBrk="1"/>
            <a:r>
              <a:rPr lang="en-US" sz="2275" b="1" dirty="0">
                <a:solidFill>
                  <a:prstClr val="black"/>
                </a:solidFill>
              </a:rPr>
              <a:t>8.2 </a:t>
            </a:r>
            <a:r>
              <a:rPr lang="en-US" sz="2275" b="1" dirty="0" err="1">
                <a:solidFill>
                  <a:prstClr val="black"/>
                </a:solidFill>
              </a:rPr>
              <a:t>Persyaratan</a:t>
            </a:r>
            <a:r>
              <a:rPr lang="en-US" sz="2275" b="1" dirty="0">
                <a:solidFill>
                  <a:prstClr val="black"/>
                </a:solidFill>
              </a:rPr>
              <a:t> </a:t>
            </a:r>
            <a:r>
              <a:rPr lang="en-US" sz="2275" b="1" dirty="0" err="1">
                <a:solidFill>
                  <a:prstClr val="black"/>
                </a:solidFill>
              </a:rPr>
              <a:t>Produk</a:t>
            </a:r>
            <a:r>
              <a:rPr lang="en-US" sz="2275" b="1" dirty="0">
                <a:solidFill>
                  <a:prstClr val="black"/>
                </a:solidFill>
              </a:rPr>
              <a:t> </a:t>
            </a:r>
            <a:r>
              <a:rPr lang="en-US" sz="2275" b="1" dirty="0" err="1">
                <a:solidFill>
                  <a:prstClr val="black"/>
                </a:solidFill>
              </a:rPr>
              <a:t>dan</a:t>
            </a:r>
            <a:r>
              <a:rPr lang="en-US" sz="2275" b="1" dirty="0">
                <a:solidFill>
                  <a:prstClr val="black"/>
                </a:solidFill>
              </a:rPr>
              <a:t> </a:t>
            </a:r>
            <a:r>
              <a:rPr lang="en-US" sz="2275" b="1" dirty="0" err="1">
                <a:solidFill>
                  <a:prstClr val="black"/>
                </a:solidFill>
              </a:rPr>
              <a:t>Jasa</a:t>
            </a:r>
            <a:endParaRPr lang="en-US" sz="2275" dirty="0">
              <a:solidFill>
                <a:prstClr val="black"/>
              </a:solidFill>
            </a:endParaRPr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rgbClr val="C0504D"/>
              </a:buClr>
            </a:pPr>
            <a:r>
              <a:rPr lang="en-US" sz="2275" b="1" i="1" dirty="0">
                <a:solidFill>
                  <a:prstClr val="black"/>
                </a:solidFill>
              </a:rPr>
              <a:t>8.3 </a:t>
            </a:r>
            <a:r>
              <a:rPr lang="en-US" sz="2275" b="1" i="1" dirty="0" err="1">
                <a:solidFill>
                  <a:prstClr val="black"/>
                </a:solidFill>
              </a:rPr>
              <a:t>Desain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r>
              <a:rPr lang="en-US" sz="2275" b="1" i="1" dirty="0" err="1">
                <a:solidFill>
                  <a:prstClr val="black"/>
                </a:solidFill>
              </a:rPr>
              <a:t>dan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r>
              <a:rPr lang="en-US" sz="2275" b="1" i="1" dirty="0" err="1">
                <a:solidFill>
                  <a:prstClr val="black"/>
                </a:solidFill>
              </a:rPr>
              <a:t>Pengembangan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r>
              <a:rPr lang="en-US" sz="2275" b="1" i="1" dirty="0" err="1">
                <a:solidFill>
                  <a:prstClr val="black"/>
                </a:solidFill>
              </a:rPr>
              <a:t>Produk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r>
              <a:rPr lang="en-US" sz="2275" b="1" i="1" dirty="0" err="1">
                <a:solidFill>
                  <a:prstClr val="black"/>
                </a:solidFill>
              </a:rPr>
              <a:t>dan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r>
              <a:rPr lang="en-US" sz="2275" b="1" i="1" dirty="0" err="1">
                <a:solidFill>
                  <a:prstClr val="black"/>
                </a:solidFill>
              </a:rPr>
              <a:t>Jasa</a:t>
            </a:r>
            <a:endParaRPr lang="en-US" sz="2275" i="1" u="sng" dirty="0">
              <a:solidFill>
                <a:srgbClr val="000000"/>
              </a:solidFill>
              <a:latin typeface="Tahoma" pitchFamily="34" charset="0"/>
            </a:endParaRPr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rgbClr val="C0504D"/>
              </a:buClr>
            </a:pPr>
            <a:r>
              <a:rPr lang="en-US" sz="2275" b="1" i="1" dirty="0">
                <a:solidFill>
                  <a:prstClr val="black"/>
                </a:solidFill>
              </a:rPr>
              <a:t>8.4 </a:t>
            </a:r>
            <a:r>
              <a:rPr lang="en-US" sz="2275" b="1" i="1" dirty="0" err="1">
                <a:solidFill>
                  <a:prstClr val="black"/>
                </a:solidFill>
              </a:rPr>
              <a:t>Pengendalian</a:t>
            </a:r>
            <a:r>
              <a:rPr lang="en-US" sz="2275" b="1" i="1" dirty="0">
                <a:solidFill>
                  <a:prstClr val="black"/>
                </a:solidFill>
              </a:rPr>
              <a:t> Proses </a:t>
            </a:r>
            <a:r>
              <a:rPr lang="en-US" sz="2275" b="1" i="1" dirty="0" err="1">
                <a:solidFill>
                  <a:prstClr val="black"/>
                </a:solidFill>
              </a:rPr>
              <a:t>Eksternal</a:t>
            </a:r>
            <a:r>
              <a:rPr lang="en-US" sz="2275" b="1" i="1" dirty="0">
                <a:solidFill>
                  <a:prstClr val="black"/>
                </a:solidFill>
              </a:rPr>
              <a:t>, </a:t>
            </a:r>
            <a:r>
              <a:rPr lang="en-US" sz="2275" b="1" i="1" dirty="0" err="1">
                <a:solidFill>
                  <a:prstClr val="black"/>
                </a:solidFill>
              </a:rPr>
              <a:t>Produk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r>
              <a:rPr lang="en-US" sz="2275" b="1" i="1" dirty="0" err="1">
                <a:solidFill>
                  <a:prstClr val="black"/>
                </a:solidFill>
              </a:rPr>
              <a:t>dan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r>
              <a:rPr lang="en-US" sz="2275" b="1" i="1" dirty="0" err="1">
                <a:solidFill>
                  <a:prstClr val="black"/>
                </a:solidFill>
              </a:rPr>
              <a:t>Jasa</a:t>
            </a:r>
            <a:r>
              <a:rPr lang="en-US" sz="2275" i="1" u="sng" dirty="0">
                <a:solidFill>
                  <a:srgbClr val="000000"/>
                </a:solidFill>
                <a:latin typeface="Tahoma" pitchFamily="34" charset="0"/>
              </a:rPr>
              <a:t>.</a:t>
            </a:r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rgbClr val="C0504D"/>
              </a:buClr>
            </a:pPr>
            <a:r>
              <a:rPr lang="en-US" sz="2275" b="1" dirty="0">
                <a:solidFill>
                  <a:prstClr val="black"/>
                </a:solidFill>
              </a:rPr>
              <a:t>8.5 </a:t>
            </a:r>
            <a:r>
              <a:rPr lang="en-US" sz="2275" b="1" dirty="0" err="1">
                <a:solidFill>
                  <a:prstClr val="black"/>
                </a:solidFill>
              </a:rPr>
              <a:t>Produksi</a:t>
            </a:r>
            <a:r>
              <a:rPr lang="en-US" sz="2275" b="1" dirty="0">
                <a:solidFill>
                  <a:prstClr val="black"/>
                </a:solidFill>
              </a:rPr>
              <a:t> </a:t>
            </a:r>
            <a:r>
              <a:rPr lang="en-US" sz="2275" b="1" dirty="0" err="1">
                <a:solidFill>
                  <a:prstClr val="black"/>
                </a:solidFill>
              </a:rPr>
              <a:t>dan</a:t>
            </a:r>
            <a:r>
              <a:rPr lang="en-US" sz="2275" b="1" dirty="0">
                <a:solidFill>
                  <a:prstClr val="black"/>
                </a:solidFill>
              </a:rPr>
              <a:t> </a:t>
            </a:r>
            <a:r>
              <a:rPr lang="en-US" sz="2275" b="1" dirty="0" err="1">
                <a:solidFill>
                  <a:prstClr val="black"/>
                </a:solidFill>
              </a:rPr>
              <a:t>Penyediaan</a:t>
            </a:r>
            <a:r>
              <a:rPr lang="en-US" sz="2275" b="1" dirty="0">
                <a:solidFill>
                  <a:prstClr val="black"/>
                </a:solidFill>
              </a:rPr>
              <a:t> </a:t>
            </a:r>
            <a:r>
              <a:rPr lang="en-US" sz="2275" b="1" dirty="0" err="1">
                <a:solidFill>
                  <a:prstClr val="black"/>
                </a:solidFill>
              </a:rPr>
              <a:t>Jasa</a:t>
            </a:r>
            <a:endParaRPr lang="en-US" sz="2275" b="1" dirty="0">
              <a:solidFill>
                <a:prstClr val="black"/>
              </a:solidFill>
            </a:endParaRPr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rgbClr val="C0504D"/>
              </a:buClr>
            </a:pPr>
            <a:r>
              <a:rPr lang="en-US" sz="2275" b="1" i="1" dirty="0">
                <a:solidFill>
                  <a:prstClr val="black"/>
                </a:solidFill>
              </a:rPr>
              <a:t>8.6 </a:t>
            </a:r>
            <a:r>
              <a:rPr lang="en-US" sz="2275" b="1" i="1" dirty="0" err="1">
                <a:solidFill>
                  <a:prstClr val="black"/>
                </a:solidFill>
              </a:rPr>
              <a:t>Pelepasan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r>
              <a:rPr lang="en-US" sz="2275" b="1" i="1" dirty="0" err="1">
                <a:solidFill>
                  <a:prstClr val="black"/>
                </a:solidFill>
              </a:rPr>
              <a:t>Produk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r>
              <a:rPr lang="en-US" sz="2275" b="1" i="1" dirty="0" err="1">
                <a:solidFill>
                  <a:prstClr val="black"/>
                </a:solidFill>
              </a:rPr>
              <a:t>dan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r>
              <a:rPr lang="en-US" sz="2275" b="1" i="1" dirty="0" err="1">
                <a:solidFill>
                  <a:prstClr val="black"/>
                </a:solidFill>
              </a:rPr>
              <a:t>Jasa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rgbClr val="C0504D"/>
              </a:buClr>
            </a:pPr>
            <a:r>
              <a:rPr lang="en-US" sz="2275" b="1" i="1" dirty="0">
                <a:solidFill>
                  <a:prstClr val="black"/>
                </a:solidFill>
              </a:rPr>
              <a:t>8.7 </a:t>
            </a:r>
            <a:r>
              <a:rPr lang="en-US" sz="2275" b="1" i="1" dirty="0" err="1">
                <a:solidFill>
                  <a:prstClr val="black"/>
                </a:solidFill>
              </a:rPr>
              <a:t>Pengendalian</a:t>
            </a:r>
            <a:r>
              <a:rPr lang="en-US" sz="2275" b="1" i="1" dirty="0">
                <a:solidFill>
                  <a:prstClr val="black"/>
                </a:solidFill>
              </a:rPr>
              <a:t> Output yang </a:t>
            </a:r>
            <a:r>
              <a:rPr lang="en-US" sz="2275" b="1" i="1" dirty="0" err="1">
                <a:solidFill>
                  <a:prstClr val="black"/>
                </a:solidFill>
              </a:rPr>
              <a:t>Tidak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r>
              <a:rPr lang="en-US" sz="2275" b="1" i="1" dirty="0" err="1">
                <a:solidFill>
                  <a:prstClr val="black"/>
                </a:solidFill>
              </a:rPr>
              <a:t>Sesuai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endParaRPr lang="en-US" sz="2275" dirty="0">
              <a:solidFill>
                <a:prstClr val="black"/>
              </a:solidFill>
            </a:endParaRPr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rgbClr val="C0504D"/>
              </a:buClr>
            </a:pPr>
            <a:endParaRPr lang="en-US" sz="2275" i="1" u="sng" dirty="0">
              <a:solidFill>
                <a:srgbClr val="000000"/>
              </a:solidFill>
              <a:latin typeface="Tahoma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8660" y="392094"/>
            <a:ext cx="24595" cy="597758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5"/>
          <p:cNvGrpSpPr/>
          <p:nvPr/>
        </p:nvGrpSpPr>
        <p:grpSpPr>
          <a:xfrm>
            <a:off x="75187" y="0"/>
            <a:ext cx="2557531" cy="6416866"/>
            <a:chOff x="153307" y="0"/>
            <a:chExt cx="2557531" cy="6416866"/>
          </a:xfrm>
        </p:grpSpPr>
        <p:sp>
          <p:nvSpPr>
            <p:cNvPr id="17" name="Rectangle 16"/>
            <p:cNvSpPr/>
            <p:nvPr/>
          </p:nvSpPr>
          <p:spPr>
            <a:xfrm>
              <a:off x="1648276" y="0"/>
              <a:ext cx="508648" cy="5888449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ight Triangle 17"/>
            <p:cNvSpPr/>
            <p:nvPr/>
          </p:nvSpPr>
          <p:spPr>
            <a:xfrm flipH="1" flipV="1">
              <a:off x="1636701" y="5886486"/>
              <a:ext cx="54291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19401" y="4919870"/>
              <a:ext cx="491437" cy="1492198"/>
            </a:xfrm>
            <a:custGeom>
              <a:avLst/>
              <a:gdLst>
                <a:gd name="connsiteX0" fmla="*/ 0 w 472776"/>
                <a:gd name="connsiteY0" fmla="*/ 0 h 1398892"/>
                <a:gd name="connsiteX1" fmla="*/ 472776 w 472776"/>
                <a:gd name="connsiteY1" fmla="*/ 0 h 1398892"/>
                <a:gd name="connsiteX2" fmla="*/ 472776 w 472776"/>
                <a:gd name="connsiteY2" fmla="*/ 1398892 h 1398892"/>
                <a:gd name="connsiteX3" fmla="*/ 0 w 472776"/>
                <a:gd name="connsiteY3" fmla="*/ 1398892 h 1398892"/>
                <a:gd name="connsiteX4" fmla="*/ 0 w 472776"/>
                <a:gd name="connsiteY4" fmla="*/ 0 h 1398892"/>
                <a:gd name="connsiteX0" fmla="*/ 0 w 491437"/>
                <a:gd name="connsiteY0" fmla="*/ 410547 h 1398892"/>
                <a:gd name="connsiteX1" fmla="*/ 491437 w 491437"/>
                <a:gd name="connsiteY1" fmla="*/ 0 h 1398892"/>
                <a:gd name="connsiteX2" fmla="*/ 491437 w 491437"/>
                <a:gd name="connsiteY2" fmla="*/ 1398892 h 1398892"/>
                <a:gd name="connsiteX3" fmla="*/ 18661 w 491437"/>
                <a:gd name="connsiteY3" fmla="*/ 1398892 h 1398892"/>
                <a:gd name="connsiteX4" fmla="*/ 0 w 491437"/>
                <a:gd name="connsiteY4" fmla="*/ 410547 h 1398892"/>
                <a:gd name="connsiteX0" fmla="*/ 0 w 491437"/>
                <a:gd name="connsiteY0" fmla="*/ 503853 h 1492198"/>
                <a:gd name="connsiteX1" fmla="*/ 491437 w 491437"/>
                <a:gd name="connsiteY1" fmla="*/ 0 h 1492198"/>
                <a:gd name="connsiteX2" fmla="*/ 491437 w 491437"/>
                <a:gd name="connsiteY2" fmla="*/ 1492198 h 1492198"/>
                <a:gd name="connsiteX3" fmla="*/ 18661 w 491437"/>
                <a:gd name="connsiteY3" fmla="*/ 1492198 h 1492198"/>
                <a:gd name="connsiteX4" fmla="*/ 0 w 491437"/>
                <a:gd name="connsiteY4" fmla="*/ 503853 h 149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437" h="1492198">
                  <a:moveTo>
                    <a:pt x="0" y="503853"/>
                  </a:moveTo>
                  <a:lnTo>
                    <a:pt x="491437" y="0"/>
                  </a:lnTo>
                  <a:lnTo>
                    <a:pt x="491437" y="1492198"/>
                  </a:lnTo>
                  <a:lnTo>
                    <a:pt x="18661" y="1492198"/>
                  </a:lnTo>
                  <a:lnTo>
                    <a:pt x="0" y="503853"/>
                  </a:lnTo>
                  <a:close/>
                </a:path>
              </a:pathLst>
            </a:cu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ight Triangle 19"/>
            <p:cNvSpPr/>
            <p:nvPr/>
          </p:nvSpPr>
          <p:spPr>
            <a:xfrm>
              <a:off x="2168500" y="5886486"/>
              <a:ext cx="542338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53307" y="4941169"/>
              <a:ext cx="2545268" cy="507630"/>
            </a:xfrm>
            <a:custGeom>
              <a:avLst/>
              <a:gdLst>
                <a:gd name="connsiteX0" fmla="*/ 0 w 2545268"/>
                <a:gd name="connsiteY0" fmla="*/ 0 h 488969"/>
                <a:gd name="connsiteX1" fmla="*/ 2545268 w 2545268"/>
                <a:gd name="connsiteY1" fmla="*/ 0 h 488969"/>
                <a:gd name="connsiteX2" fmla="*/ 2545268 w 2545268"/>
                <a:gd name="connsiteY2" fmla="*/ 488969 h 488969"/>
                <a:gd name="connsiteX3" fmla="*/ 0 w 2545268"/>
                <a:gd name="connsiteY3" fmla="*/ 488969 h 488969"/>
                <a:gd name="connsiteX4" fmla="*/ 0 w 2545268"/>
                <a:gd name="connsiteY4" fmla="*/ 0 h 488969"/>
                <a:gd name="connsiteX0" fmla="*/ 0 w 2545268"/>
                <a:gd name="connsiteY0" fmla="*/ 0 h 488969"/>
                <a:gd name="connsiteX1" fmla="*/ 2545268 w 2545268"/>
                <a:gd name="connsiteY1" fmla="*/ 0 h 488969"/>
                <a:gd name="connsiteX2" fmla="*/ 2097399 w 2545268"/>
                <a:gd name="connsiteY2" fmla="*/ 488969 h 488969"/>
                <a:gd name="connsiteX3" fmla="*/ 0 w 2545268"/>
                <a:gd name="connsiteY3" fmla="*/ 488969 h 488969"/>
                <a:gd name="connsiteX4" fmla="*/ 0 w 2545268"/>
                <a:gd name="connsiteY4" fmla="*/ 0 h 488969"/>
                <a:gd name="connsiteX0" fmla="*/ 0 w 2545268"/>
                <a:gd name="connsiteY0" fmla="*/ 0 h 507630"/>
                <a:gd name="connsiteX1" fmla="*/ 2545268 w 2545268"/>
                <a:gd name="connsiteY1" fmla="*/ 0 h 507630"/>
                <a:gd name="connsiteX2" fmla="*/ 2097399 w 2545268"/>
                <a:gd name="connsiteY2" fmla="*/ 488969 h 507630"/>
                <a:gd name="connsiteX3" fmla="*/ 597160 w 2545268"/>
                <a:gd name="connsiteY3" fmla="*/ 507630 h 507630"/>
                <a:gd name="connsiteX4" fmla="*/ 0 w 2545268"/>
                <a:gd name="connsiteY4" fmla="*/ 0 h 5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268" h="507630">
                  <a:moveTo>
                    <a:pt x="0" y="0"/>
                  </a:moveTo>
                  <a:lnTo>
                    <a:pt x="2545268" y="0"/>
                  </a:lnTo>
                  <a:lnTo>
                    <a:pt x="2097399" y="488969"/>
                  </a:lnTo>
                  <a:lnTo>
                    <a:pt x="597160" y="507630"/>
                  </a:lnTo>
                  <a:lnTo>
                    <a:pt x="0" y="0"/>
                  </a:lnTo>
                  <a:close/>
                </a:path>
              </a:pathLst>
            </a:custGeom>
            <a:pattFill prst="narHorz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69333" y="5018464"/>
              <a:ext cx="2248444" cy="387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Oval 12">
            <a:hlinkClick r:id="rId3" action="ppaction://hlinksldjump"/>
          </p:cNvPr>
          <p:cNvSpPr/>
          <p:nvPr/>
        </p:nvSpPr>
        <p:spPr>
          <a:xfrm>
            <a:off x="463195" y="229948"/>
            <a:ext cx="1191491" cy="645178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latin typeface="Accidental Presidency" panose="00000400000000000000" pitchFamily="2" charset="0"/>
              </a:rPr>
              <a:t>ISO 9001 &amp; IATF 16949</a:t>
            </a: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14" name="Moon 13"/>
          <p:cNvSpPr/>
          <p:nvPr/>
        </p:nvSpPr>
        <p:spPr>
          <a:xfrm flipH="1">
            <a:off x="1477222" y="302551"/>
            <a:ext cx="415918" cy="502028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Moon 14"/>
          <p:cNvSpPr/>
          <p:nvPr/>
        </p:nvSpPr>
        <p:spPr>
          <a:xfrm flipH="1">
            <a:off x="1727885" y="366881"/>
            <a:ext cx="273158" cy="369767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2905762" y="1908390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2910846" y="3042376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2919119" y="3852606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2893464" y="2618251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2906170" y="4581128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2910845" y="5013176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2910846" y="5445224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50EF48FD-491B-46B0-AACF-B67427B5CB19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828430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TextBox 3"/>
          <p:cNvSpPr txBox="1">
            <a:spLocks noChangeArrowheads="1"/>
          </p:cNvSpPr>
          <p:nvPr/>
        </p:nvSpPr>
        <p:spPr bwMode="auto">
          <a:xfrm>
            <a:off x="1" y="10"/>
            <a:ext cx="9906000" cy="492443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600" b="1" u="sng" dirty="0" err="1">
                <a:solidFill>
                  <a:prstClr val="black"/>
                </a:solidFill>
              </a:rPr>
              <a:t>Ilustrasi</a:t>
            </a:r>
            <a:r>
              <a:rPr lang="en-US" sz="2600" b="1" u="sng" dirty="0">
                <a:solidFill>
                  <a:prstClr val="black"/>
                </a:solidFill>
              </a:rPr>
              <a:t> </a:t>
            </a:r>
            <a:r>
              <a:rPr lang="en-US" sz="2600" b="1" u="sng" dirty="0" err="1">
                <a:solidFill>
                  <a:prstClr val="black"/>
                </a:solidFill>
              </a:rPr>
              <a:t>Operasional</a:t>
            </a:r>
            <a:endParaRPr lang="en-US" sz="2600" b="1" u="sng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46051" y="5808783"/>
            <a:ext cx="1878013" cy="296664"/>
          </a:xfrm>
        </p:spPr>
        <p:txBody>
          <a:bodyPr/>
          <a:lstStyle/>
          <a:p>
            <a:pPr>
              <a:defRPr/>
            </a:pPr>
            <a:fld id="{841ECF00-6640-4B42-A490-1528FA283F8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150530" name="Object 2"/>
          <p:cNvGraphicFramePr>
            <a:graphicFrameLocks noChangeAspect="1"/>
          </p:cNvGraphicFramePr>
          <p:nvPr/>
        </p:nvGraphicFramePr>
        <p:xfrm>
          <a:off x="101456" y="866274"/>
          <a:ext cx="9804549" cy="5490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7181" name="Visio" r:id="rId4" imgW="10629967" imgH="5829194" progId="">
                  <p:embed/>
                </p:oleObj>
              </mc:Choice>
              <mc:Fallback>
                <p:oleObj name="Visio" r:id="rId4" imgW="10629967" imgH="5829194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56" y="866274"/>
                        <a:ext cx="9804549" cy="54900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529817B-FF3D-4C6D-A89F-92DBA1D818B5}"/>
              </a:ext>
            </a:extLst>
          </p:cNvPr>
          <p:cNvSpPr txBox="1">
            <a:spLocks/>
          </p:cNvSpPr>
          <p:nvPr/>
        </p:nvSpPr>
        <p:spPr>
          <a:xfrm>
            <a:off x="152400" y="64770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3188755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9D598D-8B4E-49E6-8AB1-C8D6EAE47B80}"/>
              </a:ext>
            </a:extLst>
          </p:cNvPr>
          <p:cNvSpPr/>
          <p:nvPr/>
        </p:nvSpPr>
        <p:spPr>
          <a:xfrm>
            <a:off x="381000" y="1"/>
            <a:ext cx="9144000" cy="1687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87483" y="318591"/>
            <a:ext cx="5952961" cy="1008560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6000" b="1" dirty="0">
                <a:ln/>
                <a:solidFill>
                  <a:prstClr val="white"/>
                </a:solidFill>
                <a:latin typeface="Arial Narrow" panose="020B0606020202030204" pitchFamily="34" charset="0"/>
                <a:cs typeface="Impact"/>
              </a:rPr>
              <a:t>OPERASI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6395" y="1975717"/>
            <a:ext cx="8603453" cy="4353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776" indent="-263776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46" b="1" dirty="0" err="1">
                <a:solidFill>
                  <a:prstClr val="black"/>
                </a:solidFill>
                <a:latin typeface="Calibri"/>
              </a:rPr>
              <a:t>Pelaksanaan</a:t>
            </a:r>
            <a:r>
              <a:rPr lang="en-US" sz="1846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b="1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1846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b="1" dirty="0" err="1">
                <a:solidFill>
                  <a:prstClr val="black"/>
                </a:solidFill>
                <a:latin typeface="Calibri"/>
              </a:rPr>
              <a:t>menangani</a:t>
            </a:r>
            <a:r>
              <a:rPr lang="en-US" sz="1846" b="1" dirty="0">
                <a:solidFill>
                  <a:prstClr val="black"/>
                </a:solidFill>
                <a:latin typeface="Calibri"/>
              </a:rPr>
              <a:t> RISIKO &amp;PELUANG</a:t>
            </a:r>
          </a:p>
          <a:p>
            <a:pPr marL="260845" lvl="1" fontAlgn="auto">
              <a:spcBef>
                <a:spcPts val="0"/>
              </a:spcBef>
              <a:spcAft>
                <a:spcPts val="0"/>
              </a:spcAft>
            </a:pPr>
            <a:r>
              <a:rPr lang="en-US" sz="1846" dirty="0">
                <a:solidFill>
                  <a:prstClr val="black"/>
                </a:solidFill>
                <a:latin typeface="Calibri"/>
              </a:rPr>
              <a:t>Goal :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pelaksanaan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sistem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manajemen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K3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berbasis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PENCEGAHAN dan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meningkatkan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KINERJA K3</a:t>
            </a:r>
          </a:p>
          <a:p>
            <a:pPr marL="260845" lvl="1" fontAlgn="auto">
              <a:spcBef>
                <a:spcPts val="0"/>
              </a:spcBef>
              <a:spcAft>
                <a:spcPts val="0"/>
              </a:spcAft>
            </a:pPr>
            <a:endParaRPr lang="en-US" sz="1846" dirty="0">
              <a:solidFill>
                <a:prstClr val="black"/>
              </a:solidFill>
              <a:latin typeface="Calibri"/>
            </a:endParaRPr>
          </a:p>
          <a:p>
            <a:pPr marL="316531" indent="-316531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46" b="1" dirty="0" err="1">
                <a:solidFill>
                  <a:prstClr val="black"/>
                </a:solidFill>
                <a:latin typeface="Calibri"/>
              </a:rPr>
              <a:t>Perencanaan</a:t>
            </a:r>
            <a:r>
              <a:rPr lang="en-US" sz="1846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b="1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846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b="1" dirty="0" err="1">
                <a:solidFill>
                  <a:prstClr val="black"/>
                </a:solidFill>
                <a:latin typeface="Calibri"/>
              </a:rPr>
              <a:t>Pengendalian</a:t>
            </a:r>
            <a:r>
              <a:rPr lang="en-US" sz="1846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b="1" dirty="0" err="1">
                <a:solidFill>
                  <a:prstClr val="black"/>
                </a:solidFill>
                <a:latin typeface="Calibri"/>
              </a:rPr>
              <a:t>Operasional</a:t>
            </a:r>
            <a:endParaRPr lang="en-US" sz="1846" b="1" dirty="0">
              <a:solidFill>
                <a:prstClr val="black"/>
              </a:solidFill>
              <a:latin typeface="Calibri"/>
            </a:endParaRPr>
          </a:p>
          <a:p>
            <a:pPr marL="527552" indent="-263776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</a:pPr>
            <a:r>
              <a:rPr lang="en-US" sz="1846" dirty="0" err="1">
                <a:solidFill>
                  <a:prstClr val="black"/>
                </a:solidFill>
                <a:latin typeface="Calibri"/>
              </a:rPr>
              <a:t>Menetapkan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Kriteria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Operasi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&amp;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Pengendalian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Operasional</a:t>
            </a:r>
            <a:endParaRPr lang="en-US" sz="1846" dirty="0">
              <a:solidFill>
                <a:prstClr val="black"/>
              </a:solidFill>
              <a:latin typeface="Calibri"/>
            </a:endParaRPr>
          </a:p>
          <a:p>
            <a:pPr marL="527552" indent="-263776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</a:pPr>
            <a:r>
              <a:rPr lang="en-US" sz="1846" b="1" u="sng" dirty="0" err="1">
                <a:solidFill>
                  <a:srgbClr val="FF0000"/>
                </a:solidFill>
                <a:latin typeface="Calibri"/>
              </a:rPr>
              <a:t>Mengendalikan</a:t>
            </a:r>
            <a:r>
              <a:rPr lang="en-US" sz="1846" b="1" u="sng" dirty="0">
                <a:solidFill>
                  <a:srgbClr val="FF0000"/>
                </a:solidFill>
                <a:latin typeface="Calibri"/>
              </a:rPr>
              <a:t> BAHAYA </a:t>
            </a:r>
            <a:r>
              <a:rPr lang="en-US" sz="1846" b="1" u="sng" dirty="0" err="1">
                <a:solidFill>
                  <a:srgbClr val="FF0000"/>
                </a:solidFill>
                <a:latin typeface="Calibri"/>
              </a:rPr>
              <a:t>dan</a:t>
            </a:r>
            <a:r>
              <a:rPr lang="en-US" sz="1846" b="1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Calibri"/>
              </a:rPr>
              <a:t>Mengurangi</a:t>
            </a:r>
            <a:r>
              <a:rPr lang="en-US" sz="1846" b="1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Calibri"/>
              </a:rPr>
              <a:t>Risiko</a:t>
            </a:r>
            <a:r>
              <a:rPr lang="en-US" sz="1846" b="1" u="sng" dirty="0">
                <a:solidFill>
                  <a:srgbClr val="FF0000"/>
                </a:solidFill>
                <a:latin typeface="Calibri"/>
              </a:rPr>
              <a:t> K3</a:t>
            </a:r>
          </a:p>
          <a:p>
            <a:pPr marL="527552" indent="-263776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</a:pPr>
            <a:r>
              <a:rPr lang="en-US" sz="1846" dirty="0" err="1">
                <a:solidFill>
                  <a:prstClr val="black"/>
                </a:solidFill>
                <a:latin typeface="Calibri"/>
              </a:rPr>
              <a:t>Manajemen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Perubahan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(Management of Change)</a:t>
            </a:r>
          </a:p>
          <a:p>
            <a:pPr marL="527552" indent="-263776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</a:pPr>
            <a:r>
              <a:rPr lang="en-US" sz="1846" dirty="0" err="1">
                <a:solidFill>
                  <a:prstClr val="black"/>
                </a:solidFill>
                <a:latin typeface="Calibri"/>
              </a:rPr>
              <a:t>Pengadaan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(Procurement)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Barang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dan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Jasa</a:t>
            </a:r>
            <a:endParaRPr lang="en-US" sz="1846" dirty="0">
              <a:solidFill>
                <a:prstClr val="black"/>
              </a:solidFill>
              <a:latin typeface="Calibri"/>
            </a:endParaRPr>
          </a:p>
          <a:p>
            <a:pPr marL="527552" indent="-263776" fontAlgn="auto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</a:pPr>
            <a:r>
              <a:rPr lang="en-US" sz="1846" dirty="0" err="1">
                <a:solidFill>
                  <a:prstClr val="black"/>
                </a:solidFill>
                <a:latin typeface="Calibri"/>
              </a:rPr>
              <a:t>Pengendalian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Kontraktor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&amp;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Alih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Daya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(Outsourcing)</a:t>
            </a:r>
          </a:p>
          <a:p>
            <a:pPr marL="263776" fontAlgn="auto">
              <a:spcBef>
                <a:spcPts val="0"/>
              </a:spcBef>
              <a:spcAft>
                <a:spcPts val="0"/>
              </a:spcAft>
            </a:pPr>
            <a:endParaRPr lang="en-US" sz="1846" dirty="0">
              <a:solidFill>
                <a:prstClr val="black"/>
              </a:solidFill>
              <a:latin typeface="Calibri"/>
            </a:endParaRPr>
          </a:p>
          <a:p>
            <a:pPr marL="263776" indent="-263776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846" b="1" dirty="0" err="1">
                <a:solidFill>
                  <a:prstClr val="black"/>
                </a:solidFill>
                <a:latin typeface="Calibri"/>
              </a:rPr>
              <a:t>Pelaksanaan</a:t>
            </a:r>
            <a:r>
              <a:rPr lang="en-US" sz="1846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b="1" dirty="0" err="1">
                <a:solidFill>
                  <a:prstClr val="black"/>
                </a:solidFill>
                <a:latin typeface="Calibri"/>
              </a:rPr>
              <a:t>rencana</a:t>
            </a:r>
            <a:r>
              <a:rPr lang="en-US" sz="1846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b="1" dirty="0" err="1">
                <a:solidFill>
                  <a:prstClr val="black"/>
                </a:solidFill>
                <a:latin typeface="Calibri"/>
              </a:rPr>
              <a:t>tindakan</a:t>
            </a:r>
            <a:r>
              <a:rPr lang="en-US" sz="1846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b="1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1846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b="1" dirty="0" err="1">
                <a:solidFill>
                  <a:prstClr val="black"/>
                </a:solidFill>
                <a:latin typeface="Calibri"/>
              </a:rPr>
              <a:t>mengatasi</a:t>
            </a:r>
            <a:r>
              <a:rPr lang="en-US" sz="1846" b="1" dirty="0">
                <a:solidFill>
                  <a:prstClr val="black"/>
                </a:solidFill>
                <a:latin typeface="Calibri"/>
              </a:rPr>
              <a:t> :</a:t>
            </a:r>
          </a:p>
          <a:p>
            <a:pPr marL="586169" lvl="1" indent="-31653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46" dirty="0" err="1">
                <a:solidFill>
                  <a:prstClr val="black"/>
                </a:solidFill>
                <a:latin typeface="Calibri"/>
              </a:rPr>
              <a:t>Risiko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Peluang</a:t>
            </a:r>
            <a:endParaRPr lang="en-US" sz="1846" dirty="0">
              <a:solidFill>
                <a:prstClr val="black"/>
              </a:solidFill>
              <a:latin typeface="Calibri"/>
            </a:endParaRPr>
          </a:p>
          <a:p>
            <a:pPr marL="586169" lvl="1" indent="-31653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46" dirty="0" err="1">
                <a:solidFill>
                  <a:prstClr val="black"/>
                </a:solidFill>
                <a:latin typeface="Calibri"/>
              </a:rPr>
              <a:t>Bahaya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586169" lvl="1" indent="-31653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46" dirty="0" err="1">
                <a:solidFill>
                  <a:prstClr val="black"/>
                </a:solidFill>
                <a:latin typeface="Calibri"/>
              </a:rPr>
              <a:t>Pemenuhan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Persyaratan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Hukum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dan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Persyaratan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Lain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861E6D-14FA-4017-8EF8-8C51C5E9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E3D3CF9-A8F0-446F-8AA4-23D2A19D86A0}" type="slidenum">
              <a:rPr lang="en-US"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55</a:t>
            </a:fld>
            <a:endParaRPr lang="en-US"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4A0B5-A3E1-4C2C-838A-FBD7FF1F9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058" y="3791781"/>
            <a:ext cx="2695885" cy="2695885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AAF77D7-7CAF-4ABD-8665-2D085618B8F1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572424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627520" y="665701"/>
            <a:ext cx="8689648" cy="2650084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Organisasi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harus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menetapkan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menerapkan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mengendalikan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dan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memelihara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proses yang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diperlukan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untuk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memenuhi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persyaratan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sistem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manajemen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K3, dan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untuk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menerapkan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tindakan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ditetapkan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dalam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klausul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6,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dengan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:</a:t>
            </a:r>
          </a:p>
          <a:p>
            <a:pPr marL="263776" indent="-26377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menetapkan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kriteria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operasi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untuk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proses:</a:t>
            </a:r>
          </a:p>
          <a:p>
            <a:pPr marL="263776" indent="-26377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menerapkan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pengendalian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proses,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menurut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kriteria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operasi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.</a:t>
            </a:r>
          </a:p>
          <a:p>
            <a:pPr marL="263776" indent="-26377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memelihara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menjaga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informasi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terdokumentasi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  <a:p>
            <a:pPr marL="263776" indent="-26377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adaptasi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pekerja</a:t>
            </a:r>
            <a:endParaRPr lang="en-US" sz="1662" u="sng" dirty="0">
              <a:solidFill>
                <a:srgbClr val="FF0000"/>
              </a:solidFill>
              <a:latin typeface="Arial Narrow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Koordinasi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dengan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organisasi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lain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apabila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berada</a:t>
            </a:r>
            <a:endParaRPr lang="en-US" sz="1662" u="sng" dirty="0">
              <a:solidFill>
                <a:srgbClr val="FF0000"/>
              </a:solidFill>
              <a:latin typeface="Arial Narrow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pada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lokasi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dengan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multi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perusahaan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06990" y="4932610"/>
            <a:ext cx="1688123" cy="675249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Tindakan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Perencanaan</a:t>
            </a:r>
            <a:endParaRPr lang="en-US" sz="1477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59236" y="4946073"/>
            <a:ext cx="1688123" cy="67524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Perencanaan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Pengendalian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Operasional</a:t>
            </a:r>
            <a:endParaRPr lang="en-US" sz="1477" dirty="0">
              <a:solidFill>
                <a:prstClr val="black"/>
              </a:solidFill>
              <a:latin typeface="Arial Narrow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22430" y="4149491"/>
            <a:ext cx="1852246" cy="2277426"/>
            <a:chOff x="522510" y="2344068"/>
            <a:chExt cx="2006600" cy="1837355"/>
          </a:xfrm>
        </p:grpSpPr>
        <p:sp>
          <p:nvSpPr>
            <p:cNvPr id="22" name="Rectangle 21"/>
            <p:cNvSpPr/>
            <p:nvPr/>
          </p:nvSpPr>
          <p:spPr>
            <a:xfrm>
              <a:off x="522510" y="2344068"/>
              <a:ext cx="2006600" cy="1837355"/>
            </a:xfrm>
            <a:prstGeom prst="rect">
              <a:avLst/>
            </a:prstGeom>
            <a:solidFill>
              <a:srgbClr val="009900"/>
            </a:solidFill>
            <a:ln>
              <a:solidFill>
                <a:srgbClr val="FF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585">
                <a:solidFill>
                  <a:prstClr val="white"/>
                </a:solidFill>
                <a:latin typeface="Arial Narrow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93793" y="2417634"/>
              <a:ext cx="1828800" cy="4823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77" dirty="0" err="1">
                  <a:solidFill>
                    <a:prstClr val="black"/>
                  </a:solidFill>
                  <a:latin typeface="Arial Narrow" pitchFamily="34" charset="0"/>
                </a:rPr>
                <a:t>Konteks</a:t>
              </a:r>
              <a:r>
                <a:rPr lang="en-US" sz="1477" dirty="0">
                  <a:solidFill>
                    <a:prstClr val="black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prstClr val="black"/>
                  </a:solidFill>
                  <a:latin typeface="Arial Narrow" pitchFamily="34" charset="0"/>
                </a:rPr>
                <a:t>Organisasi</a:t>
              </a:r>
              <a:endParaRPr lang="en-US" sz="1477" dirty="0">
                <a:solidFill>
                  <a:prstClr val="black"/>
                </a:solidFill>
                <a:latin typeface="Arial Narrow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8713" y="2954791"/>
              <a:ext cx="1828800" cy="585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77" dirty="0" err="1">
                  <a:solidFill>
                    <a:prstClr val="black"/>
                  </a:solidFill>
                  <a:latin typeface="Arial Narrow" pitchFamily="34" charset="0"/>
                </a:rPr>
                <a:t>Persyaratan</a:t>
              </a:r>
              <a:r>
                <a:rPr lang="en-US" sz="1477" dirty="0">
                  <a:solidFill>
                    <a:prstClr val="black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prstClr val="black"/>
                  </a:solidFill>
                  <a:latin typeface="Arial Narrow" pitchFamily="34" charset="0"/>
                </a:rPr>
                <a:t>Hukum</a:t>
              </a:r>
              <a:r>
                <a:rPr lang="en-US" sz="1477" dirty="0">
                  <a:solidFill>
                    <a:prstClr val="black"/>
                  </a:solidFill>
                  <a:latin typeface="Arial Narrow" pitchFamily="34" charset="0"/>
                </a:rPr>
                <a:t> &amp; </a:t>
              </a:r>
              <a:r>
                <a:rPr lang="en-US" sz="1477" dirty="0" err="1">
                  <a:solidFill>
                    <a:prstClr val="black"/>
                  </a:solidFill>
                  <a:latin typeface="Arial Narrow" pitchFamily="34" charset="0"/>
                </a:rPr>
                <a:t>Persyaratan</a:t>
              </a:r>
              <a:r>
                <a:rPr lang="en-US" sz="1477" dirty="0">
                  <a:solidFill>
                    <a:prstClr val="black"/>
                  </a:solidFill>
                  <a:latin typeface="Arial Narrow" pitchFamily="34" charset="0"/>
                </a:rPr>
                <a:t> Lain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93793" y="3611336"/>
              <a:ext cx="1828800" cy="43122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77" dirty="0" err="1">
                  <a:solidFill>
                    <a:prstClr val="black"/>
                  </a:solidFill>
                  <a:latin typeface="Arial Narrow" pitchFamily="34" charset="0"/>
                </a:rPr>
                <a:t>Bahaya</a:t>
              </a:r>
              <a:endParaRPr lang="en-US" sz="1477" dirty="0">
                <a:solidFill>
                  <a:prstClr val="black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26" name="Straight Arrow Connector 25"/>
          <p:cNvCxnSpPr>
            <a:stCxn id="27" idx="0"/>
            <a:endCxn id="19" idx="2"/>
          </p:cNvCxnSpPr>
          <p:nvPr/>
        </p:nvCxnSpPr>
        <p:spPr>
          <a:xfrm flipV="1">
            <a:off x="3651050" y="5607859"/>
            <a:ext cx="0" cy="33315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806990" y="5941013"/>
            <a:ext cx="1688123" cy="42203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Risiko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&amp;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Peluang</a:t>
            </a:r>
            <a:endParaRPr lang="en-US" sz="1477" dirty="0">
              <a:solidFill>
                <a:prstClr val="white"/>
              </a:solidFill>
              <a:latin typeface="Arial Narrow" pitchFamily="34" charset="0"/>
            </a:endParaRPr>
          </a:p>
        </p:txBody>
      </p:sp>
      <p:cxnSp>
        <p:nvCxnSpPr>
          <p:cNvPr id="29" name="Straight Arrow Connector 28"/>
          <p:cNvCxnSpPr>
            <a:stCxn id="19" idx="3"/>
          </p:cNvCxnSpPr>
          <p:nvPr/>
        </p:nvCxnSpPr>
        <p:spPr>
          <a:xfrm>
            <a:off x="4495113" y="5270234"/>
            <a:ext cx="16412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3"/>
            <a:endCxn id="19" idx="1"/>
          </p:cNvCxnSpPr>
          <p:nvPr/>
        </p:nvCxnSpPr>
        <p:spPr>
          <a:xfrm flipV="1">
            <a:off x="2474677" y="5270234"/>
            <a:ext cx="332313" cy="179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hape 78"/>
          <p:cNvCxnSpPr>
            <a:stCxn id="22" idx="3"/>
            <a:endCxn id="27" idx="1"/>
          </p:cNvCxnSpPr>
          <p:nvPr/>
        </p:nvCxnSpPr>
        <p:spPr>
          <a:xfrm>
            <a:off x="2474677" y="5288204"/>
            <a:ext cx="332313" cy="86382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hape 78"/>
          <p:cNvCxnSpPr>
            <a:stCxn id="22" idx="3"/>
            <a:endCxn id="41" idx="1"/>
          </p:cNvCxnSpPr>
          <p:nvPr/>
        </p:nvCxnSpPr>
        <p:spPr>
          <a:xfrm flipV="1">
            <a:off x="2474677" y="4426842"/>
            <a:ext cx="332313" cy="86136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806990" y="4203279"/>
            <a:ext cx="1688123" cy="44712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Sasaran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K3</a:t>
            </a:r>
          </a:p>
        </p:txBody>
      </p:sp>
      <p:cxnSp>
        <p:nvCxnSpPr>
          <p:cNvPr id="45" name="Straight Arrow Connector 44"/>
          <p:cNvCxnSpPr>
            <a:stCxn id="41" idx="2"/>
            <a:endCxn id="19" idx="0"/>
          </p:cNvCxnSpPr>
          <p:nvPr/>
        </p:nvCxnSpPr>
        <p:spPr>
          <a:xfrm>
            <a:off x="3651050" y="4650404"/>
            <a:ext cx="0" cy="28220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6547938" y="4890626"/>
            <a:ext cx="1582809" cy="7792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 err="1">
                <a:solidFill>
                  <a:prstClr val="black"/>
                </a:solidFill>
                <a:latin typeface="Calibri"/>
              </a:rPr>
              <a:t>Kriteria</a:t>
            </a:r>
            <a:r>
              <a:rPr lang="en-US" sz="1600" b="1" dirty="0">
                <a:solidFill>
                  <a:prstClr val="black"/>
                </a:solidFill>
                <a:latin typeface="Calibri"/>
              </a:rPr>
              <a:t> Proses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1" name="Straight Arrow Connector 50"/>
          <p:cNvCxnSpPr>
            <a:stCxn id="20" idx="3"/>
            <a:endCxn id="50" idx="2"/>
          </p:cNvCxnSpPr>
          <p:nvPr/>
        </p:nvCxnSpPr>
        <p:spPr>
          <a:xfrm flipV="1">
            <a:off x="6347359" y="5280243"/>
            <a:ext cx="200579" cy="345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ight Arrow 58"/>
          <p:cNvSpPr/>
          <p:nvPr/>
        </p:nvSpPr>
        <p:spPr>
          <a:xfrm rot="5400000">
            <a:off x="7219598" y="4308894"/>
            <a:ext cx="239484" cy="944411"/>
          </a:xfrm>
          <a:prstGeom prst="rightArrow">
            <a:avLst/>
          </a:prstGeom>
          <a:solidFill>
            <a:srgbClr val="FF660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62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61" name="Diagram 60"/>
          <p:cNvGraphicFramePr/>
          <p:nvPr/>
        </p:nvGraphicFramePr>
        <p:xfrm>
          <a:off x="5649966" y="2171169"/>
          <a:ext cx="3363403" cy="2490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8" name="Rectangle 67"/>
          <p:cNvSpPr/>
          <p:nvPr/>
        </p:nvSpPr>
        <p:spPr>
          <a:xfrm>
            <a:off x="8645378" y="2204052"/>
            <a:ext cx="796244" cy="2446351"/>
          </a:xfrm>
          <a:prstGeom prst="rect">
            <a:avLst/>
          </a:prstGeom>
          <a:solidFill>
            <a:srgbClr val="FF5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Hierarchy Control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(8.1.2)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831969" y="6067676"/>
            <a:ext cx="2597554" cy="454558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Emergency Preparedness &amp; Response (8.2)</a:t>
            </a:r>
          </a:p>
        </p:txBody>
      </p:sp>
      <p:cxnSp>
        <p:nvCxnSpPr>
          <p:cNvPr id="91" name="Straight Arrow Connector 90"/>
          <p:cNvCxnSpPr>
            <a:stCxn id="80" idx="2"/>
          </p:cNvCxnSpPr>
          <p:nvPr/>
        </p:nvCxnSpPr>
        <p:spPr>
          <a:xfrm flipH="1" flipV="1">
            <a:off x="7746792" y="5669860"/>
            <a:ext cx="383955" cy="852374"/>
          </a:xfrm>
          <a:prstGeom prst="straightConnector1">
            <a:avLst/>
          </a:prstGeom>
          <a:ln w="25400">
            <a:solidFill>
              <a:srgbClr val="FF33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8342831" y="4981372"/>
            <a:ext cx="1181171" cy="587196"/>
          </a:xfrm>
          <a:prstGeom prst="rect">
            <a:avLst/>
          </a:prstGeom>
          <a:solidFill>
            <a:srgbClr val="00B0F0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Hasill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diharapkan</a:t>
            </a:r>
            <a:endParaRPr lang="en-US" sz="1477" dirty="0">
              <a:solidFill>
                <a:prstClr val="black"/>
              </a:solidFill>
              <a:latin typeface="Arial Narrow" pitchFamily="34" charset="0"/>
            </a:endParaRPr>
          </a:p>
        </p:txBody>
      </p:sp>
      <p:cxnSp>
        <p:nvCxnSpPr>
          <p:cNvPr id="98" name="Straight Arrow Connector 97"/>
          <p:cNvCxnSpPr>
            <a:stCxn id="50" idx="6"/>
            <a:endCxn id="97" idx="1"/>
          </p:cNvCxnSpPr>
          <p:nvPr/>
        </p:nvCxnSpPr>
        <p:spPr>
          <a:xfrm flipV="1">
            <a:off x="8130746" y="5274971"/>
            <a:ext cx="212084" cy="527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02600" y="80897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Perencanaan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dan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Pengendalian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Operasional</a:t>
            </a:r>
            <a:endParaRPr lang="en-US" sz="2800" dirty="0">
              <a:solidFill>
                <a:prstClr val="black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27365-195F-4076-A3EA-73B1E81D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E3D3CF9-A8F0-446F-8AA4-23D2A19D86A0}" type="slidenum">
              <a:rPr lang="en-US"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56</a:t>
            </a:fld>
            <a:endParaRPr lang="en-US">
              <a:latin typeface="Calibri"/>
            </a:endParaRPr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D8141718-76A7-47E1-854E-55BC6D01A531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9637868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21398" y="136197"/>
            <a:ext cx="890360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Manajemen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Perubahan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(Management of Change)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398" y="984395"/>
            <a:ext cx="4164115" cy="4952061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Organisasi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harus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menetapkan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proses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untuk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menerapkan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dan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mengendalikan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perubahan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terencana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sementara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dan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permanen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berdampak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pada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Kinerja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K3,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termasuk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Produk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jasa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proses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baru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atau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perubahannya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seperti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:</a:t>
            </a:r>
          </a:p>
          <a:p>
            <a:pPr marL="5683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Lingkungan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kerja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</a:t>
            </a:r>
          </a:p>
          <a:p>
            <a:pPr marL="5683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Organisasi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  <a:p>
            <a:pPr marL="5683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Lokasi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kerja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  <a:p>
            <a:pPr marL="5683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Peralatan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  <a:p>
            <a:pPr marL="5683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Tenaga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kerja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Persyaratan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hukum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persyaratan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lain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Pengetahuan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informasi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terhadap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bahaya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risiko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Pengembangan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teknologi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pengetahuan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Organisasi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harus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meninjau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dampak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dari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perubahan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tidak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terencana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mengambil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tindakan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untuk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menangani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dampaknya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25754" y="760832"/>
            <a:ext cx="1688123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Identifikasi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Perubahan</a:t>
            </a:r>
            <a:endParaRPr lang="en-US" sz="1477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25754" y="1527314"/>
            <a:ext cx="1688123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Tinjauan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Dampak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Perubahan</a:t>
            </a:r>
            <a:endParaRPr lang="en-US" sz="1477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25753" y="2293796"/>
            <a:ext cx="1688123" cy="772133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Penetapan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rencana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pengendalian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perubahan</a:t>
            </a:r>
            <a:endParaRPr lang="en-US" sz="1477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25752" y="5442257"/>
            <a:ext cx="1688123" cy="76648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Evaluasi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Pelaksanaan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Perubahan</a:t>
            </a:r>
            <a:endParaRPr lang="en-US" sz="1477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5752" y="3393190"/>
            <a:ext cx="1688123" cy="58714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Persetujuan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Perubahan</a:t>
            </a:r>
            <a:endParaRPr lang="en-US" sz="1477" dirty="0">
              <a:solidFill>
                <a:prstClr val="white"/>
              </a:solidFill>
              <a:latin typeface="Arial Narrow" pitchFamily="34" charset="0"/>
            </a:endParaRPr>
          </a:p>
        </p:txBody>
      </p: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>
            <a:off x="5869815" y="1207956"/>
            <a:ext cx="0" cy="31935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flipH="1">
            <a:off x="5869815" y="1974439"/>
            <a:ext cx="1" cy="31935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9" idx="0"/>
          </p:cNvCxnSpPr>
          <p:nvPr/>
        </p:nvCxnSpPr>
        <p:spPr>
          <a:xfrm flipH="1">
            <a:off x="5869814" y="3065929"/>
            <a:ext cx="1" cy="3272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2"/>
            <a:endCxn id="45" idx="0"/>
          </p:cNvCxnSpPr>
          <p:nvPr/>
        </p:nvCxnSpPr>
        <p:spPr>
          <a:xfrm>
            <a:off x="5869813" y="3980331"/>
            <a:ext cx="0" cy="41851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ecision 22"/>
          <p:cNvSpPr/>
          <p:nvPr/>
        </p:nvSpPr>
        <p:spPr>
          <a:xfrm>
            <a:off x="7204176" y="3353419"/>
            <a:ext cx="1688123" cy="766482"/>
          </a:xfrm>
          <a:prstGeom prst="flowChartDecisi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Efektif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?</a:t>
            </a:r>
          </a:p>
        </p:txBody>
      </p:sp>
      <p:cxnSp>
        <p:nvCxnSpPr>
          <p:cNvPr id="24" name="Straight Arrow Connector 23"/>
          <p:cNvCxnSpPr>
            <a:stCxn id="23" idx="2"/>
            <a:endCxn id="30" idx="0"/>
          </p:cNvCxnSpPr>
          <p:nvPr/>
        </p:nvCxnSpPr>
        <p:spPr>
          <a:xfrm>
            <a:off x="8048237" y="4119902"/>
            <a:ext cx="0" cy="27793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204176" y="4397838"/>
            <a:ext cx="1688123" cy="76648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Tetapkan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sebagai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pengendalian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operasional</a:t>
            </a:r>
            <a:endParaRPr lang="en-US" sz="1477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204176" y="5442257"/>
            <a:ext cx="1688123" cy="76648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Laporkan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kepada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Top Management</a:t>
            </a:r>
          </a:p>
        </p:txBody>
      </p:sp>
      <p:cxnSp>
        <p:nvCxnSpPr>
          <p:cNvPr id="32" name="Straight Arrow Connector 31"/>
          <p:cNvCxnSpPr>
            <a:stCxn id="30" idx="2"/>
            <a:endCxn id="31" idx="0"/>
          </p:cNvCxnSpPr>
          <p:nvPr/>
        </p:nvCxnSpPr>
        <p:spPr>
          <a:xfrm>
            <a:off x="8048237" y="5164321"/>
            <a:ext cx="0" cy="27793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2"/>
            <a:endCxn id="23" idx="0"/>
          </p:cNvCxnSpPr>
          <p:nvPr/>
        </p:nvCxnSpPr>
        <p:spPr>
          <a:xfrm rot="5400000" flipH="1" flipV="1">
            <a:off x="5531365" y="3691867"/>
            <a:ext cx="2855320" cy="2178424"/>
          </a:xfrm>
          <a:prstGeom prst="bentConnector5">
            <a:avLst>
              <a:gd name="adj1" fmla="val -8006"/>
              <a:gd name="adj2" fmla="val 50000"/>
              <a:gd name="adj3" fmla="val 108006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5" idx="2"/>
            <a:endCxn id="8" idx="0"/>
          </p:cNvCxnSpPr>
          <p:nvPr/>
        </p:nvCxnSpPr>
        <p:spPr>
          <a:xfrm>
            <a:off x="5869813" y="5033177"/>
            <a:ext cx="0" cy="40908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025752" y="4398843"/>
            <a:ext cx="1688123" cy="63433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Pelaksanaan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Perubahan</a:t>
            </a:r>
            <a:endParaRPr lang="en-US" sz="1477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67230" y="4060183"/>
            <a:ext cx="39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Ya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838594" y="3736660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Tidak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1" name="Straight Arrow Connector 35"/>
          <p:cNvCxnSpPr>
            <a:stCxn id="23" idx="3"/>
            <a:endCxn id="65" idx="3"/>
          </p:cNvCxnSpPr>
          <p:nvPr/>
        </p:nvCxnSpPr>
        <p:spPr>
          <a:xfrm flipV="1">
            <a:off x="8892299" y="2142274"/>
            <a:ext cx="53787" cy="1594387"/>
          </a:xfrm>
          <a:prstGeom prst="bentConnector3">
            <a:avLst>
              <a:gd name="adj1" fmla="val 52501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7257963" y="1825106"/>
            <a:ext cx="1688123" cy="63433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Tindakan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Korektif</a:t>
            </a:r>
            <a:endParaRPr lang="en-US" sz="1477" dirty="0">
              <a:solidFill>
                <a:prstClr val="white"/>
              </a:solidFill>
              <a:latin typeface="Arial Narrow" pitchFamily="34" charset="0"/>
            </a:endParaRPr>
          </a:p>
        </p:txBody>
      </p:sp>
      <p:cxnSp>
        <p:nvCxnSpPr>
          <p:cNvPr id="67" name="Straight Arrow Connector 35"/>
          <p:cNvCxnSpPr>
            <a:stCxn id="65" idx="1"/>
            <a:endCxn id="7" idx="3"/>
          </p:cNvCxnSpPr>
          <p:nvPr/>
        </p:nvCxnSpPr>
        <p:spPr>
          <a:xfrm rot="10800000" flipV="1">
            <a:off x="6713877" y="2142273"/>
            <a:ext cx="544087" cy="53758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44FDEAA-DAD0-428A-8878-D2A35ADA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E3D3CF9-A8F0-446F-8AA4-23D2A19D86A0}" type="slidenum">
              <a:rPr lang="en-US"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57</a:t>
            </a:fld>
            <a:endParaRPr lang="en-US">
              <a:latin typeface="Calibri"/>
            </a:endParaRPr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8AABE437-3A3B-4E72-9BD7-A1A122E3F348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246453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9332" y="123082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Pengadaan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3069" y="675113"/>
            <a:ext cx="8311932" cy="603883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Organisasi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harus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menetapkan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melaksanakan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dan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memelihara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pengendalian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pengadaan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barang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dan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jasa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untuk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memastikan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kesesuaian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terhadap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Sistem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Manajemen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K3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13070" y="1550725"/>
            <a:ext cx="1688123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Permintaan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Barang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&amp;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Jasa</a:t>
            </a:r>
            <a:endParaRPr lang="en-US" sz="1477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13072" y="2390696"/>
            <a:ext cx="1688123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Cek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Kelengkapan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Data</a:t>
            </a:r>
          </a:p>
        </p:txBody>
      </p:sp>
      <p:sp>
        <p:nvSpPr>
          <p:cNvPr id="28" name="Flowchart: Decision 27"/>
          <p:cNvSpPr/>
          <p:nvPr/>
        </p:nvSpPr>
        <p:spPr>
          <a:xfrm>
            <a:off x="1213071" y="3117470"/>
            <a:ext cx="1688123" cy="766482"/>
          </a:xfrm>
          <a:prstGeom prst="flowChartDecisi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Lengkap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?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688974" y="1405035"/>
            <a:ext cx="5620871" cy="1626984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User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mengajukan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permintaan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pengadaan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barang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jasa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dengan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kelengkapan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data,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seperti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Spesifikasi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teknis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barang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&amp;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jasa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jelas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Persyaratan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B3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Persyaratan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perijinan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/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lisensi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Persyaratan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APD yang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digunakan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688974" y="3248313"/>
            <a:ext cx="5620871" cy="1115434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Fungsi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bertanggungjawab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terkait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pengadaan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barang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&amp;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jasa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akan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memeriksa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kelengkapan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data.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Apabila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tidak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lengkap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maka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akan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dikembalikan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User.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Bila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perlu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konsultasikan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kepada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Petugas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berkompeten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terkait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dengan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Syarat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K3 (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Seperti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: Ahli K3)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213071" y="4133435"/>
            <a:ext cx="1688123" cy="773173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Mencari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kandidat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pemasok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/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penyedia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jasa</a:t>
            </a:r>
            <a:endParaRPr lang="en-US" sz="1477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213070" y="5256088"/>
            <a:ext cx="1688123" cy="60714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Seleksi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pemasok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/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penyedia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jasa</a:t>
            </a:r>
            <a:endParaRPr lang="en-US" sz="1477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688974" y="4580041"/>
            <a:ext cx="5620871" cy="1882760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Mencari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kandidat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pemasok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/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penyedia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jasa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juga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melakukan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seleksinya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dengan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pertimbangan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persyaratan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K3 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seperti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Persyaratan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B3 (based on GHS)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Persyaratan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lisensi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K3 (SIO, SIA, IUJP, PJK3,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dll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Sistem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manajemen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K3 (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Internasional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/ Nasional)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CHSE-MS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dll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</p:txBody>
      </p:sp>
      <p:cxnSp>
        <p:nvCxnSpPr>
          <p:cNvPr id="38" name="Straight Arrow Connector 37"/>
          <p:cNvCxnSpPr>
            <a:stCxn id="26" idx="2"/>
            <a:endCxn id="27" idx="0"/>
          </p:cNvCxnSpPr>
          <p:nvPr/>
        </p:nvCxnSpPr>
        <p:spPr>
          <a:xfrm>
            <a:off x="2057131" y="1997850"/>
            <a:ext cx="2" cy="39284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7" idx="2"/>
            <a:endCxn id="28" idx="0"/>
          </p:cNvCxnSpPr>
          <p:nvPr/>
        </p:nvCxnSpPr>
        <p:spPr>
          <a:xfrm flipH="1">
            <a:off x="2057133" y="2837820"/>
            <a:ext cx="1" cy="2796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8" idx="2"/>
            <a:endCxn id="34" idx="0"/>
          </p:cNvCxnSpPr>
          <p:nvPr/>
        </p:nvCxnSpPr>
        <p:spPr>
          <a:xfrm>
            <a:off x="2057132" y="3883952"/>
            <a:ext cx="0" cy="24948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2"/>
            <a:endCxn id="35" idx="0"/>
          </p:cNvCxnSpPr>
          <p:nvPr/>
        </p:nvCxnSpPr>
        <p:spPr>
          <a:xfrm flipH="1">
            <a:off x="2057132" y="4906607"/>
            <a:ext cx="1" cy="34948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5" idx="2"/>
          </p:cNvCxnSpPr>
          <p:nvPr/>
        </p:nvCxnSpPr>
        <p:spPr>
          <a:xfrm flipH="1">
            <a:off x="2057131" y="5863237"/>
            <a:ext cx="1" cy="3437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812287" y="6207025"/>
            <a:ext cx="489686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A</a:t>
            </a:r>
          </a:p>
        </p:txBody>
      </p:sp>
      <p:sp>
        <p:nvSpPr>
          <p:cNvPr id="18" name="Line 25"/>
          <p:cNvSpPr>
            <a:spLocks noChangeShapeType="1"/>
          </p:cNvSpPr>
          <p:nvPr/>
        </p:nvSpPr>
        <p:spPr bwMode="auto">
          <a:xfrm>
            <a:off x="2971232" y="1741334"/>
            <a:ext cx="647700" cy="263525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Line 25"/>
          <p:cNvSpPr>
            <a:spLocks noChangeShapeType="1"/>
          </p:cNvSpPr>
          <p:nvPr/>
        </p:nvSpPr>
        <p:spPr bwMode="auto">
          <a:xfrm>
            <a:off x="2971232" y="2653337"/>
            <a:ext cx="647700" cy="910134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Line 25"/>
          <p:cNvSpPr>
            <a:spLocks noChangeShapeType="1"/>
          </p:cNvSpPr>
          <p:nvPr/>
        </p:nvSpPr>
        <p:spPr bwMode="auto">
          <a:xfrm>
            <a:off x="2971232" y="4520020"/>
            <a:ext cx="647700" cy="910134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2971232" y="5660746"/>
            <a:ext cx="596596" cy="466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71266-4839-4BA2-8D80-6C94D5C2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E3D3CF9-A8F0-446F-8AA4-23D2A19D86A0}" type="slidenum">
              <a:rPr lang="en-US"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58</a:t>
            </a:fld>
            <a:endParaRPr lang="en-US">
              <a:latin typeface="Calibri"/>
            </a:endParaRPr>
          </a:p>
        </p:txBody>
      </p:sp>
      <p:cxnSp>
        <p:nvCxnSpPr>
          <p:cNvPr id="24" name="Straight Arrow Connector 35"/>
          <p:cNvCxnSpPr>
            <a:stCxn id="28" idx="1"/>
            <a:endCxn id="27" idx="1"/>
          </p:cNvCxnSpPr>
          <p:nvPr/>
        </p:nvCxnSpPr>
        <p:spPr>
          <a:xfrm rot="10800000" flipH="1">
            <a:off x="1213070" y="2614260"/>
            <a:ext cx="1" cy="886453"/>
          </a:xfrm>
          <a:prstGeom prst="bentConnector3">
            <a:avLst>
              <a:gd name="adj1" fmla="val -2286000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6"/>
          <a:stretch/>
        </p:blipFill>
        <p:spPr>
          <a:xfrm>
            <a:off x="1597537" y="3833271"/>
            <a:ext cx="293275" cy="29249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>
          <a:xfrm>
            <a:off x="670330" y="3248313"/>
            <a:ext cx="297698" cy="297016"/>
          </a:xfrm>
          <a:prstGeom prst="rect">
            <a:avLst/>
          </a:prstGeom>
        </p:spPr>
      </p:pic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07842D92-2F45-4C19-9478-7E89833BC32E}"/>
              </a:ext>
            </a:extLst>
          </p:cNvPr>
          <p:cNvSpPr txBox="1">
            <a:spLocks/>
          </p:cNvSpPr>
          <p:nvPr/>
        </p:nvSpPr>
        <p:spPr>
          <a:xfrm>
            <a:off x="0" y="66294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511464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764400" y="1311782"/>
            <a:ext cx="1688123" cy="47176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Pelaksanaan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Pengadaan</a:t>
            </a:r>
            <a:endParaRPr lang="en-US" sz="1477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64402" y="2226946"/>
            <a:ext cx="1688123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Terima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barang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/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Serah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terima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jasa</a:t>
            </a:r>
            <a:endParaRPr lang="en-US" sz="1477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28" name="Flowchart: Decision 27"/>
          <p:cNvSpPr/>
          <p:nvPr/>
        </p:nvSpPr>
        <p:spPr>
          <a:xfrm>
            <a:off x="1764401" y="3117470"/>
            <a:ext cx="1688123" cy="766482"/>
          </a:xfrm>
          <a:prstGeom prst="flowChartDecisi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Verifikasi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?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199966" y="1268786"/>
            <a:ext cx="5109879" cy="2905860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Pemasok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barang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mengirimkan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barang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lokasi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serah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terima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penyedia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jasa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periksa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keseuaian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barang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jasa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disyaratkan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di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permintaan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pengadaan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.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Pemeriksaan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barang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dapat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mengacu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spesifikasi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teknis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persyaratan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K3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pengangkutan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kondisi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kemasan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COA, MSDS,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dll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Pemeriksaan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serah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terima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pekerjaan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dapat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melihat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persyaratan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teknis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perijinan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K3,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kondisi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berbahaya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dll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62" b="1" u="sng" dirty="0" err="1">
                <a:solidFill>
                  <a:srgbClr val="FF0000"/>
                </a:solidFill>
                <a:latin typeface="Arial Narrow" pitchFamily="34" charset="0"/>
              </a:rPr>
              <a:t>Pelaksanaan</a:t>
            </a:r>
            <a:r>
              <a:rPr lang="en-US" sz="1662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b="1" u="sng" dirty="0" err="1">
                <a:solidFill>
                  <a:srgbClr val="FF0000"/>
                </a:solidFill>
                <a:latin typeface="Arial Narrow" pitchFamily="34" charset="0"/>
              </a:rPr>
              <a:t>pekerjaan</a:t>
            </a:r>
            <a:r>
              <a:rPr lang="en-US" sz="1662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b="1" u="sng" dirty="0" err="1">
                <a:solidFill>
                  <a:srgbClr val="FF0000"/>
                </a:solidFill>
                <a:latin typeface="Arial Narrow" pitchFamily="34" charset="0"/>
              </a:rPr>
              <a:t>kontraktor</a:t>
            </a:r>
            <a:r>
              <a:rPr lang="en-US" sz="1662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b="1" u="sng" dirty="0" err="1">
                <a:solidFill>
                  <a:srgbClr val="FF0000"/>
                </a:solidFill>
                <a:latin typeface="Arial Narrow" pitchFamily="34" charset="0"/>
              </a:rPr>
              <a:t>dan</a:t>
            </a:r>
            <a:r>
              <a:rPr lang="en-US" sz="1662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b="1" i="1" u="sng" dirty="0">
                <a:solidFill>
                  <a:srgbClr val="FF0000"/>
                </a:solidFill>
                <a:latin typeface="Arial Narrow" pitchFamily="34" charset="0"/>
              </a:rPr>
              <a:t>outsourcing</a:t>
            </a:r>
            <a:r>
              <a:rPr lang="en-US" sz="1662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b="1" u="sng" dirty="0" err="1">
                <a:solidFill>
                  <a:srgbClr val="FF0000"/>
                </a:solidFill>
                <a:latin typeface="Arial Narrow" pitchFamily="34" charset="0"/>
              </a:rPr>
              <a:t>dibuatkan</a:t>
            </a:r>
            <a:r>
              <a:rPr lang="en-US" sz="1662" b="1" u="sng" dirty="0">
                <a:solidFill>
                  <a:srgbClr val="FF0000"/>
                </a:solidFill>
                <a:latin typeface="Arial Narrow" pitchFamily="34" charset="0"/>
              </a:rPr>
              <a:t> proses </a:t>
            </a:r>
            <a:r>
              <a:rPr lang="en-US" sz="1662" b="1" u="sng" dirty="0" err="1">
                <a:solidFill>
                  <a:srgbClr val="FF0000"/>
                </a:solidFill>
                <a:latin typeface="Arial Narrow" pitchFamily="34" charset="0"/>
              </a:rPr>
              <a:t>untuk</a:t>
            </a:r>
            <a:r>
              <a:rPr lang="en-US" sz="1662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b="1" u="sng" dirty="0" err="1">
                <a:solidFill>
                  <a:srgbClr val="FF0000"/>
                </a:solidFill>
                <a:latin typeface="Arial Narrow" pitchFamily="34" charset="0"/>
              </a:rPr>
              <a:t>mengendalikannya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764401" y="4133435"/>
            <a:ext cx="1688123" cy="773173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Evaluasi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Pemasok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/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Penyedia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jasa</a:t>
            </a:r>
            <a:endParaRPr lang="en-US" sz="1477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99966" y="4366010"/>
            <a:ext cx="5109879" cy="2138534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Evaluasi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pemasok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/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penyedia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jasa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dapat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dilakukan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secara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berkala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atau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selesainya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akhir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kontrak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kerjasama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.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Dengan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mempertimbangkan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aspek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K3,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seperti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Kesesuaian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terhadap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sistem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manajemen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K3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perusahaan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Kesesuaian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terhadap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persyaratan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hukum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&amp;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persyaratan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lain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Jumlah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kecelakaan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kerja</a:t>
            </a:r>
            <a:endParaRPr lang="en-US" sz="1662" dirty="0">
              <a:solidFill>
                <a:prstClr val="black"/>
              </a:solidFill>
              <a:latin typeface="Arial Narrow" pitchFamily="34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Jumlah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temuan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inspeksi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K3 / audit K3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Kesesuaian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terhadap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62" i="1" dirty="0">
                <a:solidFill>
                  <a:prstClr val="black"/>
                </a:solidFill>
                <a:latin typeface="Arial Narrow" pitchFamily="34" charset="0"/>
              </a:rPr>
              <a:t>service level agreement </a:t>
            </a:r>
            <a:r>
              <a:rPr lang="en-US" sz="1662" dirty="0" err="1">
                <a:solidFill>
                  <a:prstClr val="black"/>
                </a:solidFill>
                <a:latin typeface="Arial Narrow" pitchFamily="34" charset="0"/>
              </a:rPr>
              <a:t>atau</a:t>
            </a:r>
            <a:r>
              <a:rPr lang="en-US" sz="1662" dirty="0">
                <a:solidFill>
                  <a:prstClr val="black"/>
                </a:solidFill>
                <a:latin typeface="Arial Narrow" pitchFamily="34" charset="0"/>
              </a:rPr>
              <a:t> LOI</a:t>
            </a:r>
          </a:p>
        </p:txBody>
      </p:sp>
      <p:cxnSp>
        <p:nvCxnSpPr>
          <p:cNvPr id="38" name="Straight Arrow Connector 37"/>
          <p:cNvCxnSpPr>
            <a:stCxn id="26" idx="2"/>
            <a:endCxn id="27" idx="0"/>
          </p:cNvCxnSpPr>
          <p:nvPr/>
        </p:nvCxnSpPr>
        <p:spPr>
          <a:xfrm>
            <a:off x="2608461" y="1783546"/>
            <a:ext cx="2" cy="4434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7" idx="2"/>
            <a:endCxn id="28" idx="0"/>
          </p:cNvCxnSpPr>
          <p:nvPr/>
        </p:nvCxnSpPr>
        <p:spPr>
          <a:xfrm flipH="1">
            <a:off x="2608463" y="2674070"/>
            <a:ext cx="1" cy="4434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8" idx="2"/>
            <a:endCxn id="34" idx="0"/>
          </p:cNvCxnSpPr>
          <p:nvPr/>
        </p:nvCxnSpPr>
        <p:spPr>
          <a:xfrm>
            <a:off x="2608462" y="3883952"/>
            <a:ext cx="0" cy="24948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2"/>
            <a:endCxn id="30" idx="0"/>
          </p:cNvCxnSpPr>
          <p:nvPr/>
        </p:nvCxnSpPr>
        <p:spPr>
          <a:xfrm>
            <a:off x="2608462" y="4906607"/>
            <a:ext cx="0" cy="25546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363617" y="615175"/>
            <a:ext cx="489686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A</a:t>
            </a:r>
          </a:p>
        </p:txBody>
      </p:sp>
      <p:cxnSp>
        <p:nvCxnSpPr>
          <p:cNvPr id="16" name="Straight Arrow Connector 15"/>
          <p:cNvCxnSpPr>
            <a:stCxn id="51" idx="2"/>
            <a:endCxn id="26" idx="0"/>
          </p:cNvCxnSpPr>
          <p:nvPr/>
        </p:nvCxnSpPr>
        <p:spPr>
          <a:xfrm>
            <a:off x="2608461" y="1062299"/>
            <a:ext cx="1" cy="24948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Decision 29"/>
          <p:cNvSpPr/>
          <p:nvPr/>
        </p:nvSpPr>
        <p:spPr>
          <a:xfrm>
            <a:off x="1764401" y="5162069"/>
            <a:ext cx="1688123" cy="766482"/>
          </a:xfrm>
          <a:prstGeom prst="flowChartDecisi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Arial Narrow" pitchFamily="34" charset="0"/>
              </a:rPr>
              <a:t>Sesuai</a:t>
            </a: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 ?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764402" y="6147075"/>
            <a:ext cx="1688123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Continual Improvement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21398" y="3717909"/>
            <a:ext cx="964239" cy="58156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>
                <a:solidFill>
                  <a:prstClr val="white"/>
                </a:solidFill>
                <a:latin typeface="Arial Narrow" pitchFamily="34" charset="0"/>
              </a:rPr>
              <a:t>Corrective Action</a:t>
            </a:r>
          </a:p>
        </p:txBody>
      </p:sp>
      <p:cxnSp>
        <p:nvCxnSpPr>
          <p:cNvPr id="41" name="Straight Arrow Connector 40"/>
          <p:cNvCxnSpPr>
            <a:stCxn id="30" idx="2"/>
            <a:endCxn id="32" idx="0"/>
          </p:cNvCxnSpPr>
          <p:nvPr/>
        </p:nvCxnSpPr>
        <p:spPr>
          <a:xfrm>
            <a:off x="2608463" y="5928551"/>
            <a:ext cx="1" cy="21852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8" idx="1"/>
            <a:endCxn id="36" idx="0"/>
          </p:cNvCxnSpPr>
          <p:nvPr/>
        </p:nvCxnSpPr>
        <p:spPr>
          <a:xfrm rot="10800000" flipV="1">
            <a:off x="1103519" y="3500711"/>
            <a:ext cx="660883" cy="217197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1"/>
          <p:cNvCxnSpPr>
            <a:stCxn id="30" idx="1"/>
            <a:endCxn id="36" idx="2"/>
          </p:cNvCxnSpPr>
          <p:nvPr/>
        </p:nvCxnSpPr>
        <p:spPr>
          <a:xfrm rot="10800000">
            <a:off x="1103519" y="4299479"/>
            <a:ext cx="660883" cy="1245833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ine 25"/>
          <p:cNvSpPr>
            <a:spLocks noChangeShapeType="1"/>
          </p:cNvSpPr>
          <p:nvPr/>
        </p:nvSpPr>
        <p:spPr bwMode="auto">
          <a:xfrm>
            <a:off x="3498456" y="1584030"/>
            <a:ext cx="647700" cy="263525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Line 25"/>
          <p:cNvSpPr>
            <a:spLocks noChangeShapeType="1"/>
          </p:cNvSpPr>
          <p:nvPr/>
        </p:nvSpPr>
        <p:spPr bwMode="auto">
          <a:xfrm>
            <a:off x="3498456" y="2512257"/>
            <a:ext cx="647700" cy="2344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Line 25"/>
          <p:cNvSpPr>
            <a:spLocks noChangeShapeType="1"/>
          </p:cNvSpPr>
          <p:nvPr/>
        </p:nvSpPr>
        <p:spPr bwMode="auto">
          <a:xfrm>
            <a:off x="3552265" y="4517676"/>
            <a:ext cx="647700" cy="2344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8B58C5-978F-47E9-9399-D866B7BBF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E3D3CF9-A8F0-446F-8AA4-23D2A19D86A0}" type="slidenum">
              <a:rPr lang="en-US"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59</a:t>
            </a:fld>
            <a:endParaRPr lang="en-US">
              <a:latin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8072" y="80863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Pengadaan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6"/>
          <a:stretch/>
        </p:blipFill>
        <p:spPr>
          <a:xfrm>
            <a:off x="2853304" y="5879841"/>
            <a:ext cx="293275" cy="29249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>
          <a:xfrm>
            <a:off x="1466701" y="5209049"/>
            <a:ext cx="297698" cy="29701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6"/>
          <a:stretch/>
        </p:blipFill>
        <p:spPr>
          <a:xfrm>
            <a:off x="2070343" y="3823513"/>
            <a:ext cx="293275" cy="29249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>
          <a:xfrm>
            <a:off x="1423780" y="3180204"/>
            <a:ext cx="297698" cy="297016"/>
          </a:xfrm>
          <a:prstGeom prst="rect">
            <a:avLst/>
          </a:prstGeom>
        </p:spPr>
      </p:pic>
      <p:sp>
        <p:nvSpPr>
          <p:cNvPr id="50" name="Footer Placeholder 2">
            <a:extLst>
              <a:ext uri="{FF2B5EF4-FFF2-40B4-BE49-F238E27FC236}">
                <a16:creationId xmlns:a16="http://schemas.microsoft.com/office/drawing/2014/main" id="{A4A456D4-2F35-4EEF-A1FA-53676BD9546E}"/>
              </a:ext>
            </a:extLst>
          </p:cNvPr>
          <p:cNvSpPr txBox="1">
            <a:spLocks/>
          </p:cNvSpPr>
          <p:nvPr/>
        </p:nvSpPr>
        <p:spPr>
          <a:xfrm>
            <a:off x="136634" y="6594574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2746900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WordArt 4"/>
          <p:cNvSpPr>
            <a:spLocks noChangeArrowheads="1" noChangeShapeType="1" noTextEdit="1"/>
          </p:cNvSpPr>
          <p:nvPr/>
        </p:nvSpPr>
        <p:spPr bwMode="auto">
          <a:xfrm>
            <a:off x="992188" y="333375"/>
            <a:ext cx="4608512" cy="3603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noFill/>
                  <a:miter lim="800000"/>
                  <a:headEnd/>
                  <a:tailEnd/>
                </a:ln>
                <a:solidFill>
                  <a:srgbClr val="333333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Hazard Classification</a:t>
            </a:r>
          </a:p>
        </p:txBody>
      </p:sp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1208088" y="1196975"/>
            <a:ext cx="6985000" cy="519113"/>
          </a:xfrm>
          <a:prstGeom prst="rect">
            <a:avLst/>
          </a:prstGeom>
          <a:solidFill>
            <a:schemeClr val="folHlink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4D4D4D"/>
            </a:extrusionClr>
          </a:sp3d>
        </p:spPr>
        <p:txBody>
          <a:bodyPr>
            <a:spAutoFit/>
            <a:flatTx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chemeClr val="bg1"/>
                </a:solidFill>
              </a:rPr>
              <a:t>Physical Hazard </a:t>
            </a:r>
            <a:r>
              <a:rPr lang="en-US" i="1">
                <a:solidFill>
                  <a:srgbClr val="FFFF00"/>
                </a:solidFill>
              </a:rPr>
              <a:t>(Bahaya Fisik)</a:t>
            </a:r>
          </a:p>
        </p:txBody>
      </p:sp>
      <p:sp>
        <p:nvSpPr>
          <p:cNvPr id="31749" name="Text Box 6"/>
          <p:cNvSpPr txBox="1">
            <a:spLocks noChangeArrowheads="1"/>
          </p:cNvSpPr>
          <p:nvPr/>
        </p:nvSpPr>
        <p:spPr bwMode="auto">
          <a:xfrm>
            <a:off x="1568450" y="2349500"/>
            <a:ext cx="7129463" cy="519113"/>
          </a:xfrm>
          <a:prstGeom prst="rect">
            <a:avLst/>
          </a:prstGeom>
          <a:solidFill>
            <a:schemeClr val="folHlink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4D4D4D"/>
            </a:extrusionClr>
          </a:sp3d>
        </p:spPr>
        <p:txBody>
          <a:bodyPr>
            <a:spAutoFit/>
            <a:flatTx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chemeClr val="bg1"/>
                </a:solidFill>
              </a:rPr>
              <a:t>Chemical Hazard </a:t>
            </a:r>
            <a:r>
              <a:rPr lang="en-US" i="1">
                <a:solidFill>
                  <a:srgbClr val="FFFF00"/>
                </a:solidFill>
              </a:rPr>
              <a:t>(Bahaya Bahan Kimia)</a:t>
            </a:r>
          </a:p>
        </p:txBody>
      </p:sp>
      <p:sp>
        <p:nvSpPr>
          <p:cNvPr id="31750" name="Text Box 7"/>
          <p:cNvSpPr txBox="1">
            <a:spLocks noChangeArrowheads="1"/>
          </p:cNvSpPr>
          <p:nvPr/>
        </p:nvSpPr>
        <p:spPr bwMode="auto">
          <a:xfrm>
            <a:off x="1927225" y="3429000"/>
            <a:ext cx="7202488" cy="519113"/>
          </a:xfrm>
          <a:prstGeom prst="rect">
            <a:avLst/>
          </a:prstGeom>
          <a:solidFill>
            <a:schemeClr val="folHlink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4D4D4D"/>
            </a:extrusionClr>
          </a:sp3d>
        </p:spPr>
        <p:txBody>
          <a:bodyPr>
            <a:spAutoFit/>
            <a:flatTx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chemeClr val="bg1"/>
                </a:solidFill>
              </a:rPr>
              <a:t>Biological Hazard </a:t>
            </a:r>
            <a:r>
              <a:rPr lang="en-US" i="1">
                <a:solidFill>
                  <a:srgbClr val="FFFF00"/>
                </a:solidFill>
              </a:rPr>
              <a:t>(Bahaya Biologis)</a:t>
            </a:r>
          </a:p>
        </p:txBody>
      </p:sp>
      <p:sp>
        <p:nvSpPr>
          <p:cNvPr id="31751" name="Text Box 9"/>
          <p:cNvSpPr txBox="1">
            <a:spLocks noChangeArrowheads="1"/>
          </p:cNvSpPr>
          <p:nvPr/>
        </p:nvSpPr>
        <p:spPr bwMode="auto">
          <a:xfrm>
            <a:off x="2360613" y="4581525"/>
            <a:ext cx="7200900" cy="519113"/>
          </a:xfrm>
          <a:prstGeom prst="rect">
            <a:avLst/>
          </a:prstGeom>
          <a:solidFill>
            <a:schemeClr val="folHlink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4D4D4D"/>
            </a:extrusionClr>
          </a:sp3d>
        </p:spPr>
        <p:txBody>
          <a:bodyPr>
            <a:spAutoFit/>
            <a:flatTx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chemeClr val="bg1"/>
                </a:solidFill>
              </a:rPr>
              <a:t>Psychological Hazard </a:t>
            </a:r>
            <a:r>
              <a:rPr lang="en-US" i="1">
                <a:solidFill>
                  <a:srgbClr val="FFFF00"/>
                </a:solidFill>
              </a:rPr>
              <a:t>(Bahaya Psikologis)</a:t>
            </a:r>
          </a:p>
        </p:txBody>
      </p:sp>
      <p:sp>
        <p:nvSpPr>
          <p:cNvPr id="31752" name="AutoShape 10"/>
          <p:cNvSpPr>
            <a:spLocks noChangeArrowheads="1"/>
          </p:cNvSpPr>
          <p:nvPr/>
        </p:nvSpPr>
        <p:spPr bwMode="auto">
          <a:xfrm>
            <a:off x="200025" y="1125538"/>
            <a:ext cx="576263" cy="576262"/>
          </a:xfrm>
          <a:prstGeom prst="flowChartConnector">
            <a:avLst/>
          </a:prstGeom>
          <a:gradFill rotWithShape="1">
            <a:gsLst>
              <a:gs pos="0">
                <a:schemeClr val="bg1"/>
              </a:gs>
              <a:gs pos="100000">
                <a:srgbClr val="800000"/>
              </a:gs>
            </a:gsLst>
            <a:path path="shape">
              <a:fillToRect l="50000" t="50000" r="50000" b="50000"/>
            </a:path>
          </a:gradFill>
          <a:ln w="9525">
            <a:round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endParaRPr lang="id-ID"/>
          </a:p>
        </p:txBody>
      </p:sp>
      <p:sp>
        <p:nvSpPr>
          <p:cNvPr id="31753" name="AutoShape 14"/>
          <p:cNvSpPr>
            <a:spLocks noChangeArrowheads="1"/>
          </p:cNvSpPr>
          <p:nvPr/>
        </p:nvSpPr>
        <p:spPr bwMode="auto">
          <a:xfrm>
            <a:off x="560388" y="2205038"/>
            <a:ext cx="576262" cy="576262"/>
          </a:xfrm>
          <a:prstGeom prst="flowChartConnector">
            <a:avLst/>
          </a:prstGeom>
          <a:gradFill rotWithShape="1">
            <a:gsLst>
              <a:gs pos="0">
                <a:schemeClr val="bg1"/>
              </a:gs>
              <a:gs pos="100000">
                <a:srgbClr val="800000"/>
              </a:gs>
            </a:gsLst>
            <a:path path="shape">
              <a:fillToRect l="50000" t="50000" r="50000" b="50000"/>
            </a:path>
          </a:gradFill>
          <a:ln w="9525">
            <a:round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endParaRPr lang="id-ID"/>
          </a:p>
        </p:txBody>
      </p:sp>
      <p:sp>
        <p:nvSpPr>
          <p:cNvPr id="31754" name="AutoShape 15"/>
          <p:cNvSpPr>
            <a:spLocks noChangeArrowheads="1"/>
          </p:cNvSpPr>
          <p:nvPr/>
        </p:nvSpPr>
        <p:spPr bwMode="auto">
          <a:xfrm>
            <a:off x="992188" y="3284538"/>
            <a:ext cx="576262" cy="576262"/>
          </a:xfrm>
          <a:prstGeom prst="flowChartConnector">
            <a:avLst/>
          </a:prstGeom>
          <a:gradFill rotWithShape="1">
            <a:gsLst>
              <a:gs pos="0">
                <a:schemeClr val="bg1"/>
              </a:gs>
              <a:gs pos="100000">
                <a:srgbClr val="800000"/>
              </a:gs>
            </a:gsLst>
            <a:path path="shape">
              <a:fillToRect l="50000" t="50000" r="50000" b="50000"/>
            </a:path>
          </a:gradFill>
          <a:ln w="9525">
            <a:round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endParaRPr lang="id-ID"/>
          </a:p>
        </p:txBody>
      </p:sp>
      <p:sp>
        <p:nvSpPr>
          <p:cNvPr id="31755" name="AutoShape 16"/>
          <p:cNvSpPr>
            <a:spLocks noChangeArrowheads="1"/>
          </p:cNvSpPr>
          <p:nvPr/>
        </p:nvSpPr>
        <p:spPr bwMode="auto">
          <a:xfrm>
            <a:off x="1423988" y="4437063"/>
            <a:ext cx="576262" cy="576262"/>
          </a:xfrm>
          <a:prstGeom prst="flowChartConnector">
            <a:avLst/>
          </a:prstGeom>
          <a:gradFill rotWithShape="1">
            <a:gsLst>
              <a:gs pos="0">
                <a:schemeClr val="bg1"/>
              </a:gs>
              <a:gs pos="100000">
                <a:srgbClr val="800000"/>
              </a:gs>
            </a:gsLst>
            <a:path path="shape">
              <a:fillToRect l="50000" t="50000" r="50000" b="50000"/>
            </a:path>
          </a:gradFill>
          <a:ln w="9525">
            <a:round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endParaRPr lang="id-ID"/>
          </a:p>
        </p:txBody>
      </p:sp>
      <p:sp>
        <p:nvSpPr>
          <p:cNvPr id="31756" name="AutoShape 17"/>
          <p:cNvSpPr>
            <a:spLocks noChangeArrowheads="1"/>
          </p:cNvSpPr>
          <p:nvPr/>
        </p:nvSpPr>
        <p:spPr bwMode="auto">
          <a:xfrm>
            <a:off x="1639888" y="5661025"/>
            <a:ext cx="576262" cy="576263"/>
          </a:xfrm>
          <a:prstGeom prst="flowChartConnector">
            <a:avLst/>
          </a:prstGeom>
          <a:gradFill rotWithShape="1">
            <a:gsLst>
              <a:gs pos="0">
                <a:schemeClr val="bg1"/>
              </a:gs>
              <a:gs pos="100000">
                <a:srgbClr val="800000"/>
              </a:gs>
            </a:gsLst>
            <a:path path="shape">
              <a:fillToRect l="50000" t="50000" r="50000" b="50000"/>
            </a:path>
          </a:gradFill>
          <a:ln w="9525">
            <a:round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endParaRPr lang="id-ID"/>
          </a:p>
        </p:txBody>
      </p:sp>
      <p:sp>
        <p:nvSpPr>
          <p:cNvPr id="31757" name="Text Box 18"/>
          <p:cNvSpPr txBox="1">
            <a:spLocks noChangeArrowheads="1"/>
          </p:cNvSpPr>
          <p:nvPr/>
        </p:nvSpPr>
        <p:spPr bwMode="auto">
          <a:xfrm>
            <a:off x="2576513" y="5734050"/>
            <a:ext cx="7200900" cy="519113"/>
          </a:xfrm>
          <a:prstGeom prst="rect">
            <a:avLst/>
          </a:prstGeom>
          <a:solidFill>
            <a:schemeClr val="folHlink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4D4D4D"/>
            </a:extrusionClr>
          </a:sp3d>
        </p:spPr>
        <p:txBody>
          <a:bodyPr>
            <a:spAutoFit/>
            <a:flatTx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chemeClr val="bg1"/>
                </a:solidFill>
              </a:rPr>
              <a:t>Natural Hazard </a:t>
            </a:r>
            <a:r>
              <a:rPr lang="en-US" i="1">
                <a:solidFill>
                  <a:srgbClr val="FFFF00"/>
                </a:solidFill>
              </a:rPr>
              <a:t>(Bahaya Alam)</a:t>
            </a:r>
          </a:p>
        </p:txBody>
      </p:sp>
      <p:sp>
        <p:nvSpPr>
          <p:cNvPr id="31758" name="Line 19"/>
          <p:cNvSpPr>
            <a:spLocks noChangeShapeType="1"/>
          </p:cNvSpPr>
          <p:nvPr/>
        </p:nvSpPr>
        <p:spPr bwMode="auto">
          <a:xfrm>
            <a:off x="0" y="765175"/>
            <a:ext cx="9906000" cy="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31759" name="Picture 20" descr="bl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82013" y="144463"/>
            <a:ext cx="127635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3EB6B9-A16C-4FE6-BFCF-47C369CB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1EF2AD06-33E8-4016-AD0D-94299CE533AF}"/>
              </a:ext>
            </a:extLst>
          </p:cNvPr>
          <p:cNvSpPr txBox="1">
            <a:spLocks/>
          </p:cNvSpPr>
          <p:nvPr/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621397" y="704431"/>
            <a:ext cx="8689648" cy="660437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Organisasi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harus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menetapkan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merapkan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memelihara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proses yang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diperlukan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untuk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siaga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tanggap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terhadap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potensi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situasi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darurat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teridentifikasi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.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504647" y="1491659"/>
          <a:ext cx="8804140" cy="507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ctangle 14"/>
          <p:cNvSpPr/>
          <p:nvPr/>
        </p:nvSpPr>
        <p:spPr>
          <a:xfrm>
            <a:off x="621397" y="177529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Kesiagaan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dan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Tanggap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Darurat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7EECDC-10E7-42E5-9473-5C0B836D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E3D3CF9-A8F0-446F-8AA4-23D2A19D86A0}" type="slidenum">
              <a:rPr lang="en-US"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60</a:t>
            </a:fld>
            <a:endParaRPr lang="en-US">
              <a:latin typeface="Calibri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A2B9767-D4BC-4ECB-B9F9-7ED9EF19E17F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3360835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pa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5000"/>
          </a:blip>
          <a:stretch>
            <a:fillRect/>
          </a:stretch>
        </p:blipFill>
        <p:spPr>
          <a:xfrm>
            <a:off x="6706888" y="455933"/>
            <a:ext cx="2785154" cy="18857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" y="28575"/>
            <a:ext cx="463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Narrow" pitchFamily="34" charset="0"/>
              </a:rPr>
              <a:t>SMK3L  8.2 </a:t>
            </a:r>
            <a:r>
              <a:rPr lang="en-US" b="1" dirty="0" err="1">
                <a:latin typeface="Arial Narrow" pitchFamily="34" charset="0"/>
              </a:rPr>
              <a:t>Kesiapsiagaan</a:t>
            </a:r>
            <a:r>
              <a:rPr lang="en-US" b="1" dirty="0">
                <a:latin typeface="Arial Narrow" pitchFamily="34" charset="0"/>
              </a:rPr>
              <a:t> dan </a:t>
            </a:r>
            <a:r>
              <a:rPr lang="en-US" b="1" dirty="0" err="1">
                <a:latin typeface="Arial Narrow" pitchFamily="34" charset="0"/>
              </a:rPr>
              <a:t>tanggap</a:t>
            </a:r>
            <a:r>
              <a:rPr lang="en-US" b="1" dirty="0">
                <a:latin typeface="Arial Narrow" pitchFamily="34" charset="0"/>
              </a:rPr>
              <a:t> </a:t>
            </a:r>
            <a:r>
              <a:rPr lang="en-US" b="1" dirty="0" err="1">
                <a:latin typeface="Arial Narrow" pitchFamily="34" charset="0"/>
              </a:rPr>
              <a:t>darurat</a:t>
            </a:r>
            <a:endParaRPr lang="en-US" b="1" dirty="0">
              <a:latin typeface="Arial Narrow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71686" y="988159"/>
            <a:ext cx="5385370" cy="5191417"/>
            <a:chOff x="3889909" y="988158"/>
            <a:chExt cx="5834151" cy="5191417"/>
          </a:xfrm>
        </p:grpSpPr>
        <p:sp>
          <p:nvSpPr>
            <p:cNvPr id="7" name="Flowchart: Terminator 6"/>
            <p:cNvSpPr/>
            <p:nvPr/>
          </p:nvSpPr>
          <p:spPr>
            <a:xfrm>
              <a:off x="3918935" y="988158"/>
              <a:ext cx="2526290" cy="707922"/>
            </a:xfrm>
            <a:prstGeom prst="flowChartTermina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 lIns="27432" tIns="22860" rIns="27432" bIns="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 sz="1000"/>
              </a:pPr>
              <a:r>
                <a:rPr lang="en-US" sz="1400" dirty="0" err="1">
                  <a:solidFill>
                    <a:srgbClr val="000000"/>
                  </a:solidFill>
                  <a:latin typeface="Arial Narrow" pitchFamily="34" charset="0"/>
                  <a:ea typeface="Tahoma" pitchFamily="34" charset="0"/>
                  <a:cs typeface="Times New Roman" panose="02020603050405020304" pitchFamily="18" charset="0"/>
                </a:rPr>
                <a:t>Identifikasi</a:t>
              </a:r>
              <a:r>
                <a:rPr lang="en-US" sz="1400" dirty="0">
                  <a:solidFill>
                    <a:srgbClr val="000000"/>
                  </a:solidFill>
                  <a:latin typeface="Arial Narrow" pitchFamily="34" charset="0"/>
                  <a:ea typeface="Tahoma" pitchFamily="34" charset="0"/>
                  <a:cs typeface="Times New Roman" panose="02020603050405020304" pitchFamily="18" charset="0"/>
                </a:rPr>
                <a:t> </a:t>
              </a:r>
              <a:r>
                <a:rPr lang="id-ID" sz="1400" dirty="0">
                  <a:solidFill>
                    <a:srgbClr val="000000"/>
                  </a:solidFill>
                  <a:latin typeface="Arial Narrow" pitchFamily="34" charset="0"/>
                  <a:ea typeface="Tahoma" pitchFamily="34" charset="0"/>
                  <a:cs typeface="Times New Roman" panose="02020603050405020304" pitchFamily="18" charset="0"/>
                </a:rPr>
                <a:t>Keadaan Darurat dan Lokasi Kejadian</a:t>
              </a:r>
              <a:endParaRPr lang="en-US" sz="1050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889909" y="1934886"/>
              <a:ext cx="2628000" cy="83781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" tIns="0" rIns="0" bIns="0" numCol="1" spcCol="0" rtlCol="0" fromWordArt="0" anchor="ctr" anchorCtr="0" forceAA="0" upright="1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d-ID" sz="1400" dirty="0">
                  <a:latin typeface="Arial Narrow" pitchFamily="34" charset="0"/>
                  <a:cs typeface="Times New Roman" panose="02020603050405020304" pitchFamily="18" charset="0"/>
                </a:rPr>
                <a:t>Analisa dampak lingkungan yang akan terjadi sesuai skala, sifat dan ruang</a:t>
              </a:r>
              <a:r>
                <a:rPr lang="en-US" sz="1400" dirty="0">
                  <a:latin typeface="Arial Narrow" pitchFamily="34" charset="0"/>
                  <a:cs typeface="Times New Roman" panose="02020603050405020304" pitchFamily="18" charset="0"/>
                </a:rPr>
                <a:t> </a:t>
              </a:r>
              <a:r>
                <a:rPr lang="id-ID" sz="1400" dirty="0">
                  <a:latin typeface="Arial Narrow" pitchFamily="34" charset="0"/>
                  <a:cs typeface="Times New Roman" panose="02020603050405020304" pitchFamily="18" charset="0"/>
                </a:rPr>
                <a:t>lingkup keadaan darurat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930205" y="3006756"/>
              <a:ext cx="2618265" cy="756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27432" tIns="22860" rIns="27432" bIns="2286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>
                <a:defRPr sz="1000"/>
              </a:pPr>
              <a:r>
                <a:rPr lang="id-ID" sz="1400">
                  <a:solidFill>
                    <a:srgbClr val="000000"/>
                  </a:solidFill>
                  <a:latin typeface="Arial Narrow" pitchFamily="34" charset="0"/>
                  <a:ea typeface="Tahoma" pitchFamily="34" charset="0"/>
                  <a:cs typeface="Times New Roman" panose="02020603050405020304" pitchFamily="18" charset="0"/>
                </a:rPr>
                <a:t>Identifikasi kelengkapan infrastruktur kesiagaan dan pengendalian tanggap darurat</a:t>
              </a:r>
              <a:endParaRPr lang="en-US" sz="1400">
                <a:latin typeface="Arial Narrow" pitchFamily="34" charset="0"/>
                <a:ea typeface="Tahoma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3941703" y="3968652"/>
              <a:ext cx="2621516" cy="720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27432" tIns="22860" rIns="27432" bIns="2286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>
                <a:defRPr sz="1000"/>
              </a:pPr>
              <a:r>
                <a:rPr lang="id-ID" sz="1400">
                  <a:solidFill>
                    <a:srgbClr val="000000"/>
                  </a:solidFill>
                  <a:latin typeface="Arial Narrow" pitchFamily="34" charset="0"/>
                  <a:cs typeface="Times New Roman" panose="02020603050405020304" pitchFamily="18" charset="0"/>
                </a:rPr>
                <a:t>Menetapkan penanggungjawab penanggulangan tanggap dan tindakan darurat</a:t>
              </a:r>
              <a:endParaRPr lang="en-US" sz="1050">
                <a:latin typeface="Arial Narrow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948903" y="4891065"/>
              <a:ext cx="2628000" cy="55109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" tIns="0" rIns="0" bIns="0" numCol="1" spcCol="0" rtlCol="0" fromWordArt="0" anchor="ctr" anchorCtr="0" forceAA="0" upright="1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d-ID" sz="1400">
                  <a:latin typeface="Arial Narrow" pitchFamily="34" charset="0"/>
                  <a:cs typeface="Times New Roman" panose="02020603050405020304" pitchFamily="18" charset="0"/>
                </a:rPr>
                <a:t>Menetapkan sistem komunikasi tanggap darurat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948904" y="5657981"/>
              <a:ext cx="2628000" cy="521594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" tIns="0" rIns="0" bIns="0" numCol="1" spcCol="0" rtlCol="0" fromWordArt="0" anchor="ctr" anchorCtr="0" forceAA="0" upright="1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d-ID" sz="1400">
                  <a:latin typeface="Arial Narrow" pitchFamily="34" charset="0"/>
                  <a:cs typeface="Times New Roman" panose="02020603050405020304" pitchFamily="18" charset="0"/>
                </a:rPr>
                <a:t>Menetapkan sistem komunikasi tanggap darurat</a:t>
              </a:r>
            </a:p>
          </p:txBody>
        </p:sp>
        <p:sp>
          <p:nvSpPr>
            <p:cNvPr id="20" name="AutoShape 103"/>
            <p:cNvSpPr>
              <a:spLocks noChangeArrowheads="1"/>
            </p:cNvSpPr>
            <p:nvPr/>
          </p:nvSpPr>
          <p:spPr bwMode="auto">
            <a:xfrm>
              <a:off x="7493369" y="5165622"/>
              <a:ext cx="1817738" cy="999203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27432" tIns="22860" rIns="27432" bIns="2286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>
                <a:defRPr sz="1000"/>
              </a:pPr>
              <a:r>
                <a:rPr lang="id-ID" sz="1400">
                  <a:solidFill>
                    <a:srgbClr val="000000"/>
                  </a:solidFill>
                  <a:latin typeface="Arial Narrow" pitchFamily="34" charset="0"/>
                </a:rPr>
                <a:t>Efektif</a:t>
              </a:r>
              <a:r>
                <a:rPr lang="en-US" sz="1400">
                  <a:solidFill>
                    <a:srgbClr val="000000"/>
                  </a:solidFill>
                  <a:latin typeface="Arial Narrow" pitchFamily="34" charset="0"/>
                </a:rPr>
                <a:t>?</a:t>
              </a:r>
              <a:endParaRPr lang="en-US" sz="1400">
                <a:latin typeface="Arial Narrow" pitchFamily="34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7086710" y="3562359"/>
              <a:ext cx="2637350" cy="11571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27432" tIns="22860" rIns="27432" bIns="2286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>
                <a:defRPr sz="1000"/>
              </a:pPr>
              <a:r>
                <a:rPr lang="id-ID" sz="1400">
                  <a:latin typeface="Arial Narrow" pitchFamily="34" charset="0"/>
                  <a:cs typeface="Times New Roman" panose="02020603050405020304" pitchFamily="18" charset="0"/>
                </a:rPr>
                <a:t>Mengkaji optimalisasi sistem Kesiapsiagaan tanggap darurat dan peluang perbaikan dalam penanggulangan dan pengendalian keadaan darurat </a:t>
              </a:r>
              <a:endParaRPr lang="en-US" sz="1400">
                <a:latin typeface="Arial Narrow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Elbow Connector 24"/>
            <p:cNvCxnSpPr>
              <a:stCxn id="18" idx="2"/>
              <a:endCxn id="20" idx="2"/>
            </p:cNvCxnSpPr>
            <p:nvPr/>
          </p:nvCxnSpPr>
          <p:spPr>
            <a:xfrm rot="5400000" flipH="1" flipV="1">
              <a:off x="6825196" y="4602533"/>
              <a:ext cx="14750" cy="3139334"/>
            </a:xfrm>
            <a:prstGeom prst="bentConnector3">
              <a:avLst>
                <a:gd name="adj1" fmla="val -1549831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0"/>
              <a:endCxn id="23" idx="2"/>
            </p:cNvCxnSpPr>
            <p:nvPr/>
          </p:nvCxnSpPr>
          <p:spPr>
            <a:xfrm rot="5400000" flipH="1" flipV="1">
              <a:off x="8180742" y="4940980"/>
              <a:ext cx="446138" cy="31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8544190" y="4807975"/>
              <a:ext cx="459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Arial Narrow" pitchFamily="34" charset="0"/>
                </a:rPr>
                <a:t>Ya</a:t>
              </a:r>
              <a:r>
                <a:rPr lang="en-US" sz="1600" dirty="0">
                  <a:latin typeface="Arial Narrow" pitchFamily="34" charset="0"/>
                </a:rPr>
                <a:t>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853045" y="5225843"/>
              <a:ext cx="690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Arial Narrow" pitchFamily="34" charset="0"/>
                </a:rPr>
                <a:t>Tidak</a:t>
              </a:r>
              <a:r>
                <a:rPr lang="en-US" sz="1600" dirty="0">
                  <a:latin typeface="Arial Narrow" pitchFamily="34" charset="0"/>
                </a:rPr>
                <a:t> </a:t>
              </a:r>
            </a:p>
          </p:txBody>
        </p:sp>
        <p:cxnSp>
          <p:nvCxnSpPr>
            <p:cNvPr id="31" name="Elbow Connector 30"/>
            <p:cNvCxnSpPr>
              <a:stCxn id="20" idx="1"/>
              <a:endCxn id="8" idx="3"/>
            </p:cNvCxnSpPr>
            <p:nvPr/>
          </p:nvCxnSpPr>
          <p:spPr>
            <a:xfrm rot="10800000">
              <a:off x="6517909" y="2353794"/>
              <a:ext cx="975460" cy="3311431"/>
            </a:xfrm>
            <a:prstGeom prst="bentConnector3">
              <a:avLst>
                <a:gd name="adj1" fmla="val 72319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Down Arrow 32"/>
            <p:cNvSpPr/>
            <p:nvPr/>
          </p:nvSpPr>
          <p:spPr>
            <a:xfrm>
              <a:off x="4778664" y="1740310"/>
              <a:ext cx="929149" cy="132736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itchFamily="34" charset="0"/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>
              <a:off x="4798332" y="2836582"/>
              <a:ext cx="929149" cy="132736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itchFamily="34" charset="0"/>
              </a:endParaRPr>
            </a:p>
          </p:txBody>
        </p:sp>
        <p:sp>
          <p:nvSpPr>
            <p:cNvPr id="35" name="Down Arrow 34"/>
            <p:cNvSpPr/>
            <p:nvPr/>
          </p:nvSpPr>
          <p:spPr>
            <a:xfrm>
              <a:off x="4803252" y="3814870"/>
              <a:ext cx="929149" cy="132736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itchFamily="34" charset="0"/>
              </a:endParaRPr>
            </a:p>
          </p:txBody>
        </p:sp>
        <p:sp>
          <p:nvSpPr>
            <p:cNvPr id="36" name="Down Arrow 35"/>
            <p:cNvSpPr/>
            <p:nvPr/>
          </p:nvSpPr>
          <p:spPr>
            <a:xfrm>
              <a:off x="4822920" y="4734166"/>
              <a:ext cx="929149" cy="132736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itchFamily="34" charset="0"/>
              </a:endParaRPr>
            </a:p>
          </p:txBody>
        </p:sp>
        <p:sp>
          <p:nvSpPr>
            <p:cNvPr id="37" name="Down Arrow 36"/>
            <p:cNvSpPr/>
            <p:nvPr/>
          </p:nvSpPr>
          <p:spPr>
            <a:xfrm>
              <a:off x="4857336" y="5505982"/>
              <a:ext cx="929149" cy="132736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itchFamily="34" charset="0"/>
              </a:endParaRPr>
            </a:p>
          </p:txBody>
        </p:sp>
        <p:sp>
          <p:nvSpPr>
            <p:cNvPr id="38" name="Flowchart: Terminator 37"/>
            <p:cNvSpPr/>
            <p:nvPr/>
          </p:nvSpPr>
          <p:spPr>
            <a:xfrm>
              <a:off x="7069354" y="2675137"/>
              <a:ext cx="2639961" cy="613754"/>
            </a:xfrm>
            <a:prstGeom prst="flowChartTermina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 lIns="27432" tIns="22860" rIns="27432" bIns="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 sz="1000"/>
              </a:pPr>
              <a:r>
                <a:rPr lang="en-US" sz="1400">
                  <a:solidFill>
                    <a:srgbClr val="000000"/>
                  </a:solidFill>
                  <a:latin typeface="Arial Narrow" pitchFamily="34" charset="0"/>
                  <a:ea typeface="Tahoma" pitchFamily="34" charset="0"/>
                  <a:cs typeface="Times New Roman" panose="02020603050405020304" pitchFamily="18" charset="0"/>
                </a:rPr>
                <a:t>L</a:t>
              </a:r>
              <a:r>
                <a:rPr lang="id-ID" sz="1400">
                  <a:solidFill>
                    <a:srgbClr val="000000"/>
                  </a:solidFill>
                  <a:latin typeface="Arial Narrow" pitchFamily="34" charset="0"/>
                  <a:ea typeface="Tahoma" pitchFamily="34" charset="0"/>
                  <a:cs typeface="Times New Roman" panose="02020603050405020304" pitchFamily="18" charset="0"/>
                </a:rPr>
                <a:t>aporkan pada Rapat Tinjauan Manajemen</a:t>
              </a:r>
              <a:endParaRPr lang="en-US" sz="105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Up Arrow 38"/>
            <p:cNvSpPr/>
            <p:nvPr/>
          </p:nvSpPr>
          <p:spPr>
            <a:xfrm>
              <a:off x="7983750" y="3362634"/>
              <a:ext cx="811161" cy="132735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itchFamily="34" charset="0"/>
              </a:endParaRPr>
            </a:p>
          </p:txBody>
        </p:sp>
      </p:grpSp>
      <p:sp>
        <p:nvSpPr>
          <p:cNvPr id="102401" name="Rectangle 1"/>
          <p:cNvSpPr>
            <a:spLocks noChangeArrowheads="1"/>
          </p:cNvSpPr>
          <p:nvPr/>
        </p:nvSpPr>
        <p:spPr bwMode="auto">
          <a:xfrm>
            <a:off x="288482" y="586881"/>
            <a:ext cx="3336054" cy="581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550" b="1" dirty="0" err="1">
                <a:latin typeface="Arial Narrow" pitchFamily="34" charset="0"/>
                <a:ea typeface="Calibri" pitchFamily="34" charset="0"/>
                <a:cs typeface="ArialMT"/>
              </a:rPr>
              <a:t>Organisasi</a:t>
            </a:r>
            <a:r>
              <a:rPr lang="en-US" sz="1550" b="1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b="1" dirty="0" err="1">
                <a:latin typeface="Arial Narrow" pitchFamily="34" charset="0"/>
                <a:ea typeface="Calibri" pitchFamily="34" charset="0"/>
                <a:cs typeface="ArialMT"/>
              </a:rPr>
              <a:t>harus</a:t>
            </a:r>
            <a:r>
              <a:rPr lang="id-ID" sz="1550" b="1" dirty="0">
                <a:latin typeface="Arial Narrow" pitchFamily="34" charset="0"/>
                <a:ea typeface="Calibri" pitchFamily="34" charset="0"/>
                <a:cs typeface="ArialMT"/>
              </a:rPr>
              <a:t>:</a:t>
            </a:r>
            <a:endParaRPr lang="en-US" sz="1550" b="1" dirty="0">
              <a:latin typeface="Arial Narrow" pitchFamily="34" charset="0"/>
              <a:cs typeface="Arial" pitchFamily="34" charset="0"/>
            </a:endParaRPr>
          </a:p>
          <a:p>
            <a:pPr marL="231775" indent="-231775" eaLnBrk="0" hangingPunct="0">
              <a:buFontTx/>
              <a:buChar char="•"/>
            </a:pP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menyiapkan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respon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dengan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merencanakan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tindakan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untuk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mencegah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atau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mengurangi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dampak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lingkungan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tidak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diinginkan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dari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kondisi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darurat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.</a:t>
            </a:r>
            <a:endParaRPr lang="en-US" sz="1550" dirty="0">
              <a:latin typeface="Arial Narrow" pitchFamily="34" charset="0"/>
              <a:cs typeface="Arial" pitchFamily="34" charset="0"/>
            </a:endParaRPr>
          </a:p>
          <a:p>
            <a:pPr marL="231775" indent="-231775" eaLnBrk="0" hangingPunct="0">
              <a:buFontTx/>
              <a:buChar char="•"/>
            </a:pP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merespon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situasi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darurat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sebenarnya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.</a:t>
            </a:r>
            <a:endParaRPr lang="en-US" sz="1550" dirty="0">
              <a:latin typeface="Arial Narrow" pitchFamily="34" charset="0"/>
              <a:cs typeface="Arial" pitchFamily="34" charset="0"/>
            </a:endParaRPr>
          </a:p>
          <a:p>
            <a:pPr marL="231775" indent="-231775" eaLnBrk="0" hangingPunct="0">
              <a:buFontTx/>
              <a:buChar char="•"/>
            </a:pP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mengambil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tindakan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untuk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mencegah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atau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mengurangi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konsekuensi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dari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situasi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darurat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,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sesuai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besarnya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kondisi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darurat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potensi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dampak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lingkungan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.</a:t>
            </a:r>
            <a:endParaRPr lang="en-US" sz="1550" dirty="0">
              <a:latin typeface="Arial Narrow" pitchFamily="34" charset="0"/>
              <a:cs typeface="Arial" pitchFamily="34" charset="0"/>
            </a:endParaRPr>
          </a:p>
          <a:p>
            <a:pPr marL="231775" indent="-231775" eaLnBrk="0" hangingPunct="0">
              <a:buFontTx/>
              <a:buChar char="•"/>
            </a:pP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menguji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secara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berkala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tindakan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repon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direncanakan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,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bila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memungkinkan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.</a:t>
            </a:r>
            <a:endParaRPr lang="en-US" sz="1550" dirty="0">
              <a:latin typeface="Arial Narrow" pitchFamily="34" charset="0"/>
              <a:cs typeface="Arial" pitchFamily="34" charset="0"/>
            </a:endParaRPr>
          </a:p>
          <a:p>
            <a:pPr marL="231775" indent="-231775" eaLnBrk="0" hangingPunct="0">
              <a:buFontTx/>
              <a:buChar char="•"/>
            </a:pP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meninjau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secara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berkala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merevisi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proses-proses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tindakan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respon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direncanakan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,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khususnya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setelah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terjadi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situasi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darurat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atau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pengujian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.</a:t>
            </a:r>
            <a:endParaRPr lang="en-US" sz="1550" dirty="0">
              <a:latin typeface="Arial Narrow" pitchFamily="34" charset="0"/>
              <a:cs typeface="Arial" pitchFamily="34" charset="0"/>
            </a:endParaRPr>
          </a:p>
          <a:p>
            <a:pPr marL="231775" indent="-231775" eaLnBrk="0" hangingPunct="0">
              <a:buFontTx/>
              <a:buChar char="•"/>
            </a:pP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menyediakan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informasi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relevan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pelatihan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berhubungan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dengan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kesiapsiagaan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tanggap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darurat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sesuai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untuk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pihak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berkepentingan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,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termasuk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orang-orang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bekerja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dibawah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kendali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.</a:t>
            </a:r>
            <a:endParaRPr lang="en-US" sz="1550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2" name="Half Frame 31"/>
          <p:cNvSpPr/>
          <p:nvPr/>
        </p:nvSpPr>
        <p:spPr>
          <a:xfrm rot="7845393">
            <a:off x="8626075" y="69783"/>
            <a:ext cx="295610" cy="288144"/>
          </a:xfrm>
          <a:prstGeom prst="halfFram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Half Frame 40"/>
          <p:cNvSpPr/>
          <p:nvPr/>
        </p:nvSpPr>
        <p:spPr>
          <a:xfrm rot="7845393">
            <a:off x="8794426" y="57293"/>
            <a:ext cx="295610" cy="288144"/>
          </a:xfrm>
          <a:prstGeom prst="halfFram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Half Frame 41"/>
          <p:cNvSpPr/>
          <p:nvPr/>
        </p:nvSpPr>
        <p:spPr>
          <a:xfrm rot="7845393">
            <a:off x="8962777" y="44803"/>
            <a:ext cx="295610" cy="288144"/>
          </a:xfrm>
          <a:prstGeom prst="halfFram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4413986" y="209863"/>
            <a:ext cx="4258549" cy="39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79F70-37B5-454F-A561-89EC170A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4" name="Footer Placeholder 2">
            <a:extLst>
              <a:ext uri="{FF2B5EF4-FFF2-40B4-BE49-F238E27FC236}">
                <a16:creationId xmlns:a16="http://schemas.microsoft.com/office/drawing/2014/main" id="{8671933E-D189-4C6B-83AC-E89DCC6A94AE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35195040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3" name="Object 74"/>
          <p:cNvGraphicFramePr>
            <a:graphicFrameLocks noGrp="1" noChangeAspect="1"/>
          </p:cNvGraphicFramePr>
          <p:nvPr>
            <p:ph/>
          </p:nvPr>
        </p:nvGraphicFramePr>
        <p:xfrm>
          <a:off x="57150" y="1557338"/>
          <a:ext cx="320040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242" name="Visio" r:id="rId4" imgW="2967533" imgH="3003499" progId="Visio.Drawing.11">
                  <p:embed/>
                </p:oleObj>
              </mc:Choice>
              <mc:Fallback>
                <p:oleObj name="Visio" r:id="rId4" imgW="2967533" imgH="3003499" progId="Visio.Drawing.11">
                  <p:embed/>
                  <p:pic>
                    <p:nvPicPr>
                      <p:cNvPr id="10243" name="Object 7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1557338"/>
                        <a:ext cx="3200400" cy="324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Rectangle 3"/>
          <p:cNvSpPr>
            <a:spLocks noChangeArrowheads="1"/>
          </p:cNvSpPr>
          <p:nvPr/>
        </p:nvSpPr>
        <p:spPr bwMode="auto">
          <a:xfrm>
            <a:off x="315913" y="175652"/>
            <a:ext cx="3657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d-ID" altLang="en-US" sz="2800" dirty="0">
                <a:solidFill>
                  <a:schemeClr val="tx2"/>
                </a:solidFill>
              </a:rPr>
              <a:t>8</a:t>
            </a:r>
            <a:r>
              <a:rPr lang="en-US" altLang="en-US" sz="2800" dirty="0">
                <a:solidFill>
                  <a:schemeClr val="tx2"/>
                </a:solidFill>
              </a:rPr>
              <a:t>.3. Design </a:t>
            </a:r>
            <a:r>
              <a:rPr lang="en-US" altLang="en-US" sz="2800" dirty="0" err="1">
                <a:solidFill>
                  <a:schemeClr val="tx2"/>
                </a:solidFill>
              </a:rPr>
              <a:t>Produk</a:t>
            </a:r>
            <a:endParaRPr lang="en-US" altLang="en-US" sz="2800" dirty="0">
              <a:solidFill>
                <a:schemeClr val="tx2"/>
              </a:solidFill>
            </a:endParaRPr>
          </a:p>
        </p:txBody>
      </p:sp>
      <p:sp>
        <p:nvSpPr>
          <p:cNvPr id="10245" name="Text Box 4"/>
          <p:cNvSpPr txBox="1">
            <a:spLocks noChangeArrowheads="1"/>
          </p:cNvSpPr>
          <p:nvPr/>
        </p:nvSpPr>
        <p:spPr bwMode="auto">
          <a:xfrm>
            <a:off x="1928813" y="5013325"/>
            <a:ext cx="328612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A</a:t>
            </a:r>
          </a:p>
        </p:txBody>
      </p:sp>
      <p:sp>
        <p:nvSpPr>
          <p:cNvPr id="10246" name="Line 5"/>
          <p:cNvSpPr>
            <a:spLocks noChangeShapeType="1"/>
          </p:cNvSpPr>
          <p:nvPr/>
        </p:nvSpPr>
        <p:spPr bwMode="auto">
          <a:xfrm>
            <a:off x="2144713" y="4795838"/>
            <a:ext cx="0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7" name="Text Box 6"/>
          <p:cNvSpPr txBox="1">
            <a:spLocks noChangeArrowheads="1"/>
          </p:cNvSpPr>
          <p:nvPr/>
        </p:nvSpPr>
        <p:spPr bwMode="auto">
          <a:xfrm>
            <a:off x="3455988" y="823352"/>
            <a:ext cx="639286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4625" indent="-1746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i="1" dirty="0" err="1"/>
              <a:t>Perencanaan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Pengembangan</a:t>
            </a:r>
            <a:r>
              <a:rPr lang="en-US" altLang="en-US" sz="1400" i="1" dirty="0"/>
              <a:t> design (</a:t>
            </a:r>
            <a:r>
              <a:rPr lang="id-ID" altLang="en-US" sz="1400" i="1" dirty="0"/>
              <a:t>8</a:t>
            </a:r>
            <a:r>
              <a:rPr lang="en-US" altLang="en-US" sz="1400" i="1" dirty="0"/>
              <a:t>.3.</a:t>
            </a:r>
            <a:r>
              <a:rPr lang="id-ID" altLang="en-US" sz="1400" i="1" dirty="0"/>
              <a:t>2</a:t>
            </a:r>
            <a:r>
              <a:rPr lang="en-US" altLang="en-US" sz="1400" i="1" dirty="0"/>
              <a:t>)</a:t>
            </a:r>
          </a:p>
          <a:p>
            <a:pPr eaLnBrk="1" hangingPunct="1">
              <a:buFontTx/>
              <a:buChar char="•"/>
            </a:pPr>
            <a:r>
              <a:rPr lang="en-US" altLang="en-US" sz="1400" i="1" dirty="0" err="1"/>
              <a:t>Menetapkan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tahapan</a:t>
            </a:r>
            <a:r>
              <a:rPr lang="en-US" altLang="en-US" sz="1400" i="1" dirty="0"/>
              <a:t> design</a:t>
            </a:r>
            <a:endParaRPr lang="id-ID" altLang="en-US" sz="1400" i="1" dirty="0"/>
          </a:p>
          <a:p>
            <a:pPr eaLnBrk="1" hangingPunct="1">
              <a:buFontTx/>
              <a:buChar char="•"/>
            </a:pPr>
            <a:r>
              <a:rPr lang="en-US" altLang="en-US" sz="1400" b="1" u="sng" dirty="0"/>
              <a:t>Project </a:t>
            </a:r>
            <a:r>
              <a:rPr lang="en-US" altLang="en-US" sz="1400" b="1" u="sng" dirty="0" err="1"/>
              <a:t>Manajemen</a:t>
            </a:r>
            <a:r>
              <a:rPr lang="en-US" altLang="en-US" sz="1400" b="1" u="sng" dirty="0"/>
              <a:t> (</a:t>
            </a:r>
            <a:r>
              <a:rPr lang="en-US" altLang="en-US" sz="1400" b="1" u="sng" dirty="0" err="1"/>
              <a:t>misalnya</a:t>
            </a:r>
            <a:r>
              <a:rPr lang="en-US" altLang="en-US" sz="1400" b="1" u="sng" dirty="0"/>
              <a:t>, APQP </a:t>
            </a:r>
            <a:r>
              <a:rPr lang="en-US" altLang="en-US" sz="1400" b="1" u="sng" dirty="0" err="1"/>
              <a:t>atau</a:t>
            </a:r>
            <a:r>
              <a:rPr lang="en-US" altLang="en-US" sz="1400" b="1" u="sng" dirty="0"/>
              <a:t> VDA-RGA) (IATF 8.3.2.1)</a:t>
            </a:r>
          </a:p>
          <a:p>
            <a:pPr eaLnBrk="1" hangingPunct="1">
              <a:buFontTx/>
              <a:buChar char="•"/>
            </a:pPr>
            <a:r>
              <a:rPr lang="en-US" altLang="en-US" sz="1400" i="1" dirty="0" err="1"/>
              <a:t>Rencana</a:t>
            </a:r>
            <a:r>
              <a:rPr lang="en-US" altLang="en-US" sz="1400" i="1" dirty="0"/>
              <a:t> review, </a:t>
            </a:r>
            <a:r>
              <a:rPr lang="en-US" altLang="en-US" sz="1400" i="1" dirty="0" err="1"/>
              <a:t>verifikasi</a:t>
            </a:r>
            <a:r>
              <a:rPr lang="en-US" altLang="en-US" sz="1400" i="1" dirty="0"/>
              <a:t>, </a:t>
            </a:r>
            <a:r>
              <a:rPr lang="en-US" altLang="en-US" sz="1400" i="1" dirty="0" err="1"/>
              <a:t>validasi</a:t>
            </a:r>
            <a:r>
              <a:rPr lang="en-US" altLang="en-US" sz="1400" i="1" dirty="0"/>
              <a:t> design</a:t>
            </a:r>
          </a:p>
          <a:p>
            <a:pPr eaLnBrk="1" hangingPunct="1">
              <a:buFontTx/>
              <a:buChar char="•"/>
            </a:pPr>
            <a:r>
              <a:rPr lang="en-US" altLang="en-US" sz="1400" i="1" dirty="0" err="1"/>
              <a:t>Menetapkan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penanggung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jawab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wewenang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dari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tiap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tahapan</a:t>
            </a:r>
            <a:r>
              <a:rPr lang="en-US" altLang="en-US" sz="1400" i="1" dirty="0"/>
              <a:t> design</a:t>
            </a:r>
          </a:p>
          <a:p>
            <a:pPr eaLnBrk="1" hangingPunct="1">
              <a:buFontTx/>
              <a:buChar char="•"/>
            </a:pPr>
            <a:r>
              <a:rPr lang="en-US" altLang="en-US" sz="1400" i="1" dirty="0" err="1"/>
              <a:t>Menetapkan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keterkaitan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antar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bagian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sehingga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komunikasi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berjalan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efektif</a:t>
            </a:r>
            <a:endParaRPr lang="en-US" altLang="en-US" sz="1400" i="1" dirty="0"/>
          </a:p>
          <a:p>
            <a:pPr lvl="1" eaLnBrk="1" hangingPunct="1">
              <a:buFontTx/>
              <a:buChar char="•"/>
            </a:pPr>
            <a:r>
              <a:rPr lang="en-US" altLang="en-US" sz="1400" i="1" dirty="0"/>
              <a:t>Note: design review, </a:t>
            </a:r>
            <a:r>
              <a:rPr lang="en-US" altLang="en-US" sz="1400" i="1" dirty="0" err="1"/>
              <a:t>verifikasi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validasi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bisa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dilakukan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direkam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terpisah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atau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secara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bersamaan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atau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kombinasi</a:t>
            </a:r>
            <a:endParaRPr lang="en-US" altLang="en-US" sz="1400" i="1" dirty="0"/>
          </a:p>
          <a:p>
            <a:pPr eaLnBrk="1" hangingPunct="1">
              <a:buFontTx/>
              <a:buChar char="•"/>
            </a:pPr>
            <a:r>
              <a:rPr lang="en-US" altLang="en-US" sz="1400" i="1" dirty="0" err="1"/>
              <a:t>Menggunakan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pendekatan</a:t>
            </a:r>
            <a:r>
              <a:rPr lang="en-US" altLang="en-US" sz="1400" i="1" dirty="0"/>
              <a:t> multi </a:t>
            </a:r>
            <a:r>
              <a:rPr lang="en-US" altLang="en-US" sz="1400" i="1" dirty="0" err="1"/>
              <a:t>disiplin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dalam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penentuan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kontrol</a:t>
            </a:r>
            <a:r>
              <a:rPr lang="en-US" altLang="en-US" sz="1400" i="1" dirty="0"/>
              <a:t> special characteristic, </a:t>
            </a:r>
            <a:r>
              <a:rPr lang="en-US" altLang="en-US" sz="1400" i="1" dirty="0" err="1"/>
              <a:t>Pembuatan</a:t>
            </a:r>
            <a:r>
              <a:rPr lang="en-US" altLang="en-US" sz="1400" i="1" dirty="0"/>
              <a:t> FMEA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Control Plan (</a:t>
            </a:r>
            <a:r>
              <a:rPr lang="id-ID" altLang="en-US" sz="1400" i="1" dirty="0"/>
              <a:t>IATF 8.3.3.3</a:t>
            </a:r>
            <a:r>
              <a:rPr lang="en-US" altLang="en-US" sz="1400" i="1" dirty="0"/>
              <a:t>)</a:t>
            </a:r>
          </a:p>
          <a:p>
            <a:pPr eaLnBrk="1" hangingPunct="1">
              <a:buFontTx/>
              <a:buChar char="•"/>
            </a:pPr>
            <a:r>
              <a:rPr lang="en-US" altLang="en-US" sz="1400" i="1" dirty="0"/>
              <a:t>Team multi </a:t>
            </a:r>
            <a:r>
              <a:rPr lang="en-US" altLang="en-US" sz="1400" i="1" dirty="0" err="1"/>
              <a:t>disiplin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lazimnya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mencakup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engineering, </a:t>
            </a:r>
            <a:r>
              <a:rPr lang="en-US" altLang="en-US" sz="1400" i="1" dirty="0" err="1"/>
              <a:t>produksi</a:t>
            </a:r>
            <a:r>
              <a:rPr lang="en-US" altLang="en-US" sz="1400" i="1" dirty="0"/>
              <a:t>, proses engineering, quality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personel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terkait</a:t>
            </a:r>
            <a:r>
              <a:rPr lang="en-US" altLang="en-US" sz="1400" i="1" dirty="0"/>
              <a:t> </a:t>
            </a:r>
          </a:p>
        </p:txBody>
      </p:sp>
      <p:sp>
        <p:nvSpPr>
          <p:cNvPr id="10248" name="Line 7"/>
          <p:cNvSpPr>
            <a:spLocks noChangeShapeType="1"/>
          </p:cNvSpPr>
          <p:nvPr/>
        </p:nvSpPr>
        <p:spPr bwMode="auto">
          <a:xfrm flipH="1">
            <a:off x="2936875" y="2636838"/>
            <a:ext cx="503238" cy="503237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9" name="Text Box 8"/>
          <p:cNvSpPr txBox="1">
            <a:spLocks noChangeArrowheads="1"/>
          </p:cNvSpPr>
          <p:nvPr/>
        </p:nvSpPr>
        <p:spPr bwMode="auto">
          <a:xfrm>
            <a:off x="3584575" y="3845366"/>
            <a:ext cx="626427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i="1" dirty="0" err="1"/>
              <a:t>Menetapkan</a:t>
            </a:r>
            <a:r>
              <a:rPr lang="en-US" altLang="en-US" sz="1400" i="1" dirty="0"/>
              <a:t> Design Input (IATF </a:t>
            </a:r>
            <a:r>
              <a:rPr lang="id-ID" altLang="en-US" sz="1400" i="1" dirty="0"/>
              <a:t>8</a:t>
            </a:r>
            <a:r>
              <a:rPr lang="en-US" altLang="en-US" sz="1400" i="1" dirty="0"/>
              <a:t>.3.</a:t>
            </a:r>
            <a:r>
              <a:rPr lang="id-ID" altLang="en-US" sz="1400" i="1" dirty="0"/>
              <a:t>3.1</a:t>
            </a:r>
            <a:r>
              <a:rPr lang="en-US" altLang="en-US" sz="1400" i="1" dirty="0"/>
              <a:t>)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 err="1"/>
              <a:t>Persyaratan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fungsi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performa</a:t>
            </a:r>
            <a:endParaRPr lang="id-ID" altLang="en-US" sz="1400" i="1" dirty="0"/>
          </a:p>
          <a:p>
            <a:pPr lvl="1" eaLnBrk="1" hangingPunct="1">
              <a:buFontTx/>
              <a:buChar char="•"/>
            </a:pPr>
            <a:r>
              <a:rPr lang="en-US" altLang="en-US" sz="1400" b="1" i="1" u="sng" dirty="0"/>
              <a:t>Batas </a:t>
            </a:r>
            <a:r>
              <a:rPr lang="en-US" altLang="en-US" sz="1400" b="1" i="1" u="sng" dirty="0" err="1"/>
              <a:t>dan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persyaratan</a:t>
            </a:r>
            <a:r>
              <a:rPr lang="en-US" altLang="en-US" sz="1400" b="1" i="1" u="sng" dirty="0"/>
              <a:t> interface</a:t>
            </a:r>
            <a:r>
              <a:rPr lang="id-ID" altLang="en-US" sz="1400" b="1" i="1" u="sng" dirty="0"/>
              <a:t> &amp; </a:t>
            </a:r>
            <a:r>
              <a:rPr lang="en-US" altLang="en-US" sz="1400" b="1" i="1" u="sng" dirty="0" err="1"/>
              <a:t>Pertimbangan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alternatif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desain</a:t>
            </a:r>
            <a:endParaRPr lang="id-ID" altLang="en-US" sz="1400" b="1" i="1" u="sng" dirty="0"/>
          </a:p>
          <a:p>
            <a:pPr lvl="1" eaLnBrk="1" hangingPunct="1">
              <a:buFontTx/>
              <a:buChar char="•"/>
            </a:pPr>
            <a:r>
              <a:rPr lang="en-US" altLang="en-US" sz="1400" b="1" i="1" u="sng" dirty="0" err="1"/>
              <a:t>Penilaian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risiko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terhadap</a:t>
            </a:r>
            <a:r>
              <a:rPr lang="en-US" altLang="en-US" sz="1400" b="1" i="1" u="sng" dirty="0"/>
              <a:t> input </a:t>
            </a:r>
            <a:r>
              <a:rPr lang="en-US" altLang="en-US" sz="1400" b="1" i="1" u="sng" dirty="0" err="1"/>
              <a:t>persyaratan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dan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kemampuan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organisasi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untuk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mengendalikan</a:t>
            </a:r>
            <a:r>
              <a:rPr lang="en-US" altLang="en-US" sz="1400" b="1" i="1" u="sng" dirty="0"/>
              <a:t> / </a:t>
            </a:r>
            <a:r>
              <a:rPr lang="en-US" altLang="en-US" sz="1400" b="1" i="1" u="sng" dirty="0" err="1"/>
              <a:t>mengelola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risiko</a:t>
            </a:r>
            <a:r>
              <a:rPr lang="en-US" altLang="en-US" sz="1400" b="1" i="1" u="sng" dirty="0"/>
              <a:t>, </a:t>
            </a:r>
            <a:r>
              <a:rPr lang="en-US" altLang="en-US" sz="1400" b="1" i="1" u="sng" dirty="0" err="1"/>
              <a:t>termasuk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dari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analisis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kelayakan</a:t>
            </a:r>
            <a:r>
              <a:rPr lang="en-US" altLang="en-US" sz="1400" b="1" i="1" u="sng" dirty="0"/>
              <a:t>;</a:t>
            </a:r>
            <a:endParaRPr lang="id-ID" altLang="en-US" sz="1400" b="1" i="1" u="sng" dirty="0"/>
          </a:p>
          <a:p>
            <a:pPr lvl="1" eaLnBrk="1" hangingPunct="1">
              <a:buFontTx/>
              <a:buChar char="•"/>
            </a:pPr>
            <a:r>
              <a:rPr lang="id-ID" altLang="en-US" sz="1400" b="1" i="1" u="sng" dirty="0"/>
              <a:t>H</a:t>
            </a:r>
            <a:r>
              <a:rPr lang="en-US" altLang="en-US" sz="1400" b="1" i="1" u="sng" dirty="0" err="1"/>
              <a:t>ukum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dan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peraturan</a:t>
            </a:r>
            <a:r>
              <a:rPr lang="en-US" altLang="en-US" sz="1400" b="1" i="1" u="sng" dirty="0"/>
              <a:t> yang </a:t>
            </a:r>
            <a:r>
              <a:rPr lang="en-US" altLang="en-US" sz="1400" b="1" i="1" u="sng" dirty="0" err="1"/>
              <a:t>berlaku</a:t>
            </a:r>
            <a:endParaRPr lang="id-ID" altLang="en-US" sz="1400" b="1" i="1" u="sng" dirty="0"/>
          </a:p>
          <a:p>
            <a:pPr lvl="1" eaLnBrk="1" hangingPunct="1">
              <a:buFontTx/>
              <a:buChar char="•"/>
            </a:pPr>
            <a:r>
              <a:rPr lang="en-US" altLang="en-US" sz="1400" b="1" i="1" u="sng" dirty="0" err="1"/>
              <a:t>Persyaratan</a:t>
            </a:r>
            <a:r>
              <a:rPr lang="en-US" altLang="en-US" sz="1400" b="1" i="1" u="sng" dirty="0"/>
              <a:t> software </a:t>
            </a:r>
            <a:r>
              <a:rPr lang="en-US" altLang="en-US" sz="1400" b="1" i="1" u="sng" dirty="0" err="1"/>
              <a:t>tertanam</a:t>
            </a:r>
            <a:endParaRPr lang="en-US" altLang="en-US" sz="1400" b="1" i="1" u="sng" dirty="0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H="1">
            <a:off x="3297238" y="4292600"/>
            <a:ext cx="504825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3584575" y="5877272"/>
            <a:ext cx="626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i="1" u="sng" dirty="0"/>
              <a:t>Salah </a:t>
            </a:r>
            <a:r>
              <a:rPr lang="en-US" altLang="en-US" sz="1400" b="1" i="1" u="sng" dirty="0" err="1"/>
              <a:t>satu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pendekatan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untuk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mempertimbangkan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alternatif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desain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adalah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penggunaan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kurva</a:t>
            </a:r>
            <a:r>
              <a:rPr lang="en-US" altLang="en-US" sz="1400" b="1" i="1" u="sng" dirty="0"/>
              <a:t> trade-off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386501-DA1C-4344-9E69-51CE62158031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34CDE06-B431-4F7C-B11B-F8CE0E39DC28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937370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3"/>
          <p:cNvSpPr>
            <a:spLocks noChangeArrowheads="1"/>
          </p:cNvSpPr>
          <p:nvPr/>
        </p:nvSpPr>
        <p:spPr bwMode="auto">
          <a:xfrm>
            <a:off x="255899" y="304800"/>
            <a:ext cx="3657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d-ID" altLang="en-US" sz="2800" dirty="0">
                <a:solidFill>
                  <a:schemeClr val="tx2"/>
                </a:solidFill>
              </a:rPr>
              <a:t>8</a:t>
            </a:r>
            <a:r>
              <a:rPr lang="en-US" altLang="en-US" sz="2800" dirty="0">
                <a:solidFill>
                  <a:schemeClr val="tx2"/>
                </a:solidFill>
              </a:rPr>
              <a:t>.3. Design </a:t>
            </a:r>
            <a:r>
              <a:rPr lang="en-US" altLang="en-US" sz="2800" dirty="0" err="1">
                <a:solidFill>
                  <a:schemeClr val="tx2"/>
                </a:solidFill>
              </a:rPr>
              <a:t>Produk</a:t>
            </a:r>
            <a:endParaRPr lang="en-US" altLang="en-US" sz="2800" dirty="0">
              <a:solidFill>
                <a:schemeClr val="tx2"/>
              </a:solidFill>
            </a:endParaRPr>
          </a:p>
        </p:txBody>
      </p:sp>
      <p:sp>
        <p:nvSpPr>
          <p:cNvPr id="10249" name="Text Box 8"/>
          <p:cNvSpPr txBox="1">
            <a:spLocks noChangeArrowheads="1"/>
          </p:cNvSpPr>
          <p:nvPr/>
        </p:nvSpPr>
        <p:spPr bwMode="auto">
          <a:xfrm>
            <a:off x="229462" y="1014947"/>
            <a:ext cx="9050290" cy="498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1" dirty="0" err="1"/>
              <a:t>Menetapkan</a:t>
            </a:r>
            <a:r>
              <a:rPr lang="en-US" altLang="en-US" i="1" dirty="0"/>
              <a:t> Design Input (IATF </a:t>
            </a:r>
            <a:r>
              <a:rPr lang="id-ID" altLang="en-US" i="1" dirty="0"/>
              <a:t>8</a:t>
            </a:r>
            <a:r>
              <a:rPr lang="en-US" altLang="en-US" i="1" dirty="0"/>
              <a:t>.3.</a:t>
            </a:r>
            <a:r>
              <a:rPr lang="id-ID" altLang="en-US" i="1" dirty="0"/>
              <a:t>3.1</a:t>
            </a:r>
            <a:r>
              <a:rPr lang="en-US" altLang="en-US" i="1" dirty="0"/>
              <a:t>)</a:t>
            </a:r>
            <a:r>
              <a:rPr lang="id-ID" altLang="en-US" i="1" dirty="0"/>
              <a:t> </a:t>
            </a:r>
            <a:r>
              <a:rPr lang="id-ID" altLang="en-US" i="1" dirty="0">
                <a:sym typeface="Wingdings" pitchFamily="2" charset="2"/>
              </a:rPr>
              <a:t> </a:t>
            </a:r>
            <a:r>
              <a:rPr lang="id-ID" altLang="en-US" sz="2400" i="1" dirty="0">
                <a:sym typeface="Wingdings" pitchFamily="2" charset="2"/>
              </a:rPr>
              <a:t>Lanjutan</a:t>
            </a:r>
            <a:endParaRPr lang="en-US" altLang="en-US" sz="2400" i="1" dirty="0">
              <a:sym typeface="Wingdings" pitchFamily="2" charset="2"/>
            </a:endParaRPr>
          </a:p>
          <a:p>
            <a:pPr eaLnBrk="1" hangingPunct="1"/>
            <a:endParaRPr lang="en-US" altLang="en-US" sz="2400" i="1" dirty="0">
              <a:sym typeface="Wingdings" pitchFamily="2" charset="2"/>
            </a:endParaRPr>
          </a:p>
          <a:p>
            <a:pPr lvl="1" eaLnBrk="1" hangingPunct="1">
              <a:buFontTx/>
              <a:buChar char="•"/>
            </a:pPr>
            <a:r>
              <a:rPr lang="en-US" altLang="en-US" i="1" dirty="0" err="1"/>
              <a:t>Peraturan</a:t>
            </a:r>
            <a:r>
              <a:rPr lang="en-US" altLang="en-US" i="1" dirty="0"/>
              <a:t> </a:t>
            </a:r>
            <a:r>
              <a:rPr lang="en-US" altLang="en-US" i="1" dirty="0" err="1"/>
              <a:t>terkait</a:t>
            </a:r>
            <a:r>
              <a:rPr lang="en-US" altLang="en-US" i="1" dirty="0"/>
              <a:t> </a:t>
            </a:r>
            <a:r>
              <a:rPr lang="en-US" altLang="en-US" i="1" dirty="0" err="1"/>
              <a:t>dengan</a:t>
            </a:r>
            <a:r>
              <a:rPr lang="en-US" altLang="en-US" i="1" dirty="0"/>
              <a:t>  </a:t>
            </a:r>
            <a:r>
              <a:rPr lang="en-US" altLang="en-US" i="1" dirty="0" err="1"/>
              <a:t>produk</a:t>
            </a:r>
            <a:endParaRPr lang="id-ID" altLang="en-US" i="1" dirty="0"/>
          </a:p>
          <a:p>
            <a:pPr lvl="1" eaLnBrk="1" hangingPunct="1">
              <a:buFontTx/>
              <a:buChar char="•"/>
            </a:pPr>
            <a:endParaRPr lang="en-US" altLang="en-US" i="1" dirty="0"/>
          </a:p>
          <a:p>
            <a:pPr lvl="1" eaLnBrk="1" hangingPunct="1">
              <a:buFontTx/>
              <a:buChar char="•"/>
            </a:pPr>
            <a:r>
              <a:rPr lang="en-US" altLang="en-US" i="1" dirty="0" err="1"/>
              <a:t>Persyaratan</a:t>
            </a:r>
            <a:r>
              <a:rPr lang="en-US" altLang="en-US" i="1" dirty="0"/>
              <a:t> </a:t>
            </a:r>
            <a:r>
              <a:rPr lang="en-US" altLang="en-US" i="1" dirty="0" err="1"/>
              <a:t>pada</a:t>
            </a:r>
            <a:r>
              <a:rPr lang="en-US" altLang="en-US" i="1" dirty="0"/>
              <a:t> contract </a:t>
            </a:r>
            <a:r>
              <a:rPr lang="en-US" altLang="en-US" i="1" dirty="0" err="1"/>
              <a:t>termasuk</a:t>
            </a:r>
            <a:r>
              <a:rPr lang="en-US" altLang="en-US" i="1" dirty="0"/>
              <a:t> </a:t>
            </a:r>
            <a:r>
              <a:rPr lang="en-US" altLang="en-US" i="1" dirty="0" err="1"/>
              <a:t>persyaratan</a:t>
            </a:r>
            <a:r>
              <a:rPr lang="en-US" altLang="en-US" i="1" dirty="0"/>
              <a:t> special characteristic, </a:t>
            </a:r>
            <a:r>
              <a:rPr lang="en-US" altLang="en-US" i="1" dirty="0" err="1"/>
              <a:t>identifikasi</a:t>
            </a:r>
            <a:r>
              <a:rPr lang="en-US" altLang="en-US" i="1" dirty="0"/>
              <a:t>, packaging, </a:t>
            </a:r>
            <a:r>
              <a:rPr lang="en-US" altLang="en-US" i="1" dirty="0" err="1"/>
              <a:t>mampu</a:t>
            </a:r>
            <a:r>
              <a:rPr lang="en-US" altLang="en-US" i="1" dirty="0"/>
              <a:t> </a:t>
            </a:r>
            <a:r>
              <a:rPr lang="en-US" altLang="en-US" i="1" dirty="0" err="1"/>
              <a:t>telusur</a:t>
            </a:r>
            <a:r>
              <a:rPr lang="en-US" altLang="en-US" i="1" dirty="0"/>
              <a:t> (</a:t>
            </a:r>
            <a:r>
              <a:rPr lang="id-ID" altLang="en-US" i="1" dirty="0"/>
              <a:t>IATF 8.3.3.3</a:t>
            </a:r>
            <a:r>
              <a:rPr lang="en-US" altLang="en-US" i="1" dirty="0"/>
              <a:t>) </a:t>
            </a:r>
            <a:endParaRPr lang="id-ID" altLang="en-US" i="1" dirty="0"/>
          </a:p>
          <a:p>
            <a:pPr lvl="1" eaLnBrk="1" hangingPunct="1">
              <a:buFontTx/>
              <a:buChar char="•"/>
            </a:pPr>
            <a:endParaRPr lang="en-US" altLang="en-US" i="1" dirty="0"/>
          </a:p>
          <a:p>
            <a:pPr lvl="1" eaLnBrk="1" hangingPunct="1">
              <a:buFontTx/>
              <a:buChar char="•"/>
            </a:pPr>
            <a:r>
              <a:rPr lang="en-US" altLang="en-US" i="1" dirty="0" err="1"/>
              <a:t>Identifikasi</a:t>
            </a:r>
            <a:r>
              <a:rPr lang="en-US" altLang="en-US" i="1" dirty="0"/>
              <a:t> Special characteristic </a:t>
            </a:r>
            <a:r>
              <a:rPr lang="en-US" altLang="en-US" i="1" dirty="0" err="1"/>
              <a:t>dan</a:t>
            </a:r>
            <a:r>
              <a:rPr lang="en-US" altLang="en-US" i="1" dirty="0"/>
              <a:t> </a:t>
            </a:r>
            <a:r>
              <a:rPr lang="en-US" altLang="en-US" i="1" dirty="0" err="1"/>
              <a:t>memasukkannya</a:t>
            </a:r>
            <a:r>
              <a:rPr lang="en-US" altLang="en-US" i="1" dirty="0"/>
              <a:t> </a:t>
            </a:r>
            <a:r>
              <a:rPr lang="en-US" altLang="en-US" i="1" dirty="0" err="1"/>
              <a:t>dalam</a:t>
            </a:r>
            <a:r>
              <a:rPr lang="en-US" altLang="en-US" i="1" dirty="0"/>
              <a:t> drawing, FMEA, </a:t>
            </a:r>
            <a:r>
              <a:rPr lang="en-US" altLang="en-US" i="1" dirty="0" err="1"/>
              <a:t>instruksi</a:t>
            </a:r>
            <a:r>
              <a:rPr lang="en-US" altLang="en-US" i="1" dirty="0"/>
              <a:t> </a:t>
            </a:r>
            <a:r>
              <a:rPr lang="en-US" altLang="en-US" i="1" dirty="0" err="1"/>
              <a:t>kerja</a:t>
            </a:r>
            <a:r>
              <a:rPr lang="en-US" altLang="en-US" i="1" dirty="0"/>
              <a:t>, control plan, </a:t>
            </a:r>
            <a:r>
              <a:rPr lang="en-US" altLang="en-US" i="1" dirty="0" err="1"/>
              <a:t>dan</a:t>
            </a:r>
            <a:r>
              <a:rPr lang="en-US" altLang="en-US" i="1" dirty="0"/>
              <a:t> </a:t>
            </a:r>
            <a:r>
              <a:rPr lang="en-US" altLang="en-US" i="1" dirty="0" err="1"/>
              <a:t>semua</a:t>
            </a:r>
            <a:r>
              <a:rPr lang="en-US" altLang="en-US" i="1" dirty="0"/>
              <a:t> </a:t>
            </a:r>
            <a:r>
              <a:rPr lang="en-US" altLang="en-US" i="1" dirty="0" err="1"/>
              <a:t>dokumen</a:t>
            </a:r>
            <a:r>
              <a:rPr lang="en-US" altLang="en-US" i="1" dirty="0"/>
              <a:t> </a:t>
            </a:r>
            <a:r>
              <a:rPr lang="en-US" altLang="en-US" i="1" dirty="0" err="1"/>
              <a:t>terkait</a:t>
            </a:r>
            <a:r>
              <a:rPr lang="en-US" altLang="en-US" i="1" dirty="0"/>
              <a:t>.</a:t>
            </a:r>
          </a:p>
          <a:p>
            <a:pPr lvl="1" eaLnBrk="1" hangingPunct="1">
              <a:buFontTx/>
              <a:buChar char="•"/>
            </a:pPr>
            <a:endParaRPr lang="en-US" altLang="en-US" i="1" dirty="0"/>
          </a:p>
          <a:p>
            <a:pPr lvl="1" eaLnBrk="1" hangingPunct="1">
              <a:buFontTx/>
              <a:buChar char="•"/>
            </a:pPr>
            <a:r>
              <a:rPr lang="en-US" altLang="en-US" i="1" dirty="0" err="1"/>
              <a:t>Sesuai</a:t>
            </a:r>
            <a:r>
              <a:rPr lang="en-US" altLang="en-US" i="1" dirty="0"/>
              <a:t> </a:t>
            </a:r>
            <a:r>
              <a:rPr lang="en-US" altLang="en-US" i="1" dirty="0" err="1"/>
              <a:t>dengan</a:t>
            </a:r>
            <a:r>
              <a:rPr lang="en-US" altLang="en-US" i="1" dirty="0"/>
              <a:t> </a:t>
            </a:r>
            <a:r>
              <a:rPr lang="en-US" altLang="en-US" i="1" dirty="0" err="1"/>
              <a:t>simbol</a:t>
            </a:r>
            <a:r>
              <a:rPr lang="en-US" altLang="en-US" i="1" dirty="0"/>
              <a:t> </a:t>
            </a:r>
            <a:r>
              <a:rPr lang="en-US" altLang="en-US" i="1" dirty="0" err="1"/>
              <a:t>dan</a:t>
            </a:r>
            <a:r>
              <a:rPr lang="en-US" altLang="en-US" i="1" dirty="0"/>
              <a:t> </a:t>
            </a:r>
            <a:r>
              <a:rPr lang="en-US" altLang="en-US" i="1" dirty="0" err="1"/>
              <a:t>definisi</a:t>
            </a:r>
            <a:r>
              <a:rPr lang="en-US" altLang="en-US" i="1" dirty="0"/>
              <a:t> </a:t>
            </a:r>
            <a:r>
              <a:rPr lang="en-US" altLang="en-US" i="1" dirty="0" err="1"/>
              <a:t>khusus</a:t>
            </a:r>
            <a:r>
              <a:rPr lang="en-US" altLang="en-US" i="1" dirty="0"/>
              <a:t> customer </a:t>
            </a:r>
            <a:endParaRPr lang="id-ID" altLang="en-US" i="1" dirty="0"/>
          </a:p>
          <a:p>
            <a:pPr lvl="1" eaLnBrk="1" hangingPunct="1">
              <a:buFontTx/>
              <a:buChar char="•"/>
            </a:pPr>
            <a:endParaRPr lang="en-US" altLang="en-US" i="1" dirty="0"/>
          </a:p>
          <a:p>
            <a:pPr lvl="1" eaLnBrk="1" hangingPunct="1">
              <a:buFontTx/>
              <a:buChar char="•"/>
            </a:pPr>
            <a:r>
              <a:rPr lang="en-US" altLang="en-US" i="1" dirty="0"/>
              <a:t>Input </a:t>
            </a:r>
            <a:r>
              <a:rPr lang="en-US" altLang="en-US" i="1" dirty="0" err="1"/>
              <a:t>dari</a:t>
            </a:r>
            <a:r>
              <a:rPr lang="en-US" altLang="en-US" i="1" dirty="0"/>
              <a:t> </a:t>
            </a:r>
            <a:r>
              <a:rPr lang="en-US" altLang="en-US" i="1" dirty="0" err="1"/>
              <a:t>produk</a:t>
            </a:r>
            <a:r>
              <a:rPr lang="en-US" altLang="en-US" i="1" dirty="0"/>
              <a:t> yang similar </a:t>
            </a:r>
            <a:r>
              <a:rPr lang="en-US" altLang="en-US" i="1" dirty="0" err="1"/>
              <a:t>sebelumnya</a:t>
            </a:r>
            <a:r>
              <a:rPr lang="en-US" altLang="en-US" i="1" dirty="0"/>
              <a:t>, </a:t>
            </a:r>
            <a:r>
              <a:rPr lang="en-US" altLang="en-US" i="1" dirty="0" err="1"/>
              <a:t>analisa</a:t>
            </a:r>
            <a:r>
              <a:rPr lang="en-US" altLang="en-US" i="1" dirty="0"/>
              <a:t> competitor, </a:t>
            </a:r>
            <a:r>
              <a:rPr lang="en-US" altLang="en-US" i="1" dirty="0" err="1"/>
              <a:t>umpan</a:t>
            </a:r>
            <a:r>
              <a:rPr lang="en-US" altLang="en-US" i="1" dirty="0"/>
              <a:t> </a:t>
            </a:r>
            <a:r>
              <a:rPr lang="en-US" altLang="en-US" i="1" dirty="0" err="1"/>
              <a:t>balik</a:t>
            </a:r>
            <a:r>
              <a:rPr lang="en-US" altLang="en-US" i="1" dirty="0"/>
              <a:t> </a:t>
            </a:r>
            <a:r>
              <a:rPr lang="en-US" altLang="en-US" i="1" dirty="0" err="1"/>
              <a:t>dari</a:t>
            </a:r>
            <a:r>
              <a:rPr lang="en-US" altLang="en-US" i="1" dirty="0"/>
              <a:t> supplier, input </a:t>
            </a:r>
            <a:r>
              <a:rPr lang="en-US" altLang="en-US" i="1" dirty="0" err="1"/>
              <a:t>dari</a:t>
            </a:r>
            <a:r>
              <a:rPr lang="en-US" altLang="en-US" i="1" dirty="0"/>
              <a:t> internal, field data, </a:t>
            </a:r>
            <a:r>
              <a:rPr lang="en-US" altLang="en-US" i="1" dirty="0" err="1"/>
              <a:t>dan</a:t>
            </a:r>
            <a:r>
              <a:rPr lang="en-US" altLang="en-US" i="1" dirty="0"/>
              <a:t> </a:t>
            </a:r>
            <a:r>
              <a:rPr lang="en-US" altLang="en-US" i="1" dirty="0" err="1"/>
              <a:t>sumber</a:t>
            </a:r>
            <a:r>
              <a:rPr lang="en-US" altLang="en-US" i="1" dirty="0"/>
              <a:t> </a:t>
            </a:r>
            <a:r>
              <a:rPr lang="en-US" altLang="en-US" i="1" dirty="0" err="1"/>
              <a:t>lainnya</a:t>
            </a:r>
            <a:endParaRPr lang="id-ID" altLang="en-US" i="1" dirty="0"/>
          </a:p>
          <a:p>
            <a:pPr lvl="1" eaLnBrk="1" hangingPunct="1">
              <a:buFontTx/>
              <a:buChar char="•"/>
            </a:pPr>
            <a:endParaRPr lang="en-US" altLang="en-US" i="1" dirty="0"/>
          </a:p>
          <a:p>
            <a:pPr lvl="1" eaLnBrk="1" hangingPunct="1">
              <a:buFontTx/>
              <a:buChar char="•"/>
            </a:pPr>
            <a:r>
              <a:rPr lang="en-US" altLang="en-US" i="1" dirty="0"/>
              <a:t>Target </a:t>
            </a:r>
            <a:r>
              <a:rPr lang="en-US" altLang="en-US" i="1" dirty="0" err="1"/>
              <a:t>pemenuhan</a:t>
            </a:r>
            <a:r>
              <a:rPr lang="en-US" altLang="en-US" i="1" dirty="0"/>
              <a:t> </a:t>
            </a:r>
            <a:r>
              <a:rPr lang="en-US" altLang="en-US" i="1" dirty="0" err="1"/>
              <a:t>persyaratan</a:t>
            </a:r>
            <a:r>
              <a:rPr lang="en-US" altLang="en-US" i="1" dirty="0"/>
              <a:t> </a:t>
            </a:r>
            <a:r>
              <a:rPr lang="en-US" altLang="en-US" i="1" dirty="0" err="1"/>
              <a:t>produk</a:t>
            </a:r>
            <a:r>
              <a:rPr lang="en-US" altLang="en-US" i="1" dirty="0"/>
              <a:t>, </a:t>
            </a:r>
            <a:r>
              <a:rPr lang="en-US" altLang="en-US" i="1" dirty="0" err="1"/>
              <a:t>umur</a:t>
            </a:r>
            <a:r>
              <a:rPr lang="en-US" altLang="en-US" i="1" dirty="0"/>
              <a:t> </a:t>
            </a:r>
            <a:r>
              <a:rPr lang="en-US" altLang="en-US" i="1" dirty="0" err="1"/>
              <a:t>pakai</a:t>
            </a:r>
            <a:r>
              <a:rPr lang="en-US" altLang="en-US" i="1" dirty="0"/>
              <a:t>, </a:t>
            </a:r>
            <a:r>
              <a:rPr lang="en-US" altLang="en-US" i="1" dirty="0" err="1"/>
              <a:t>kehandalan</a:t>
            </a:r>
            <a:r>
              <a:rPr lang="en-US" altLang="en-US" i="1" dirty="0"/>
              <a:t> (reliability), </a:t>
            </a:r>
            <a:r>
              <a:rPr lang="en-US" altLang="en-US" i="1" dirty="0" err="1"/>
              <a:t>ketahanan</a:t>
            </a:r>
            <a:r>
              <a:rPr lang="en-US" altLang="en-US" i="1" dirty="0"/>
              <a:t> (durability), </a:t>
            </a:r>
            <a:r>
              <a:rPr lang="en-US" altLang="en-US" i="1" dirty="0" err="1"/>
              <a:t>kemudahan</a:t>
            </a:r>
            <a:r>
              <a:rPr lang="en-US" altLang="en-US" i="1" dirty="0"/>
              <a:t> </a:t>
            </a:r>
            <a:r>
              <a:rPr lang="en-US" altLang="en-US" i="1" dirty="0" err="1"/>
              <a:t>dirawat</a:t>
            </a:r>
            <a:r>
              <a:rPr lang="en-US" altLang="en-US" i="1" dirty="0"/>
              <a:t> (maintainability), target </a:t>
            </a:r>
            <a:r>
              <a:rPr lang="en-US" altLang="en-US" i="1" dirty="0" err="1"/>
              <a:t>waktu</a:t>
            </a:r>
            <a:r>
              <a:rPr lang="en-US" altLang="en-US" i="1" dirty="0"/>
              <a:t> </a:t>
            </a:r>
            <a:r>
              <a:rPr lang="en-US" altLang="en-US" i="1" dirty="0" err="1"/>
              <a:t>dan</a:t>
            </a:r>
            <a:r>
              <a:rPr lang="en-US" altLang="en-US" i="1" dirty="0"/>
              <a:t> </a:t>
            </a:r>
            <a:r>
              <a:rPr lang="en-US" altLang="en-US" i="1" dirty="0" err="1"/>
              <a:t>harga</a:t>
            </a:r>
            <a:endParaRPr lang="en-US" altLang="en-US" i="1" dirty="0"/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01521" y="5949697"/>
            <a:ext cx="8706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1" dirty="0"/>
              <a:t>Input </a:t>
            </a:r>
            <a:r>
              <a:rPr lang="en-US" altLang="en-US" i="1" dirty="0" err="1"/>
              <a:t>harus</a:t>
            </a:r>
            <a:r>
              <a:rPr lang="en-US" altLang="en-US" i="1" dirty="0"/>
              <a:t> </a:t>
            </a:r>
            <a:r>
              <a:rPr lang="en-US" altLang="en-US" i="1" dirty="0" err="1"/>
              <a:t>direview</a:t>
            </a:r>
            <a:r>
              <a:rPr lang="en-US" altLang="en-US" i="1" dirty="0"/>
              <a:t> </a:t>
            </a:r>
            <a:r>
              <a:rPr lang="en-US" altLang="en-US" i="1" dirty="0" err="1"/>
              <a:t>kesesuaiannya</a:t>
            </a:r>
            <a:r>
              <a:rPr lang="en-US" altLang="en-US" i="1" dirty="0"/>
              <a:t> </a:t>
            </a:r>
            <a:r>
              <a:rPr lang="en-US" altLang="en-US" i="1" dirty="0" err="1"/>
              <a:t>dan</a:t>
            </a:r>
            <a:r>
              <a:rPr lang="en-US" altLang="en-US" i="1" dirty="0"/>
              <a:t> </a:t>
            </a:r>
            <a:r>
              <a:rPr lang="en-US" altLang="en-US" i="1" dirty="0" err="1"/>
              <a:t>tidak</a:t>
            </a:r>
            <a:r>
              <a:rPr lang="en-US" altLang="en-US" i="1" dirty="0"/>
              <a:t> </a:t>
            </a:r>
            <a:r>
              <a:rPr lang="en-US" altLang="en-US" i="1" dirty="0" err="1"/>
              <a:t>bertentangan</a:t>
            </a:r>
            <a:r>
              <a:rPr lang="en-US" altLang="en-US" i="1" dirty="0"/>
              <a:t> </a:t>
            </a:r>
            <a:r>
              <a:rPr lang="en-US" altLang="en-US" i="1" dirty="0" err="1"/>
              <a:t>satu</a:t>
            </a:r>
            <a:r>
              <a:rPr lang="en-US" altLang="en-US" i="1" dirty="0"/>
              <a:t> </a:t>
            </a:r>
            <a:r>
              <a:rPr lang="en-US" altLang="en-US" i="1" dirty="0" err="1"/>
              <a:t>dengan</a:t>
            </a:r>
            <a:r>
              <a:rPr lang="en-US" altLang="en-US" i="1" dirty="0"/>
              <a:t> yang lain</a:t>
            </a:r>
          </a:p>
        </p:txBody>
      </p:sp>
      <p:pic>
        <p:nvPicPr>
          <p:cNvPr id="52232" name="Picture 8" descr="Image result for design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98748"/>
            <a:ext cx="2888408" cy="216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386501-DA1C-4344-9E69-51CE62158031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706050E7-8CF6-4218-8EC2-A78A38108E0B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8053009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72" name="Object 13"/>
          <p:cNvGraphicFramePr>
            <a:graphicFrameLocks noGrp="1" noChangeAspect="1"/>
          </p:cNvGraphicFramePr>
          <p:nvPr>
            <p:ph/>
          </p:nvPr>
        </p:nvGraphicFramePr>
        <p:xfrm>
          <a:off x="200025" y="1221127"/>
          <a:ext cx="3732213" cy="322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266" name="Visio" r:id="rId4" imgW="3732276" imgH="3226308" progId="Visio.Drawing.11">
                  <p:embed/>
                </p:oleObj>
              </mc:Choice>
              <mc:Fallback>
                <p:oleObj name="Visio" r:id="rId4" imgW="3732276" imgH="3226308" progId="Visio.Drawing.11">
                  <p:embed/>
                  <p:pic>
                    <p:nvPicPr>
                      <p:cNvPr id="11272" name="Object 1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" y="1221127"/>
                        <a:ext cx="3732213" cy="322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-159543" y="152400"/>
            <a:ext cx="46085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id-ID" altLang="en-US" sz="3200" dirty="0">
                <a:solidFill>
                  <a:schemeClr val="tx2"/>
                </a:solidFill>
              </a:rPr>
              <a:t>8</a:t>
            </a:r>
            <a:r>
              <a:rPr lang="en-US" altLang="en-US" sz="3200" dirty="0">
                <a:solidFill>
                  <a:schemeClr val="tx2"/>
                </a:solidFill>
              </a:rPr>
              <a:t>.3. Design </a:t>
            </a:r>
            <a:r>
              <a:rPr lang="en-US" altLang="en-US" sz="3200" dirty="0" err="1">
                <a:solidFill>
                  <a:schemeClr val="tx2"/>
                </a:solidFill>
              </a:rPr>
              <a:t>Produk</a:t>
            </a:r>
            <a:endParaRPr lang="en-US" altLang="en-US" sz="3200" dirty="0">
              <a:solidFill>
                <a:schemeClr val="tx2"/>
              </a:solidFill>
            </a:endParaRP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144713" y="4662827"/>
            <a:ext cx="328612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B</a:t>
            </a:r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2289175" y="4446927"/>
            <a:ext cx="0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" name="Text Box 9"/>
          <p:cNvSpPr txBox="1">
            <a:spLocks noChangeArrowheads="1"/>
          </p:cNvSpPr>
          <p:nvPr/>
        </p:nvSpPr>
        <p:spPr bwMode="auto">
          <a:xfrm>
            <a:off x="4160838" y="538958"/>
            <a:ext cx="5472112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i="1" dirty="0" err="1"/>
              <a:t>Melakukan</a:t>
            </a:r>
            <a:r>
              <a:rPr lang="en-US" altLang="en-US" sz="1400" i="1" dirty="0"/>
              <a:t> review </a:t>
            </a:r>
            <a:r>
              <a:rPr lang="en-US" altLang="en-US" sz="1400" i="1" dirty="0" err="1"/>
              <a:t>sesuai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dengan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rencana</a:t>
            </a:r>
            <a:r>
              <a:rPr lang="en-US" altLang="en-US" sz="1400" i="1" dirty="0"/>
              <a:t> yang </a:t>
            </a:r>
            <a:r>
              <a:rPr lang="en-US" altLang="en-US" sz="1400" i="1" dirty="0" err="1"/>
              <a:t>telah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ditetapkan</a:t>
            </a:r>
            <a:r>
              <a:rPr lang="en-US" altLang="en-US" sz="1400" i="1" dirty="0"/>
              <a:t> (</a:t>
            </a:r>
            <a:r>
              <a:rPr lang="id-ID" altLang="en-US" sz="1400" i="1" dirty="0"/>
              <a:t>8</a:t>
            </a:r>
            <a:r>
              <a:rPr lang="en-US" altLang="en-US" sz="1400" i="1" dirty="0"/>
              <a:t>.3.4) 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 err="1"/>
              <a:t>Mengevaluasi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kemampuan</a:t>
            </a:r>
            <a:r>
              <a:rPr lang="en-US" altLang="en-US" sz="1400" i="1" dirty="0"/>
              <a:t> design </a:t>
            </a:r>
            <a:r>
              <a:rPr lang="en-US" altLang="en-US" sz="1400" i="1" dirty="0" err="1"/>
              <a:t>memenuhi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persyaratan</a:t>
            </a:r>
            <a:endParaRPr lang="en-US" altLang="en-US" sz="1400" i="1" dirty="0"/>
          </a:p>
          <a:p>
            <a:pPr lvl="1" eaLnBrk="1" hangingPunct="1">
              <a:buFontTx/>
              <a:buChar char="•"/>
            </a:pPr>
            <a:r>
              <a:rPr lang="en-US" altLang="en-US" sz="1400" i="1" dirty="0" err="1"/>
              <a:t>Mengidentifikasi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masalah</a:t>
            </a:r>
            <a:r>
              <a:rPr lang="en-US" altLang="en-US" sz="1400" i="1" dirty="0"/>
              <a:t> yang </a:t>
            </a:r>
            <a:r>
              <a:rPr lang="en-US" altLang="en-US" sz="1400" i="1" dirty="0" err="1"/>
              <a:t>timbul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rencana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perbaikannya</a:t>
            </a:r>
            <a:endParaRPr lang="en-US" altLang="en-US" sz="1400" i="1" dirty="0"/>
          </a:p>
          <a:p>
            <a:pPr lvl="1" eaLnBrk="1" hangingPunct="1">
              <a:buFontTx/>
              <a:buChar char="•"/>
            </a:pPr>
            <a:r>
              <a:rPr lang="en-US" altLang="en-US" sz="1400" i="1" dirty="0" err="1"/>
              <a:t>Peserta</a:t>
            </a:r>
            <a:r>
              <a:rPr lang="en-US" altLang="en-US" sz="1400" i="1" dirty="0"/>
              <a:t> review </a:t>
            </a:r>
            <a:r>
              <a:rPr lang="en-US" altLang="en-US" sz="1400" i="1" dirty="0" err="1"/>
              <a:t>berasal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dari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fungsi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terkait</a:t>
            </a:r>
            <a:r>
              <a:rPr lang="en-US" altLang="en-US" sz="1400" i="1" dirty="0"/>
              <a:t> yang </a:t>
            </a:r>
            <a:r>
              <a:rPr lang="en-US" altLang="en-US" sz="1400" i="1" dirty="0" err="1"/>
              <a:t>terkait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dengan</a:t>
            </a:r>
            <a:r>
              <a:rPr lang="en-US" altLang="en-US" sz="1400" i="1" dirty="0"/>
              <a:t> program </a:t>
            </a:r>
            <a:r>
              <a:rPr lang="en-US" altLang="en-US" sz="1400" i="1" dirty="0" err="1"/>
              <a:t>pengembangan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/>
              <a:t>Record </a:t>
            </a:r>
            <a:r>
              <a:rPr lang="en-US" altLang="en-US" sz="1400" i="1" dirty="0" err="1"/>
              <a:t>hasil</a:t>
            </a:r>
            <a:r>
              <a:rPr lang="en-US" altLang="en-US" sz="1400" i="1" dirty="0"/>
              <a:t> review </a:t>
            </a:r>
            <a:r>
              <a:rPr lang="en-US" altLang="en-US" sz="1400" i="1" dirty="0" err="1"/>
              <a:t>harus</a:t>
            </a:r>
            <a:r>
              <a:rPr lang="en-US" altLang="en-US" sz="1400" i="1" dirty="0"/>
              <a:t> di </a:t>
            </a:r>
            <a:r>
              <a:rPr lang="en-US" altLang="en-US" sz="1400" i="1" dirty="0" err="1"/>
              <a:t>simpan</a:t>
            </a:r>
            <a:endParaRPr lang="en-US" altLang="en-US" sz="1400" i="1" dirty="0"/>
          </a:p>
          <a:p>
            <a:pPr lvl="1" eaLnBrk="1" hangingPunct="1">
              <a:buFontTx/>
              <a:buChar char="•"/>
            </a:pPr>
            <a:endParaRPr lang="en-US" altLang="en-US" sz="1400" i="1" dirty="0"/>
          </a:p>
          <a:p>
            <a:pPr eaLnBrk="1" hangingPunct="1"/>
            <a:r>
              <a:rPr lang="en-US" altLang="en-US" sz="1400" i="1" dirty="0"/>
              <a:t>Design Review </a:t>
            </a:r>
            <a:r>
              <a:rPr lang="en-US" altLang="en-US" sz="1400" i="1" dirty="0" err="1"/>
              <a:t>termasuk</a:t>
            </a:r>
            <a:r>
              <a:rPr lang="en-US" altLang="en-US" sz="1400" i="1" dirty="0"/>
              <a:t> 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/>
              <a:t>Review </a:t>
            </a:r>
            <a:r>
              <a:rPr lang="en-US" altLang="en-US" sz="1400" i="1" dirty="0" err="1"/>
              <a:t>potensi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kegagalan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dari</a:t>
            </a:r>
            <a:r>
              <a:rPr lang="en-US" altLang="en-US" sz="1400" i="1" dirty="0"/>
              <a:t> design (DFMEA)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/>
              <a:t>Review </a:t>
            </a:r>
            <a:r>
              <a:rPr lang="en-US" altLang="en-US" sz="1400" i="1" dirty="0" err="1"/>
              <a:t>kemudahan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dibuat</a:t>
            </a:r>
            <a:r>
              <a:rPr lang="en-US" altLang="en-US" sz="1400" i="1" dirty="0"/>
              <a:t> (DFM)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/>
              <a:t>Review </a:t>
            </a:r>
            <a:r>
              <a:rPr lang="en-US" altLang="en-US" sz="1400" i="1" dirty="0" err="1"/>
              <a:t>kemudahan</a:t>
            </a:r>
            <a:r>
              <a:rPr lang="en-US" altLang="en-US" sz="1400" i="1" dirty="0"/>
              <a:t> design </a:t>
            </a:r>
            <a:r>
              <a:rPr lang="en-US" altLang="en-US" sz="1400" i="1" dirty="0" err="1"/>
              <a:t>untuk</a:t>
            </a:r>
            <a:r>
              <a:rPr lang="en-US" altLang="en-US" sz="1400" i="1" dirty="0"/>
              <a:t> di </a:t>
            </a:r>
            <a:r>
              <a:rPr lang="en-US" altLang="en-US" sz="1400" i="1" dirty="0" err="1"/>
              <a:t>assy</a:t>
            </a:r>
            <a:r>
              <a:rPr lang="en-US" altLang="en-US" sz="1400" i="1" dirty="0"/>
              <a:t> (DFA)</a:t>
            </a:r>
          </a:p>
        </p:txBody>
      </p:sp>
      <p:sp>
        <p:nvSpPr>
          <p:cNvPr id="11271" name="Text Box 12"/>
          <p:cNvSpPr txBox="1">
            <a:spLocks noChangeArrowheads="1"/>
          </p:cNvSpPr>
          <p:nvPr/>
        </p:nvSpPr>
        <p:spPr bwMode="auto">
          <a:xfrm>
            <a:off x="415925" y="5351802"/>
            <a:ext cx="9361488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7800" indent="-177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400" i="1" dirty="0" err="1"/>
              <a:t>Perubahan</a:t>
            </a:r>
            <a:r>
              <a:rPr lang="en-US" altLang="en-US" sz="1400" i="1" dirty="0"/>
              <a:t> design </a:t>
            </a:r>
            <a:r>
              <a:rPr lang="en-US" altLang="en-US" sz="1400" i="1" dirty="0" err="1"/>
              <a:t>harus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direview</a:t>
            </a:r>
            <a:r>
              <a:rPr lang="en-US" altLang="en-US" sz="1400" i="1" dirty="0"/>
              <a:t>, </a:t>
            </a:r>
            <a:r>
              <a:rPr lang="en-US" altLang="en-US" sz="1400" i="1" dirty="0" err="1"/>
              <a:t>verifikasi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validasi</a:t>
            </a:r>
            <a:r>
              <a:rPr lang="en-US" altLang="en-US" sz="1400" i="1" dirty="0"/>
              <a:t> (</a:t>
            </a:r>
            <a:r>
              <a:rPr lang="id-ID" altLang="en-US" sz="1400" i="1" dirty="0"/>
              <a:t>8</a:t>
            </a:r>
            <a:r>
              <a:rPr lang="en-US" altLang="en-US" sz="1400" i="1" dirty="0"/>
              <a:t>.3.</a:t>
            </a:r>
            <a:r>
              <a:rPr lang="id-ID" altLang="en-US" sz="1400" i="1" dirty="0"/>
              <a:t>6</a:t>
            </a:r>
            <a:r>
              <a:rPr lang="en-US" altLang="en-US" sz="1400" i="1" dirty="0"/>
              <a:t>)</a:t>
            </a:r>
          </a:p>
          <a:p>
            <a:pPr eaLnBrk="1" hangingPunct="1">
              <a:buFontTx/>
              <a:buChar char="•"/>
            </a:pPr>
            <a:r>
              <a:rPr lang="en-US" altLang="en-US" sz="1400" i="1" dirty="0" err="1"/>
              <a:t>Pelaksanaan</a:t>
            </a:r>
            <a:r>
              <a:rPr lang="en-US" altLang="en-US" sz="1400" i="1" dirty="0"/>
              <a:t> review </a:t>
            </a:r>
            <a:r>
              <a:rPr lang="en-US" altLang="en-US" sz="1400" i="1" dirty="0" err="1"/>
              <a:t>termasuk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evaluasi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dampaknya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terhadap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terkait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yang </a:t>
            </a:r>
            <a:r>
              <a:rPr lang="en-US" altLang="en-US" sz="1400" i="1" dirty="0" err="1"/>
              <a:t>telah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terkirim</a:t>
            </a:r>
            <a:r>
              <a:rPr lang="en-US" altLang="en-US" sz="1400" i="1" dirty="0"/>
              <a:t> (</a:t>
            </a:r>
            <a:r>
              <a:rPr lang="id-ID" altLang="en-US" sz="1400" i="1" dirty="0"/>
              <a:t>8</a:t>
            </a:r>
            <a:r>
              <a:rPr lang="en-US" altLang="en-US" sz="1400" i="1" dirty="0"/>
              <a:t>.3.</a:t>
            </a:r>
            <a:r>
              <a:rPr lang="id-ID" altLang="en-US" sz="1400" i="1" dirty="0"/>
              <a:t>6</a:t>
            </a:r>
            <a:r>
              <a:rPr lang="en-US" altLang="en-US" sz="1400" i="1" dirty="0"/>
              <a:t>)</a:t>
            </a:r>
            <a:endParaRPr lang="id-ID" altLang="en-US" sz="1400" i="1" dirty="0"/>
          </a:p>
          <a:p>
            <a:pPr eaLnBrk="1" hangingPunct="1">
              <a:buFontTx/>
              <a:buChar char="•"/>
            </a:pPr>
            <a:r>
              <a:rPr lang="en-US" altLang="en-US" sz="1400" b="1" i="1" u="sng" dirty="0" err="1"/>
              <a:t>Perubahan</a:t>
            </a:r>
            <a:r>
              <a:rPr lang="en-US" altLang="en-US" sz="1400" b="1" i="1" u="sng" dirty="0"/>
              <a:t> design </a:t>
            </a:r>
            <a:r>
              <a:rPr lang="en-US" altLang="en-US" sz="1400" b="1" i="1" u="sng" dirty="0" err="1"/>
              <a:t>harus</a:t>
            </a:r>
            <a:r>
              <a:rPr lang="en-US" altLang="en-US" sz="1400" b="1" i="1" u="sng" dirty="0"/>
              <a:t> me</a:t>
            </a:r>
            <a:r>
              <a:rPr lang="id-ID" altLang="en-US" sz="1400" b="1" i="1" u="sng" dirty="0"/>
              <a:t>ndapat persetujuan dari pelanggan </a:t>
            </a:r>
            <a:r>
              <a:rPr lang="en-US" altLang="en-US" sz="1400" b="1" i="1" u="sng" dirty="0" err="1"/>
              <a:t>sebelum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produksi</a:t>
            </a:r>
            <a:r>
              <a:rPr lang="en-US" altLang="en-US" sz="1400" b="1" i="1" u="sng" dirty="0"/>
              <a:t> </a:t>
            </a:r>
            <a:r>
              <a:rPr lang="id-ID" altLang="en-US" sz="1400" b="1" i="1" u="sng" dirty="0"/>
              <a:t>jika </a:t>
            </a:r>
            <a:r>
              <a:rPr lang="en-US" altLang="en-US" sz="1400" b="1" i="1" u="sng" dirty="0" err="1"/>
              <a:t>dipersyaratkan</a:t>
            </a:r>
            <a:endParaRPr lang="en-US" altLang="en-US" sz="1400" b="1" i="1" u="sng" dirty="0"/>
          </a:p>
          <a:p>
            <a:pPr eaLnBrk="1" hangingPunct="1">
              <a:buFontTx/>
              <a:buChar char="•"/>
            </a:pPr>
            <a:r>
              <a:rPr lang="id-ID" altLang="en-US" sz="1400" b="1" i="1" u="sng" dirty="0"/>
              <a:t>Untuk produk dengan software tertanam, riwayat revisi software harus disimpan sebag</a:t>
            </a:r>
            <a:r>
              <a:rPr lang="en-US" altLang="en-US" sz="1400" b="1" i="1" u="sng" dirty="0"/>
              <a:t>a</a:t>
            </a:r>
            <a:r>
              <a:rPr lang="id-ID" altLang="en-US" sz="1400" b="1" i="1" u="sng" dirty="0"/>
              <a:t>i catatan perubahan</a:t>
            </a:r>
            <a:r>
              <a:rPr lang="en-US" altLang="en-US" sz="1400" b="1" i="1" u="sng" dirty="0"/>
              <a:t> (IATF 8.3.6.1)</a:t>
            </a:r>
            <a:endParaRPr lang="id-ID" altLang="en-US" sz="1400" b="1" i="1" u="sng" dirty="0"/>
          </a:p>
          <a:p>
            <a:pPr marL="0" indent="0" eaLnBrk="1" hangingPunct="1"/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</a:p>
          <a:p>
            <a:pPr eaLnBrk="1" hangingPunct="1"/>
            <a:endParaRPr lang="en-US" altLang="en-US" sz="1400" u="sng" dirty="0"/>
          </a:p>
        </p:txBody>
      </p:sp>
      <p:sp>
        <p:nvSpPr>
          <p:cNvPr id="11273" name="Line 16"/>
          <p:cNvSpPr>
            <a:spLocks noChangeShapeType="1"/>
          </p:cNvSpPr>
          <p:nvPr/>
        </p:nvSpPr>
        <p:spPr bwMode="auto">
          <a:xfrm>
            <a:off x="920750" y="3654764"/>
            <a:ext cx="0" cy="1584325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4" name="Line 17"/>
          <p:cNvSpPr>
            <a:spLocks noChangeShapeType="1"/>
          </p:cNvSpPr>
          <p:nvPr/>
        </p:nvSpPr>
        <p:spPr bwMode="auto">
          <a:xfrm>
            <a:off x="3800475" y="2286339"/>
            <a:ext cx="504825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5" name="Line 18"/>
          <p:cNvSpPr>
            <a:spLocks noChangeShapeType="1"/>
          </p:cNvSpPr>
          <p:nvPr/>
        </p:nvSpPr>
        <p:spPr bwMode="auto">
          <a:xfrm>
            <a:off x="1857375" y="4446927"/>
            <a:ext cx="0" cy="792162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6" name="Text Box 19"/>
          <p:cNvSpPr txBox="1">
            <a:spLocks noChangeArrowheads="1"/>
          </p:cNvSpPr>
          <p:nvPr/>
        </p:nvSpPr>
        <p:spPr bwMode="auto">
          <a:xfrm>
            <a:off x="4213225" y="4107202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11277" name="Rectangle 20"/>
          <p:cNvSpPr>
            <a:spLocks noChangeArrowheads="1"/>
          </p:cNvSpPr>
          <p:nvPr/>
        </p:nvSpPr>
        <p:spPr bwMode="auto">
          <a:xfrm>
            <a:off x="4160838" y="3518239"/>
            <a:ext cx="5616575" cy="164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400" i="1" dirty="0"/>
              <a:t>Monitoring Program design (</a:t>
            </a:r>
            <a:r>
              <a:rPr lang="id-ID" altLang="en-US" sz="1400" i="1" dirty="0"/>
              <a:t>IATF 8</a:t>
            </a:r>
            <a:r>
              <a:rPr lang="en-US" altLang="en-US" sz="1400" i="1" dirty="0"/>
              <a:t>.3.4.1) 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US" altLang="en-US" sz="1400" i="1" dirty="0" err="1"/>
              <a:t>Pengukuran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pada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tahapan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tertentu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dari</a:t>
            </a:r>
            <a:r>
              <a:rPr lang="en-US" altLang="en-US" sz="1400" i="1" dirty="0"/>
              <a:t> design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pengembangan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harus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ditetapkan</a:t>
            </a:r>
            <a:r>
              <a:rPr lang="en-US" altLang="en-US" sz="1400" i="1" dirty="0"/>
              <a:t>, </a:t>
            </a:r>
            <a:r>
              <a:rPr lang="en-US" altLang="en-US" sz="1400" i="1" dirty="0" err="1"/>
              <a:t>dianalisa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dilaporkan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dengan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kesimpulan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hasilnya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sebagai</a:t>
            </a:r>
            <a:r>
              <a:rPr lang="en-US" altLang="en-US" sz="1400" i="1" dirty="0"/>
              <a:t> input </a:t>
            </a:r>
            <a:r>
              <a:rPr lang="en-US" altLang="en-US" sz="1400" i="1" dirty="0" err="1"/>
              <a:t>untuk</a:t>
            </a:r>
            <a:r>
              <a:rPr lang="en-US" altLang="en-US" sz="1400" i="1" dirty="0"/>
              <a:t> management review. 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US" altLang="en-US" sz="1400" i="1" dirty="0" err="1"/>
              <a:t>Pengukuran</a:t>
            </a:r>
            <a:r>
              <a:rPr lang="en-US" altLang="en-US" sz="1400" i="1" dirty="0"/>
              <a:t> yang </a:t>
            </a:r>
            <a:r>
              <a:rPr lang="en-US" altLang="en-US" sz="1400" i="1" dirty="0" err="1"/>
              <a:t>dimaksud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termasuk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pengukuran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resiko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kualitas</a:t>
            </a:r>
            <a:r>
              <a:rPr lang="en-US" altLang="en-US" sz="1400" i="1" dirty="0"/>
              <a:t>, </a:t>
            </a:r>
            <a:r>
              <a:rPr lang="en-US" altLang="en-US" sz="1400" i="1" dirty="0" err="1"/>
              <a:t>lingkungan</a:t>
            </a:r>
            <a:r>
              <a:rPr lang="en-US" altLang="en-US" sz="1400" i="1" dirty="0"/>
              <a:t>, </a:t>
            </a:r>
            <a:r>
              <a:rPr lang="en-US" altLang="en-US" sz="1400" i="1" dirty="0" err="1"/>
              <a:t>harga</a:t>
            </a:r>
            <a:r>
              <a:rPr lang="en-US" altLang="en-US" sz="1400" i="1" dirty="0"/>
              <a:t>, </a:t>
            </a:r>
            <a:r>
              <a:rPr lang="en-US" altLang="en-US" sz="1400" i="1" dirty="0" err="1"/>
              <a:t>waktu</a:t>
            </a:r>
            <a:r>
              <a:rPr lang="en-US" altLang="en-US" sz="1400" i="1" dirty="0"/>
              <a:t>, </a:t>
            </a:r>
            <a:r>
              <a:rPr lang="en-US" altLang="en-US" sz="1400" i="1" dirty="0" err="1"/>
              <a:t>hambatan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kritis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lainnya</a:t>
            </a:r>
            <a:endParaRPr lang="en-US" altLang="en-US" sz="1400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7377519" y="6484385"/>
            <a:ext cx="2228850" cy="365125"/>
          </a:xfrm>
        </p:spPr>
        <p:txBody>
          <a:bodyPr/>
          <a:lstStyle/>
          <a:p>
            <a:pPr>
              <a:defRPr/>
            </a:pPr>
            <a:fld id="{20386501-DA1C-4344-9E69-51CE62158031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30313571-F4E9-4D3C-A84D-187D9907C08E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860352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8" name="Object 12"/>
          <p:cNvGraphicFramePr>
            <a:graphicFrameLocks noGrp="1" noChangeAspect="1"/>
          </p:cNvGraphicFramePr>
          <p:nvPr>
            <p:ph/>
          </p:nvPr>
        </p:nvGraphicFramePr>
        <p:xfrm>
          <a:off x="344488" y="1484313"/>
          <a:ext cx="3224212" cy="354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290" name="Visio" r:id="rId4" imgW="3224784" imgH="3546348" progId="Visio.Drawing.11">
                  <p:embed/>
                </p:oleObj>
              </mc:Choice>
              <mc:Fallback>
                <p:oleObj name="Visio" r:id="rId4" imgW="3224784" imgH="3546348" progId="Visio.Drawing.11">
                  <p:embed/>
                  <p:pic>
                    <p:nvPicPr>
                      <p:cNvPr id="12298" name="Object 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8" y="1484313"/>
                        <a:ext cx="3224212" cy="354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-160338" y="188913"/>
            <a:ext cx="53292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id-ID" altLang="en-US" sz="2800">
                <a:solidFill>
                  <a:schemeClr val="tx2"/>
                </a:solidFill>
              </a:rPr>
              <a:t>8</a:t>
            </a:r>
            <a:r>
              <a:rPr lang="en-US" altLang="en-US" sz="2800">
                <a:solidFill>
                  <a:schemeClr val="tx2"/>
                </a:solidFill>
              </a:rPr>
              <a:t>.3. Design Produk </a:t>
            </a:r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2360613" y="908050"/>
            <a:ext cx="328612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B</a:t>
            </a:r>
          </a:p>
        </p:txBody>
      </p:sp>
      <p:sp>
        <p:nvSpPr>
          <p:cNvPr id="12293" name="Line 4"/>
          <p:cNvSpPr>
            <a:spLocks noChangeShapeType="1"/>
          </p:cNvSpPr>
          <p:nvPr/>
        </p:nvSpPr>
        <p:spPr bwMode="auto">
          <a:xfrm>
            <a:off x="2544763" y="126841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4" name="Text Box 5"/>
          <p:cNvSpPr txBox="1">
            <a:spLocks noChangeArrowheads="1"/>
          </p:cNvSpPr>
          <p:nvPr/>
        </p:nvSpPr>
        <p:spPr bwMode="auto">
          <a:xfrm>
            <a:off x="4119563" y="3048000"/>
            <a:ext cx="5710237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i="1" dirty="0"/>
              <a:t>Output design </a:t>
            </a:r>
            <a:r>
              <a:rPr lang="en-US" altLang="en-US" sz="1400" i="1" dirty="0" err="1"/>
              <a:t>harus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diperiksa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kesesuaiannya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sebelum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diterbitkan</a:t>
            </a:r>
            <a:r>
              <a:rPr lang="en-US" altLang="en-US" sz="1400" i="1" dirty="0"/>
              <a:t> (IATF </a:t>
            </a:r>
            <a:r>
              <a:rPr lang="id-ID" altLang="en-US" sz="1400" i="1" dirty="0"/>
              <a:t>8.3.5.1</a:t>
            </a:r>
            <a:r>
              <a:rPr lang="en-US" altLang="en-US" sz="1400" i="1" dirty="0"/>
              <a:t>)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/>
              <a:t>Output </a:t>
            </a:r>
            <a:r>
              <a:rPr lang="en-US" altLang="en-US" sz="1400" i="1" dirty="0" err="1"/>
              <a:t>Sesuai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persyaratan</a:t>
            </a:r>
            <a:r>
              <a:rPr lang="en-US" altLang="en-US" sz="1400" i="1" dirty="0"/>
              <a:t> design input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 err="1"/>
              <a:t>Berisi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informasi</a:t>
            </a:r>
            <a:r>
              <a:rPr lang="en-US" altLang="en-US" sz="1400" i="1" dirty="0"/>
              <a:t> yang </a:t>
            </a:r>
            <a:r>
              <a:rPr lang="en-US" altLang="en-US" sz="1400" i="1" dirty="0" err="1"/>
              <a:t>jelas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untuk</a:t>
            </a:r>
            <a:r>
              <a:rPr lang="en-US" altLang="en-US" sz="1400" i="1" dirty="0"/>
              <a:t> proses </a:t>
            </a:r>
            <a:r>
              <a:rPr lang="en-US" altLang="en-US" sz="1400" i="1" dirty="0" err="1"/>
              <a:t>pembelian</a:t>
            </a:r>
            <a:r>
              <a:rPr lang="en-US" altLang="en-US" sz="1400" i="1" dirty="0"/>
              <a:t>, </a:t>
            </a:r>
            <a:r>
              <a:rPr lang="en-US" altLang="en-US" sz="1400" i="1" dirty="0" err="1"/>
              <a:t>produksi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kebutuhan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servis</a:t>
            </a:r>
            <a:endParaRPr lang="en-US" altLang="en-US" sz="1400" i="1" dirty="0"/>
          </a:p>
          <a:p>
            <a:pPr lvl="1" eaLnBrk="1" hangingPunct="1">
              <a:buFontTx/>
              <a:buChar char="•"/>
            </a:pPr>
            <a:r>
              <a:rPr lang="en-US" altLang="en-US" sz="1400" i="1" dirty="0" err="1"/>
              <a:t>Berisi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kriteria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keberterimaan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(</a:t>
            </a:r>
            <a:r>
              <a:rPr lang="en-US" altLang="en-US" sz="1400" i="1" dirty="0" err="1"/>
              <a:t>toleransi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)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 err="1"/>
              <a:t>Penetapan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karakteristik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penting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yang </a:t>
            </a:r>
            <a:r>
              <a:rPr lang="en-US" altLang="en-US" sz="1400" i="1" dirty="0" err="1"/>
              <a:t>berhubungan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dengan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keselamatan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penggunaan</a:t>
            </a:r>
            <a:r>
              <a:rPr lang="en-US" altLang="en-US" sz="1400" i="1" dirty="0"/>
              <a:t> yang </a:t>
            </a:r>
            <a:r>
              <a:rPr lang="en-US" altLang="en-US" sz="1400" i="1" dirty="0" err="1"/>
              <a:t>tepat</a:t>
            </a:r>
            <a:endParaRPr lang="en-US" altLang="en-US" sz="1400" i="1" dirty="0"/>
          </a:p>
          <a:p>
            <a:pPr lvl="1" eaLnBrk="1" hangingPunct="1">
              <a:buFontTx/>
              <a:buChar char="•"/>
            </a:pPr>
            <a:r>
              <a:rPr lang="en-US" altLang="en-US" sz="1400" i="1" dirty="0"/>
              <a:t>Design FMEA, </a:t>
            </a:r>
            <a:r>
              <a:rPr lang="en-US" altLang="en-US" sz="1400" i="1" dirty="0" err="1"/>
              <a:t>hasil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realibility</a:t>
            </a:r>
            <a:endParaRPr lang="en-US" altLang="en-US" sz="1400" i="1" dirty="0"/>
          </a:p>
          <a:p>
            <a:pPr lvl="1" eaLnBrk="1" hangingPunct="1">
              <a:buFontTx/>
              <a:buChar char="•"/>
            </a:pPr>
            <a:r>
              <a:rPr lang="en-US" altLang="en-US" sz="1400" i="1" dirty="0" err="1"/>
              <a:t>Penetapan</a:t>
            </a:r>
            <a:r>
              <a:rPr lang="en-US" altLang="en-US" sz="1400" i="1" dirty="0"/>
              <a:t> special characteristic 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/>
              <a:t>Sistem anti </a:t>
            </a:r>
            <a:r>
              <a:rPr lang="en-US" altLang="en-US" sz="1400" i="1" dirty="0" err="1"/>
              <a:t>salah</a:t>
            </a:r>
            <a:r>
              <a:rPr lang="en-US" altLang="en-US" sz="1400" i="1" dirty="0"/>
              <a:t> (</a:t>
            </a:r>
            <a:r>
              <a:rPr lang="en-US" altLang="en-US" sz="1400" i="1" dirty="0" err="1"/>
              <a:t>pokayoke</a:t>
            </a:r>
            <a:r>
              <a:rPr lang="en-US" altLang="en-US" sz="1400" i="1" dirty="0"/>
              <a:t>) yang </a:t>
            </a:r>
            <a:r>
              <a:rPr lang="en-US" altLang="en-US" sz="1400" i="1" dirty="0" err="1"/>
              <a:t>diterapkan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pada</a:t>
            </a:r>
            <a:r>
              <a:rPr lang="en-US" altLang="en-US" sz="1400" i="1" dirty="0"/>
              <a:t> design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, </a:t>
            </a:r>
            <a:r>
              <a:rPr lang="id-ID" altLang="en-US" sz="1400" b="1" i="1" u="sng" dirty="0">
                <a:solidFill>
                  <a:srgbClr val="FF0000"/>
                </a:solidFill>
              </a:rPr>
              <a:t>seperti DFSS, DFMA dan FTA</a:t>
            </a:r>
            <a:endParaRPr lang="en-US" altLang="en-US" sz="1400" i="1" dirty="0"/>
          </a:p>
          <a:p>
            <a:pPr lvl="1" eaLnBrk="1" hangingPunct="1">
              <a:buFontTx/>
              <a:buChar char="•"/>
            </a:pPr>
            <a:r>
              <a:rPr lang="en-US" altLang="en-US" sz="1400" i="1" dirty="0" err="1"/>
              <a:t>Persyaratan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termasuk</a:t>
            </a:r>
            <a:r>
              <a:rPr lang="en-US" altLang="en-US" sz="1400" i="1" dirty="0"/>
              <a:t> math data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 err="1"/>
              <a:t>Panduan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untuk</a:t>
            </a:r>
            <a:r>
              <a:rPr lang="en-US" altLang="en-US" sz="1400" i="1" dirty="0"/>
              <a:t> diagnostic (</a:t>
            </a:r>
            <a:r>
              <a:rPr lang="en-US" altLang="en-US" sz="1400" i="1" dirty="0" err="1"/>
              <a:t>bila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ada</a:t>
            </a:r>
            <a:r>
              <a:rPr lang="id-ID" altLang="en-US" sz="1400" i="1" dirty="0"/>
              <a:t>)</a:t>
            </a:r>
            <a:endParaRPr lang="en-US" altLang="en-US" sz="1400" i="1" dirty="0"/>
          </a:p>
          <a:p>
            <a:pPr lvl="1" eaLnBrk="1" hangingPunct="1">
              <a:buFontTx/>
              <a:buChar char="•"/>
            </a:pPr>
            <a:r>
              <a:rPr lang="en-US" altLang="en-US" sz="1400" b="1" i="1" u="sng" dirty="0" err="1">
                <a:solidFill>
                  <a:srgbClr val="FF0000"/>
                </a:solidFill>
              </a:rPr>
              <a:t>Persyaratan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servis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part</a:t>
            </a:r>
            <a:endParaRPr lang="id-ID" altLang="en-US" sz="1400" b="1" i="1" u="sng" dirty="0">
              <a:solidFill>
                <a:srgbClr val="FF0000"/>
              </a:solidFill>
            </a:endParaRPr>
          </a:p>
          <a:p>
            <a:pPr lvl="1" eaLnBrk="1" hangingPunct="1">
              <a:buFontTx/>
              <a:buChar char="•"/>
            </a:pPr>
            <a:r>
              <a:rPr lang="fi-FI" altLang="en-US" sz="1400" b="1" i="1" u="sng" dirty="0">
                <a:solidFill>
                  <a:srgbClr val="FF0000"/>
                </a:solidFill>
              </a:rPr>
              <a:t>Persyaratan packaging dan labeling untuk pengiriman</a:t>
            </a:r>
            <a:endParaRPr lang="en-US" altLang="en-US" sz="1400" b="1" i="1" u="sng" dirty="0">
              <a:solidFill>
                <a:srgbClr val="FF0000"/>
              </a:solidFill>
            </a:endParaRPr>
          </a:p>
        </p:txBody>
      </p:sp>
      <p:sp>
        <p:nvSpPr>
          <p:cNvPr id="12295" name="Line 7"/>
          <p:cNvSpPr>
            <a:spLocks noChangeShapeType="1"/>
          </p:cNvSpPr>
          <p:nvPr/>
        </p:nvSpPr>
        <p:spPr bwMode="auto">
          <a:xfrm flipH="1">
            <a:off x="3368675" y="3857625"/>
            <a:ext cx="792163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4303713" y="304800"/>
            <a:ext cx="5257800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4625" indent="-1746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400" i="1" dirty="0" err="1"/>
              <a:t>Verifikasi</a:t>
            </a:r>
            <a:r>
              <a:rPr lang="en-US" altLang="en-US" sz="1400" i="1" dirty="0"/>
              <a:t> design </a:t>
            </a:r>
            <a:r>
              <a:rPr lang="en-US" altLang="en-US" sz="1400" i="1" dirty="0" err="1"/>
              <a:t>dilakukan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sesuai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rencana</a:t>
            </a:r>
            <a:r>
              <a:rPr lang="en-US" altLang="en-US" sz="1400" i="1" dirty="0"/>
              <a:t>, </a:t>
            </a:r>
            <a:r>
              <a:rPr lang="en-US" altLang="en-US" sz="1400" i="1" dirty="0" err="1"/>
              <a:t>untuk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memastikan</a:t>
            </a:r>
            <a:r>
              <a:rPr lang="en-US" altLang="en-US" sz="1400" i="1" dirty="0"/>
              <a:t>  output </a:t>
            </a:r>
            <a:r>
              <a:rPr lang="en-US" altLang="en-US" sz="1400" i="1" dirty="0" err="1"/>
              <a:t>sesuai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dengan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persyaratan</a:t>
            </a:r>
            <a:r>
              <a:rPr lang="en-US" altLang="en-US" sz="1400" i="1" dirty="0"/>
              <a:t> input</a:t>
            </a:r>
          </a:p>
          <a:p>
            <a:pPr eaLnBrk="1" hangingPunct="1">
              <a:buFontTx/>
              <a:buChar char="•"/>
            </a:pPr>
            <a:r>
              <a:rPr lang="en-US" altLang="en-US" sz="1400" i="1" dirty="0" err="1"/>
              <a:t>Validasi</a:t>
            </a:r>
            <a:r>
              <a:rPr lang="en-US" altLang="en-US" sz="1400" i="1" dirty="0"/>
              <a:t> design </a:t>
            </a:r>
            <a:r>
              <a:rPr lang="en-US" altLang="en-US" sz="1400" i="1" dirty="0" err="1"/>
              <a:t>dilakukan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sesuai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rencana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untuk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memastikan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dapat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memenuhi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persyaratan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sesuai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aplikasi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penggunaannya</a:t>
            </a:r>
            <a:r>
              <a:rPr lang="en-US" altLang="en-US" sz="1400" i="1" dirty="0"/>
              <a:t> (</a:t>
            </a:r>
            <a:r>
              <a:rPr lang="en-US" altLang="en-US" sz="1400" i="1" dirty="0" err="1"/>
              <a:t>bila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diketahui</a:t>
            </a:r>
            <a:r>
              <a:rPr lang="en-US" altLang="en-US" sz="1400" i="1" dirty="0"/>
              <a:t>) (IATF </a:t>
            </a:r>
            <a:r>
              <a:rPr lang="id-ID" altLang="en-US" sz="1400" i="1" dirty="0"/>
              <a:t>8.3.4.2</a:t>
            </a:r>
            <a:r>
              <a:rPr lang="en-US" altLang="en-US" sz="1400" i="1" dirty="0"/>
              <a:t>)</a:t>
            </a:r>
          </a:p>
          <a:p>
            <a:pPr eaLnBrk="1" hangingPunct="1">
              <a:buFontTx/>
              <a:buChar char="•"/>
            </a:pPr>
            <a:r>
              <a:rPr lang="en-US" altLang="en-US" sz="1400" i="1" dirty="0" err="1"/>
              <a:t>Jika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memungkinkan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validasi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harus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sudah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diselesaikan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sebelum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dikirim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atau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digunakan</a:t>
            </a:r>
            <a:r>
              <a:rPr lang="en-US" altLang="en-US" sz="1400" i="1" dirty="0"/>
              <a:t> (IATF </a:t>
            </a:r>
            <a:r>
              <a:rPr lang="id-ID" altLang="en-US" sz="1400" i="1" dirty="0"/>
              <a:t>8.3.4.2</a:t>
            </a:r>
            <a:r>
              <a:rPr lang="en-US" altLang="en-US" sz="1400" i="1" dirty="0"/>
              <a:t>)</a:t>
            </a:r>
          </a:p>
          <a:p>
            <a:pPr eaLnBrk="1" hangingPunct="1">
              <a:buFontTx/>
              <a:buChar char="•"/>
            </a:pPr>
            <a:r>
              <a:rPr lang="en-US" altLang="en-US" sz="1400" i="1" dirty="0"/>
              <a:t>Proses </a:t>
            </a:r>
            <a:r>
              <a:rPr lang="en-US" altLang="en-US" sz="1400" i="1" dirty="0" err="1"/>
              <a:t>validasi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termasuk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validasi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terhadap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masalah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pada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similar yang </a:t>
            </a:r>
            <a:r>
              <a:rPr lang="en-US" altLang="en-US" sz="1400" i="1" dirty="0" err="1"/>
              <a:t>pernah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terjadi</a:t>
            </a:r>
            <a:r>
              <a:rPr lang="en-US" altLang="en-US" sz="1400" i="1" dirty="0"/>
              <a:t> di </a:t>
            </a:r>
            <a:r>
              <a:rPr lang="en-US" altLang="en-US" sz="1400" i="1" dirty="0" err="1"/>
              <a:t>luar</a:t>
            </a:r>
            <a:r>
              <a:rPr lang="en-US" altLang="en-US" sz="1400" i="1" dirty="0"/>
              <a:t> (field failure)</a:t>
            </a:r>
          </a:p>
          <a:p>
            <a:pPr eaLnBrk="1" hangingPunct="1">
              <a:buFontTx/>
              <a:buChar char="•"/>
            </a:pPr>
            <a:r>
              <a:rPr lang="en-US" altLang="en-US" sz="1400" i="1" dirty="0" err="1"/>
              <a:t>Validasi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harus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dilaksanakan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sesuai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persyaratan</a:t>
            </a:r>
            <a:r>
              <a:rPr lang="en-US" altLang="en-US" sz="1400" i="1" dirty="0"/>
              <a:t> customer, </a:t>
            </a:r>
            <a:r>
              <a:rPr lang="en-US" altLang="en-US" sz="1400" i="1" dirty="0" err="1"/>
              <a:t>termasuk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persyaratan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waktu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pelaksanaan</a:t>
            </a:r>
            <a:endParaRPr lang="en-US" altLang="en-US" sz="1400" i="1" dirty="0"/>
          </a:p>
          <a:p>
            <a:pPr eaLnBrk="1" hangingPunct="1">
              <a:buFontTx/>
              <a:buChar char="•"/>
            </a:pPr>
            <a:r>
              <a:rPr lang="en-US" altLang="en-US" sz="1400" i="1" dirty="0"/>
              <a:t>Record </a:t>
            </a:r>
            <a:r>
              <a:rPr lang="en-US" altLang="en-US" sz="1400" i="1" dirty="0" err="1"/>
              <a:t>hasil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verifikasi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validasi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harus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disimpan</a:t>
            </a:r>
            <a:endParaRPr lang="en-US" altLang="en-US" sz="1400" i="1" dirty="0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>
            <a:off x="3657600" y="2200275"/>
            <a:ext cx="576263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00473" y="6165304"/>
            <a:ext cx="432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1400" i="1" dirty="0"/>
              <a:t>	Note: </a:t>
            </a:r>
            <a:r>
              <a:rPr lang="en-US" altLang="en-US" sz="1400" i="1" dirty="0" err="1"/>
              <a:t>Informasi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jasa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termasuk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penyimpanan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endParaRPr lang="en-US" altLang="en-US" sz="1400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386501-DA1C-4344-9E69-51CE62158031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3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143000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pPr algn="ctr" eaLnBrk="1" hangingPunct="1"/>
            <a:r>
              <a:rPr lang="en-US" altLang="en-US" sz="2600" b="1" dirty="0">
                <a:solidFill>
                  <a:schemeClr val="bg1"/>
                </a:solidFill>
              </a:rPr>
              <a:t>Prototype Program </a:t>
            </a:r>
            <a:r>
              <a:rPr lang="en-US" altLang="en-US" sz="2600" b="1" dirty="0" err="1">
                <a:solidFill>
                  <a:schemeClr val="bg1"/>
                </a:solidFill>
              </a:rPr>
              <a:t>dan</a:t>
            </a:r>
            <a:r>
              <a:rPr lang="en-US" altLang="en-US" sz="2600" b="1" dirty="0">
                <a:solidFill>
                  <a:schemeClr val="bg1"/>
                </a:solidFill>
              </a:rPr>
              <a:t> Approval Proses </a:t>
            </a:r>
            <a:r>
              <a:rPr lang="en-US" altLang="en-US" sz="2600" b="1" dirty="0" err="1">
                <a:solidFill>
                  <a:schemeClr val="bg1"/>
                </a:solidFill>
              </a:rPr>
              <a:t>Produksi</a:t>
            </a:r>
            <a:endParaRPr lang="en-GB" altLang="en-US" sz="2600" b="1" dirty="0">
              <a:solidFill>
                <a:schemeClr val="bg1"/>
              </a:solidFill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idx="1"/>
          </p:nvPr>
        </p:nvSpPr>
        <p:spPr>
          <a:xfrm>
            <a:off x="91410" y="1482863"/>
            <a:ext cx="9163050" cy="4508500"/>
          </a:xfrm>
        </p:spPr>
        <p:txBody>
          <a:bodyPr/>
          <a:lstStyle/>
          <a:p>
            <a:pPr marL="990600" lvl="1" indent="-533400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800" i="1" dirty="0"/>
              <a:t>Prototype program (</a:t>
            </a:r>
            <a:r>
              <a:rPr lang="id-ID" altLang="en-US" sz="1800" i="1" dirty="0"/>
              <a:t>IATF 8.3.4.3</a:t>
            </a:r>
            <a:r>
              <a:rPr lang="en-US" altLang="en-US" sz="1800" i="1" dirty="0"/>
              <a:t>)</a:t>
            </a:r>
          </a:p>
          <a:p>
            <a:pPr marL="990600" lvl="1" indent="-5334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i="1" dirty="0" err="1"/>
              <a:t>Bila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diminta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oleh</a:t>
            </a:r>
            <a:r>
              <a:rPr lang="en-US" altLang="en-US" sz="1800" i="1" dirty="0"/>
              <a:t> customer </a:t>
            </a:r>
            <a:r>
              <a:rPr lang="en-US" altLang="en-US" sz="1800" i="1" dirty="0" err="1"/>
              <a:t>perusahaan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mempunyai</a:t>
            </a:r>
            <a:r>
              <a:rPr lang="en-US" altLang="en-US" sz="1800" i="1" dirty="0"/>
              <a:t> prototype program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control plan</a:t>
            </a:r>
          </a:p>
          <a:p>
            <a:pPr marL="990600" lvl="1" indent="-5334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i="1" dirty="0"/>
              <a:t>Perusahaan (</a:t>
            </a:r>
            <a:r>
              <a:rPr lang="en-US" altLang="en-US" sz="1800" i="1" dirty="0" err="1"/>
              <a:t>bila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memungkinkan</a:t>
            </a:r>
            <a:r>
              <a:rPr lang="en-US" altLang="en-US" sz="1800" i="1" dirty="0"/>
              <a:t>) </a:t>
            </a:r>
            <a:r>
              <a:rPr lang="en-US" altLang="en-US" sz="1800" i="1" dirty="0" err="1"/>
              <a:t>seharusnya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menggunakan</a:t>
            </a:r>
            <a:r>
              <a:rPr lang="en-US" altLang="en-US" sz="1800" i="1" dirty="0"/>
              <a:t> supplier, tooling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proses </a:t>
            </a:r>
            <a:r>
              <a:rPr lang="en-US" altLang="en-US" sz="1800" i="1" dirty="0" err="1"/>
              <a:t>produksi</a:t>
            </a:r>
            <a:r>
              <a:rPr lang="en-US" altLang="en-US" sz="1800" i="1" dirty="0"/>
              <a:t> yang </a:t>
            </a:r>
            <a:r>
              <a:rPr lang="en-US" altLang="en-US" sz="1800" i="1" dirty="0" err="1"/>
              <a:t>sama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seperti</a:t>
            </a:r>
            <a:r>
              <a:rPr lang="en-US" altLang="en-US" sz="1800" i="1" dirty="0"/>
              <a:t> yang </a:t>
            </a:r>
            <a:r>
              <a:rPr lang="en-US" altLang="en-US" sz="1800" i="1" dirty="0" err="1"/>
              <a:t>akan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dilakukan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pada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saat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produksi</a:t>
            </a:r>
            <a:endParaRPr lang="en-US" altLang="en-US" sz="1800" i="1" dirty="0"/>
          </a:p>
          <a:p>
            <a:pPr marL="990600" lvl="1" indent="-5334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i="1" dirty="0" err="1"/>
              <a:t>Semua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aktifitas</a:t>
            </a:r>
            <a:r>
              <a:rPr lang="en-US" altLang="en-US" sz="1800" i="1" dirty="0"/>
              <a:t> test performance </a:t>
            </a: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dimonitor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untuk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ketepatan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waktu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kesesuaian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dengan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persyaratan</a:t>
            </a:r>
            <a:endParaRPr lang="en-US" altLang="en-US" sz="1800" i="1" dirty="0"/>
          </a:p>
          <a:p>
            <a:pPr marL="990600" lvl="1" indent="-5334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i="1" dirty="0" err="1"/>
              <a:t>Bila</a:t>
            </a:r>
            <a:r>
              <a:rPr lang="en-US" altLang="en-US" sz="1800" i="1" dirty="0"/>
              <a:t> proses </a:t>
            </a:r>
            <a:r>
              <a:rPr lang="en-US" altLang="en-US" sz="1800" i="1" dirty="0" err="1"/>
              <a:t>tersebut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disubkan</a:t>
            </a:r>
            <a:r>
              <a:rPr lang="en-US" altLang="en-US" sz="1800" i="1" dirty="0"/>
              <a:t>, </a:t>
            </a:r>
            <a:r>
              <a:rPr lang="en-US" altLang="en-US" sz="1800" i="1" dirty="0" err="1"/>
              <a:t>perusahaan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bertanggung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jawab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terhadap</a:t>
            </a:r>
            <a:r>
              <a:rPr lang="en-US" altLang="en-US" sz="1800" i="1" dirty="0"/>
              <a:t> proses yang </a:t>
            </a:r>
            <a:r>
              <a:rPr lang="en-US" altLang="en-US" sz="1800" i="1" dirty="0" err="1"/>
              <a:t>disubkan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termasuk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memberikan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teknikal</a:t>
            </a:r>
            <a:r>
              <a:rPr lang="en-US" altLang="en-US" sz="1800" i="1" dirty="0"/>
              <a:t> leadership</a:t>
            </a:r>
          </a:p>
          <a:p>
            <a:pPr marL="990600" lvl="1" indent="-533400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800" i="1" dirty="0"/>
              <a:t>Proses approval </a:t>
            </a:r>
            <a:r>
              <a:rPr lang="en-US" altLang="en-US" sz="1800" i="1" dirty="0" err="1"/>
              <a:t>produk</a:t>
            </a:r>
            <a:r>
              <a:rPr lang="en-US" altLang="en-US" sz="1800" i="1" dirty="0"/>
              <a:t> (</a:t>
            </a:r>
            <a:r>
              <a:rPr lang="id-ID" altLang="en-US" sz="1800" i="1" dirty="0"/>
              <a:t>IATF 8.3.4.4</a:t>
            </a:r>
            <a:r>
              <a:rPr lang="en-US" altLang="en-US" sz="1800" i="1" dirty="0"/>
              <a:t>)</a:t>
            </a:r>
          </a:p>
          <a:p>
            <a:pPr marL="990600" lvl="1" indent="-5334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i="1" dirty="0"/>
              <a:t>Perusahaan </a:t>
            </a: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mengikuti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sistem</a:t>
            </a:r>
            <a:r>
              <a:rPr lang="en-US" altLang="en-US" sz="1800" i="1" dirty="0"/>
              <a:t> approval </a:t>
            </a:r>
            <a:r>
              <a:rPr lang="en-US" altLang="en-US" sz="1800" i="1" dirty="0" err="1"/>
              <a:t>produk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proses </a:t>
            </a:r>
            <a:r>
              <a:rPr lang="en-US" altLang="en-US" sz="1800" i="1" dirty="0" err="1"/>
              <a:t>produksi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sesuai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sistem</a:t>
            </a:r>
            <a:r>
              <a:rPr lang="en-US" altLang="en-US" sz="1800" i="1" dirty="0"/>
              <a:t> yang </a:t>
            </a:r>
            <a:r>
              <a:rPr lang="en-US" altLang="en-US" sz="1800" i="1" dirty="0" err="1"/>
              <a:t>dikenal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oleh</a:t>
            </a:r>
            <a:r>
              <a:rPr lang="en-US" altLang="en-US" sz="1800" i="1" dirty="0"/>
              <a:t> Customer</a:t>
            </a:r>
          </a:p>
          <a:p>
            <a:pPr marL="990600" lvl="1" indent="-5334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i="1" dirty="0" err="1"/>
              <a:t>Sistem</a:t>
            </a:r>
            <a:r>
              <a:rPr lang="en-US" altLang="en-US" sz="1800" i="1" dirty="0"/>
              <a:t> approval </a:t>
            </a:r>
            <a:r>
              <a:rPr lang="en-US" altLang="en-US" sz="1800" i="1" dirty="0" err="1"/>
              <a:t>produk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proses </a:t>
            </a: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diberlakukan</a:t>
            </a:r>
            <a:r>
              <a:rPr lang="en-US" altLang="en-US" sz="1800" i="1" dirty="0"/>
              <a:t> pula </a:t>
            </a:r>
            <a:r>
              <a:rPr lang="en-US" altLang="en-US" sz="1800" i="1" dirty="0" err="1"/>
              <a:t>kepada</a:t>
            </a:r>
            <a:r>
              <a:rPr lang="en-US" altLang="en-US" sz="1800" i="1" dirty="0"/>
              <a:t> supplier</a:t>
            </a:r>
          </a:p>
          <a:p>
            <a:pPr marL="990600" lvl="1" indent="-533400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800" i="1" dirty="0"/>
              <a:t>Perusahaan </a:t>
            </a: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melakukan</a:t>
            </a:r>
            <a:r>
              <a:rPr lang="en-US" altLang="en-US" sz="1800" i="1" dirty="0"/>
              <a:t> training on the job </a:t>
            </a:r>
            <a:r>
              <a:rPr lang="en-US" altLang="en-US" sz="1800" i="1" dirty="0" err="1"/>
              <a:t>untuk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setiap</a:t>
            </a:r>
            <a:r>
              <a:rPr lang="en-US" altLang="en-US" sz="1800" i="1" dirty="0"/>
              <a:t> job </a:t>
            </a:r>
            <a:r>
              <a:rPr lang="en-US" altLang="en-US" sz="1800" i="1" dirty="0" err="1"/>
              <a:t>baru</a:t>
            </a:r>
            <a:r>
              <a:rPr lang="en-US" altLang="en-US" sz="1800" i="1" dirty="0"/>
              <a:t> (</a:t>
            </a:r>
            <a:r>
              <a:rPr lang="id-ID" altLang="en-US" sz="1800" i="1" dirty="0"/>
              <a:t>IATF 7.2.2</a:t>
            </a:r>
            <a:r>
              <a:rPr lang="en-US" altLang="en-US" sz="1800" i="1" dirty="0">
                <a:solidFill>
                  <a:srgbClr val="0033CC"/>
                </a:solidFill>
              </a:rPr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D50ABDB-C722-4416-9F65-2D79CCAE09B6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280698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3265488" y="1042988"/>
            <a:ext cx="1244600" cy="4984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300">
                <a:latin typeface="Times New Roman" panose="02020603050405020304" pitchFamily="18" charset="0"/>
              </a:rPr>
              <a:t>Permintaan dari</a:t>
            </a:r>
          </a:p>
          <a:p>
            <a:pPr algn="ctr" eaLnBrk="1" hangingPunct="1"/>
            <a:r>
              <a:rPr lang="en-US" altLang="en-US" sz="1300">
                <a:latin typeface="Times New Roman" panose="02020603050405020304" pitchFamily="18" charset="0"/>
              </a:rPr>
              <a:t> supplier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8436" name="Text Box 3"/>
          <p:cNvSpPr txBox="1">
            <a:spLocks noChangeArrowheads="1"/>
          </p:cNvSpPr>
          <p:nvPr/>
        </p:nvSpPr>
        <p:spPr bwMode="auto">
          <a:xfrm>
            <a:off x="4622800" y="1028700"/>
            <a:ext cx="1525588" cy="10937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00">
                <a:latin typeface="Times New Roman" panose="02020603050405020304" pitchFamily="18" charset="0"/>
              </a:rPr>
              <a:t>Permintaan internal</a:t>
            </a:r>
          </a:p>
          <a:p>
            <a:pPr eaLnBrk="1" hangingPunct="1">
              <a:buFontTx/>
              <a:buChar char="•"/>
            </a:pPr>
            <a:r>
              <a:rPr lang="en-US" altLang="en-US" sz="1300">
                <a:latin typeface="Times New Roman" panose="02020603050405020304" pitchFamily="18" charset="0"/>
              </a:rPr>
              <a:t> Improvement</a:t>
            </a:r>
          </a:p>
          <a:p>
            <a:pPr eaLnBrk="1" hangingPunct="1">
              <a:buFontTx/>
              <a:buChar char="•"/>
            </a:pPr>
            <a:r>
              <a:rPr lang="en-US" altLang="en-US" sz="1300">
                <a:latin typeface="Times New Roman" panose="02020603050405020304" pitchFamily="18" charset="0"/>
              </a:rPr>
              <a:t> Cost saving</a:t>
            </a:r>
          </a:p>
          <a:p>
            <a:pPr eaLnBrk="1" hangingPunct="1">
              <a:buFontTx/>
              <a:buChar char="•"/>
            </a:pPr>
            <a:r>
              <a:rPr lang="en-US" altLang="en-US" sz="1300">
                <a:latin typeface="Times New Roman" panose="02020603050405020304" pitchFamily="18" charset="0"/>
              </a:rPr>
              <a:t> Program lokalisasi</a:t>
            </a:r>
          </a:p>
          <a:p>
            <a:pPr eaLnBrk="1" hangingPunct="1">
              <a:buFontTx/>
              <a:buChar char="•"/>
            </a:pPr>
            <a:r>
              <a:rPr lang="en-US" altLang="en-US" sz="1300">
                <a:latin typeface="Times New Roman" panose="02020603050405020304" pitchFamily="18" charset="0"/>
              </a:rPr>
              <a:t> Correction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3438525" y="2271713"/>
            <a:ext cx="2814638" cy="8953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300">
                <a:latin typeface="Times New Roman" panose="02020603050405020304" pitchFamily="18" charset="0"/>
              </a:rPr>
              <a:t>Review oleh penanggung jawab produk</a:t>
            </a:r>
          </a:p>
          <a:p>
            <a:pPr algn="ctr" eaLnBrk="1" hangingPunct="1"/>
            <a:r>
              <a:rPr lang="en-US" altLang="en-US" sz="1300">
                <a:latin typeface="Times New Roman" panose="02020603050405020304" pitchFamily="18" charset="0"/>
              </a:rPr>
              <a:t>(apabila perusahaan tidak melakukan </a:t>
            </a:r>
          </a:p>
          <a:p>
            <a:pPr algn="ctr" eaLnBrk="1" hangingPunct="1"/>
            <a:r>
              <a:rPr lang="en-US" altLang="en-US" sz="1300">
                <a:latin typeface="Times New Roman" panose="02020603050405020304" pitchFamily="18" charset="0"/>
              </a:rPr>
              <a:t>design, maka perubahan pada produk</a:t>
            </a:r>
          </a:p>
          <a:p>
            <a:pPr algn="ctr" eaLnBrk="1" hangingPunct="1"/>
            <a:r>
              <a:rPr lang="en-US" altLang="en-US" sz="1300">
                <a:latin typeface="Times New Roman" panose="02020603050405020304" pitchFamily="18" charset="0"/>
              </a:rPr>
              <a:t>harus minta persetujuan customer)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477838" y="900113"/>
            <a:ext cx="1797050" cy="8953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00">
                <a:latin typeface="Times New Roman" panose="02020603050405020304" pitchFamily="18" charset="0"/>
              </a:rPr>
              <a:t>Perubahan pada proses </a:t>
            </a:r>
          </a:p>
          <a:p>
            <a:pPr eaLnBrk="1" hangingPunct="1"/>
            <a:r>
              <a:rPr lang="en-US" altLang="en-US" sz="1300">
                <a:latin typeface="Times New Roman" panose="02020603050405020304" pitchFamily="18" charset="0"/>
              </a:rPr>
              <a:t>yang tidak merubah </a:t>
            </a:r>
          </a:p>
          <a:p>
            <a:pPr eaLnBrk="1" hangingPunct="1"/>
            <a:r>
              <a:rPr lang="en-US" altLang="en-US" sz="1300">
                <a:latin typeface="Times New Roman" panose="02020603050405020304" pitchFamily="18" charset="0"/>
              </a:rPr>
              <a:t>spesifikasi engineering/ </a:t>
            </a:r>
          </a:p>
          <a:p>
            <a:pPr eaLnBrk="1" hangingPunct="1"/>
            <a:r>
              <a:rPr lang="en-US" altLang="en-US" sz="1300">
                <a:latin typeface="Times New Roman" panose="02020603050405020304" pitchFamily="18" charset="0"/>
              </a:rPr>
              <a:t>Produk tidak berubah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8439" name="Text Box 6"/>
          <p:cNvSpPr txBox="1">
            <a:spLocks noChangeArrowheads="1"/>
          </p:cNvSpPr>
          <p:nvPr/>
        </p:nvSpPr>
        <p:spPr bwMode="auto">
          <a:xfrm>
            <a:off x="334963" y="2232025"/>
            <a:ext cx="1906587" cy="4984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300">
                <a:latin typeface="Times New Roman" panose="02020603050405020304" pitchFamily="18" charset="0"/>
              </a:rPr>
              <a:t>Persetujuan </a:t>
            </a:r>
          </a:p>
          <a:p>
            <a:pPr algn="ctr" eaLnBrk="1" hangingPunct="1"/>
            <a:r>
              <a:rPr lang="en-US" altLang="en-US" sz="1300">
                <a:latin typeface="Times New Roman" panose="02020603050405020304" pitchFamily="18" charset="0"/>
              </a:rPr>
              <a:t>Penanggung jawab proses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8440" name="Text Box 7"/>
          <p:cNvSpPr txBox="1">
            <a:spLocks noChangeArrowheads="1"/>
          </p:cNvSpPr>
          <p:nvPr/>
        </p:nvSpPr>
        <p:spPr bwMode="auto">
          <a:xfrm>
            <a:off x="460375" y="3375025"/>
            <a:ext cx="1541463" cy="4984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300">
                <a:latin typeface="Times New Roman" panose="02020603050405020304" pitchFamily="18" charset="0"/>
              </a:rPr>
              <a:t>Catat tanggal efektif</a:t>
            </a:r>
          </a:p>
          <a:p>
            <a:pPr algn="ctr" eaLnBrk="1" hangingPunct="1"/>
            <a:r>
              <a:rPr lang="en-US" altLang="en-US" sz="1300">
                <a:latin typeface="Times New Roman" panose="02020603050405020304" pitchFamily="18" charset="0"/>
              </a:rPr>
              <a:t>Perubahan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8441" name="Line 8"/>
          <p:cNvSpPr>
            <a:spLocks noChangeShapeType="1"/>
          </p:cNvSpPr>
          <p:nvPr/>
        </p:nvSpPr>
        <p:spPr bwMode="auto">
          <a:xfrm>
            <a:off x="3937000" y="1524000"/>
            <a:ext cx="0" cy="762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2" name="Line 9"/>
          <p:cNvSpPr>
            <a:spLocks noChangeShapeType="1"/>
          </p:cNvSpPr>
          <p:nvPr/>
        </p:nvSpPr>
        <p:spPr bwMode="auto">
          <a:xfrm flipH="1">
            <a:off x="5232400" y="2122488"/>
            <a:ext cx="0" cy="146051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3" name="Text Box 10"/>
          <p:cNvSpPr txBox="1">
            <a:spLocks noChangeArrowheads="1"/>
          </p:cNvSpPr>
          <p:nvPr/>
        </p:nvSpPr>
        <p:spPr bwMode="auto">
          <a:xfrm>
            <a:off x="6451600" y="1052513"/>
            <a:ext cx="1592263" cy="30003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00">
                <a:latin typeface="Times New Roman" panose="02020603050405020304" pitchFamily="18" charset="0"/>
              </a:rPr>
              <a:t>Permintaan customer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8444" name="Text Box 11"/>
          <p:cNvSpPr txBox="1">
            <a:spLocks noChangeArrowheads="1"/>
          </p:cNvSpPr>
          <p:nvPr/>
        </p:nvSpPr>
        <p:spPr bwMode="auto">
          <a:xfrm>
            <a:off x="6327775" y="2698750"/>
            <a:ext cx="3006725" cy="69249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300" dirty="0" err="1">
                <a:latin typeface="Times New Roman" panose="02020603050405020304" pitchFamily="18" charset="0"/>
              </a:rPr>
              <a:t>Harus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direview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secepatnya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dan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tidak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boleh</a:t>
            </a:r>
            <a:r>
              <a:rPr lang="en-US" altLang="en-US" sz="1300" b="1" i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1300" b="1" i="1" u="sng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melebihi</a:t>
            </a:r>
            <a:r>
              <a:rPr lang="en-US" altLang="en-US" sz="1300" b="1" i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id-ID" altLang="en-US" sz="1300" b="1" i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10 hari</a:t>
            </a:r>
            <a:r>
              <a:rPr lang="en-US" altLang="en-US" sz="1300" b="1" i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1300" b="1" i="1" u="sng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kerja</a:t>
            </a:r>
            <a:r>
              <a:rPr lang="en-US" altLang="en-US" sz="1300" dirty="0">
                <a:latin typeface="Times New Roman" panose="02020603050405020304" pitchFamily="18" charset="0"/>
              </a:rPr>
              <a:t> (IATF </a:t>
            </a:r>
            <a:r>
              <a:rPr lang="id-ID" altLang="en-US" sz="1300" dirty="0">
                <a:latin typeface="Times New Roman" panose="02020603050405020304" pitchFamily="18" charset="0"/>
              </a:rPr>
              <a:t>7.5.3.2.2</a:t>
            </a:r>
            <a:r>
              <a:rPr lang="en-US" altLang="en-US" sz="1300" dirty="0">
                <a:latin typeface="Times New Roman" panose="02020603050405020304" pitchFamily="18" charset="0"/>
              </a:rPr>
              <a:t>)</a:t>
            </a:r>
            <a:endParaRPr lang="en-GB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18445" name="Line 12"/>
          <p:cNvSpPr>
            <a:spLocks noChangeShapeType="1"/>
          </p:cNvSpPr>
          <p:nvPr/>
        </p:nvSpPr>
        <p:spPr bwMode="auto">
          <a:xfrm flipH="1">
            <a:off x="6970712" y="3375024"/>
            <a:ext cx="14287" cy="1501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6" name="Line 13"/>
          <p:cNvSpPr>
            <a:spLocks noChangeShapeType="1"/>
          </p:cNvSpPr>
          <p:nvPr/>
        </p:nvSpPr>
        <p:spPr bwMode="auto">
          <a:xfrm>
            <a:off x="1193800" y="1828800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7" name="Line 14"/>
          <p:cNvSpPr>
            <a:spLocks noChangeShapeType="1"/>
          </p:cNvSpPr>
          <p:nvPr/>
        </p:nvSpPr>
        <p:spPr bwMode="auto">
          <a:xfrm>
            <a:off x="1193800" y="2743200"/>
            <a:ext cx="0" cy="609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8" name="Text Box 15"/>
          <p:cNvSpPr txBox="1">
            <a:spLocks noChangeArrowheads="1"/>
          </p:cNvSpPr>
          <p:nvPr/>
        </p:nvSpPr>
        <p:spPr bwMode="auto">
          <a:xfrm>
            <a:off x="4749800" y="6097588"/>
            <a:ext cx="2514600" cy="30003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00">
                <a:latin typeface="Times New Roman" panose="02020603050405020304" pitchFamily="18" charset="0"/>
              </a:rPr>
              <a:t>Aproval dan revisi dokumen PPAP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8449" name="Line 16"/>
          <p:cNvSpPr>
            <a:spLocks noChangeShapeType="1"/>
          </p:cNvSpPr>
          <p:nvPr/>
        </p:nvSpPr>
        <p:spPr bwMode="auto">
          <a:xfrm>
            <a:off x="1193800" y="3886200"/>
            <a:ext cx="0" cy="1219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0" name="Line 17"/>
          <p:cNvSpPr>
            <a:spLocks noChangeShapeType="1"/>
          </p:cNvSpPr>
          <p:nvPr/>
        </p:nvSpPr>
        <p:spPr bwMode="auto">
          <a:xfrm>
            <a:off x="1193800" y="5105400"/>
            <a:ext cx="1295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1" name="Text Box 18"/>
          <p:cNvSpPr txBox="1">
            <a:spLocks noChangeArrowheads="1"/>
          </p:cNvSpPr>
          <p:nvPr/>
        </p:nvSpPr>
        <p:spPr bwMode="auto">
          <a:xfrm>
            <a:off x="2946400" y="3516313"/>
            <a:ext cx="3582988" cy="8953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00">
                <a:latin typeface="Times New Roman" panose="02020603050405020304" pitchFamily="18" charset="0"/>
              </a:rPr>
              <a:t>Standard PPAP</a:t>
            </a:r>
          </a:p>
          <a:p>
            <a:pPr lvl="1" eaLnBrk="1" hangingPunct="1">
              <a:buFontTx/>
              <a:buChar char="•"/>
            </a:pPr>
            <a:r>
              <a:rPr lang="en-US" altLang="en-US" sz="1300">
                <a:latin typeface="Times New Roman" panose="02020603050405020304" pitchFamily="18" charset="0"/>
              </a:rPr>
              <a:t> Perubahan yang perlu approval customer</a:t>
            </a:r>
          </a:p>
          <a:p>
            <a:pPr lvl="1" eaLnBrk="1" hangingPunct="1">
              <a:buFontTx/>
              <a:buChar char="•"/>
            </a:pPr>
            <a:r>
              <a:rPr lang="en-US" altLang="en-US" sz="1300">
                <a:latin typeface="Times New Roman" panose="02020603050405020304" pitchFamily="18" charset="0"/>
              </a:rPr>
              <a:t> Perubahan yang cukup pemberitahuan </a:t>
            </a:r>
          </a:p>
          <a:p>
            <a:pPr lvl="1" eaLnBrk="1" hangingPunct="1">
              <a:buFontTx/>
              <a:buChar char="•"/>
            </a:pPr>
            <a:r>
              <a:rPr lang="en-US" altLang="en-US" sz="1300">
                <a:latin typeface="Times New Roman" panose="02020603050405020304" pitchFamily="18" charset="0"/>
              </a:rPr>
              <a:t> Perubahan yang tidak perlu pemberitahuan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8452" name="Text Box 19"/>
          <p:cNvSpPr txBox="1">
            <a:spLocks noChangeArrowheads="1"/>
          </p:cNvSpPr>
          <p:nvPr/>
        </p:nvSpPr>
        <p:spPr bwMode="auto">
          <a:xfrm>
            <a:off x="4022725" y="4897438"/>
            <a:ext cx="3825875" cy="30003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00">
                <a:latin typeface="Times New Roman" panose="02020603050405020304" pitchFamily="18" charset="0"/>
              </a:rPr>
              <a:t>Pelaksanaan dan monitor perubahan (APQP jika perlu)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8453" name="Text Box 20"/>
          <p:cNvSpPr txBox="1">
            <a:spLocks noChangeArrowheads="1"/>
          </p:cNvSpPr>
          <p:nvPr/>
        </p:nvSpPr>
        <p:spPr bwMode="auto">
          <a:xfrm>
            <a:off x="5367338" y="5487988"/>
            <a:ext cx="1512887" cy="30003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00">
                <a:latin typeface="Times New Roman" panose="02020603050405020304" pitchFamily="18" charset="0"/>
              </a:rPr>
              <a:t>Validasi perubahan 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8454" name="Line 21"/>
          <p:cNvSpPr>
            <a:spLocks noChangeShapeType="1"/>
          </p:cNvSpPr>
          <p:nvPr/>
        </p:nvSpPr>
        <p:spPr bwMode="auto">
          <a:xfrm>
            <a:off x="5232400" y="4514850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5" name="Line 22"/>
          <p:cNvSpPr>
            <a:spLocks noChangeShapeType="1"/>
          </p:cNvSpPr>
          <p:nvPr/>
        </p:nvSpPr>
        <p:spPr bwMode="auto">
          <a:xfrm>
            <a:off x="5994400" y="5200649"/>
            <a:ext cx="0" cy="26669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6" name="Text Box 23"/>
          <p:cNvSpPr txBox="1">
            <a:spLocks noChangeArrowheads="1"/>
          </p:cNvSpPr>
          <p:nvPr/>
        </p:nvSpPr>
        <p:spPr bwMode="auto">
          <a:xfrm>
            <a:off x="127000" y="304800"/>
            <a:ext cx="338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u="sng">
                <a:latin typeface="Times New Roman" panose="02020603050405020304" pitchFamily="18" charset="0"/>
              </a:rPr>
              <a:t>Perubahan Produk/ Proses</a:t>
            </a:r>
            <a:endParaRPr lang="en-GB" altLang="en-US" sz="2400" u="sng">
              <a:latin typeface="Times New Roman" panose="02020603050405020304" pitchFamily="18" charset="0"/>
            </a:endParaRPr>
          </a:p>
        </p:txBody>
      </p:sp>
      <p:sp>
        <p:nvSpPr>
          <p:cNvPr id="18457" name="Line 24"/>
          <p:cNvSpPr>
            <a:spLocks noChangeShapeType="1"/>
          </p:cNvSpPr>
          <p:nvPr/>
        </p:nvSpPr>
        <p:spPr bwMode="auto">
          <a:xfrm flipV="1">
            <a:off x="2489200" y="3276600"/>
            <a:ext cx="0" cy="1828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9" name="Line 26"/>
          <p:cNvSpPr>
            <a:spLocks noChangeShapeType="1"/>
          </p:cNvSpPr>
          <p:nvPr/>
        </p:nvSpPr>
        <p:spPr bwMode="auto">
          <a:xfrm>
            <a:off x="2489200" y="3276600"/>
            <a:ext cx="914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0" name="Line 27"/>
          <p:cNvSpPr>
            <a:spLocks noChangeShapeType="1"/>
          </p:cNvSpPr>
          <p:nvPr/>
        </p:nvSpPr>
        <p:spPr bwMode="auto">
          <a:xfrm>
            <a:off x="3403600" y="3276600"/>
            <a:ext cx="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9" name="Line 28"/>
          <p:cNvSpPr>
            <a:spLocks noChangeShapeType="1"/>
          </p:cNvSpPr>
          <p:nvPr/>
        </p:nvSpPr>
        <p:spPr bwMode="auto">
          <a:xfrm>
            <a:off x="5994400" y="5791200"/>
            <a:ext cx="0" cy="3063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0" name="Line 29"/>
          <p:cNvSpPr>
            <a:spLocks noChangeShapeType="1"/>
          </p:cNvSpPr>
          <p:nvPr/>
        </p:nvSpPr>
        <p:spPr bwMode="auto">
          <a:xfrm>
            <a:off x="4089400" y="3200400"/>
            <a:ext cx="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1" name="Line 30"/>
          <p:cNvSpPr>
            <a:spLocks noChangeShapeType="1"/>
          </p:cNvSpPr>
          <p:nvPr/>
        </p:nvSpPr>
        <p:spPr bwMode="auto">
          <a:xfrm>
            <a:off x="5308600" y="3200400"/>
            <a:ext cx="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2" name="Text Box 31"/>
          <p:cNvSpPr txBox="1">
            <a:spLocks noChangeArrowheads="1"/>
          </p:cNvSpPr>
          <p:nvPr/>
        </p:nvSpPr>
        <p:spPr bwMode="auto">
          <a:xfrm>
            <a:off x="7119938" y="3414713"/>
            <a:ext cx="2720617" cy="13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00" dirty="0" err="1">
                <a:latin typeface="Times New Roman" panose="02020603050405020304" pitchFamily="18" charset="0"/>
              </a:rPr>
              <a:t>Catatan</a:t>
            </a:r>
            <a:r>
              <a:rPr lang="en-US" altLang="en-US" sz="1300" dirty="0">
                <a:latin typeface="Times New Roman" panose="02020603050405020304" pitchFamily="18" charset="0"/>
              </a:rPr>
              <a:t> :</a:t>
            </a:r>
          </a:p>
          <a:p>
            <a:pPr eaLnBrk="1" hangingPunct="1"/>
            <a:r>
              <a:rPr lang="en-US" altLang="en-US" sz="1300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300" dirty="0">
                <a:latin typeface="Times New Roman" panose="02020603050405020304" pitchFamily="18" charset="0"/>
              </a:rPr>
              <a:t> yang </a:t>
            </a:r>
            <a:r>
              <a:rPr lang="en-US" altLang="en-US" sz="1300" dirty="0" err="1">
                <a:latin typeface="Times New Roman" panose="02020603050405020304" pitchFamily="18" charset="0"/>
              </a:rPr>
              <a:t>sifatnya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sementara</a:t>
            </a:r>
            <a:endParaRPr lang="en-US" altLang="en-US" sz="1300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300" dirty="0" err="1">
                <a:latin typeface="Times New Roman" panose="02020603050405020304" pitchFamily="18" charset="0"/>
              </a:rPr>
              <a:t>harus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dicatat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tanggal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berlakunya</a:t>
            </a:r>
            <a:endParaRPr lang="en-US" altLang="en-US" sz="1300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300" dirty="0" err="1">
                <a:latin typeface="Times New Roman" panose="02020603050405020304" pitchFamily="18" charset="0"/>
              </a:rPr>
              <a:t>dan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setelah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tanggal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berlaku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habis</a:t>
            </a:r>
            <a:r>
              <a:rPr lang="en-US" altLang="en-US" sz="1300" dirty="0">
                <a:latin typeface="Times New Roman" panose="02020603050405020304" pitchFamily="18" charset="0"/>
              </a:rPr>
              <a:t>,</a:t>
            </a:r>
          </a:p>
          <a:p>
            <a:pPr eaLnBrk="1" hangingPunct="1"/>
            <a:r>
              <a:rPr lang="en-US" altLang="en-US" sz="1300" dirty="0" err="1">
                <a:latin typeface="Times New Roman" panose="02020603050405020304" pitchFamily="18" charset="0"/>
              </a:rPr>
              <a:t>produk</a:t>
            </a:r>
            <a:r>
              <a:rPr lang="en-US" altLang="en-US" sz="1300" dirty="0">
                <a:latin typeface="Times New Roman" panose="02020603050405020304" pitchFamily="18" charset="0"/>
              </a:rPr>
              <a:t>/ proses </a:t>
            </a:r>
            <a:r>
              <a:rPr lang="en-US" altLang="en-US" sz="1300" dirty="0" err="1">
                <a:latin typeface="Times New Roman" panose="02020603050405020304" pitchFamily="18" charset="0"/>
              </a:rPr>
              <a:t>harus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sudah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kembali</a:t>
            </a:r>
            <a:endParaRPr lang="en-US" altLang="en-US" sz="1300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300" dirty="0" err="1">
                <a:latin typeface="Times New Roman" panose="02020603050405020304" pitchFamily="18" charset="0"/>
              </a:rPr>
              <a:t>Ke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spesifikasi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semula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100" dirty="0">
                <a:latin typeface="Times New Roman" panose="02020603050405020304" pitchFamily="18" charset="0"/>
              </a:rPr>
              <a:t>(</a:t>
            </a:r>
            <a:r>
              <a:rPr lang="it-IT" sz="1100" b="1" i="1" u="sng" dirty="0">
                <a:solidFill>
                  <a:srgbClr val="FF0000"/>
                </a:solidFill>
              </a:rPr>
              <a:t>IATF 8.5.6.1.1 </a:t>
            </a:r>
            <a:r>
              <a:rPr lang="it-IT" sz="1400" b="1" i="1" u="sng" dirty="0">
                <a:solidFill>
                  <a:srgbClr val="FF0000"/>
                </a:solidFill>
              </a:rPr>
              <a:t>)</a:t>
            </a:r>
            <a:endParaRPr lang="en-GB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18463" name="Line 32"/>
          <p:cNvSpPr>
            <a:spLocks noChangeShapeType="1"/>
          </p:cNvSpPr>
          <p:nvPr/>
        </p:nvSpPr>
        <p:spPr bwMode="auto">
          <a:xfrm>
            <a:off x="6542087" y="3962400"/>
            <a:ext cx="62071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5" name="Text Box 34"/>
          <p:cNvSpPr txBox="1">
            <a:spLocks noChangeArrowheads="1"/>
          </p:cNvSpPr>
          <p:nvPr/>
        </p:nvSpPr>
        <p:spPr bwMode="auto">
          <a:xfrm>
            <a:off x="4394200" y="381000"/>
            <a:ext cx="25098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Perubahan design produk (</a:t>
            </a:r>
            <a:r>
              <a:rPr lang="id-ID" altLang="en-US" sz="1400">
                <a:latin typeface="Times New Roman" panose="02020603050405020304" pitchFamily="18" charset="0"/>
              </a:rPr>
              <a:t>8</a:t>
            </a:r>
            <a:r>
              <a:rPr lang="en-US" altLang="en-US" sz="1400">
                <a:latin typeface="Times New Roman" panose="02020603050405020304" pitchFamily="18" charset="0"/>
              </a:rPr>
              <a:t>.3.</a:t>
            </a:r>
            <a:r>
              <a:rPr lang="id-ID" altLang="en-US" sz="1400">
                <a:latin typeface="Times New Roman" panose="02020603050405020304" pitchFamily="18" charset="0"/>
              </a:rPr>
              <a:t>6</a:t>
            </a:r>
            <a:r>
              <a:rPr lang="en-US" altLang="en-US" sz="1400">
                <a:latin typeface="Times New Roman" panose="02020603050405020304" pitchFamily="18" charset="0"/>
              </a:rPr>
              <a:t>)</a:t>
            </a:r>
            <a:endParaRPr lang="en-GB" altLang="en-US" sz="1400">
              <a:latin typeface="Times New Roman" panose="02020603050405020304" pitchFamily="18" charset="0"/>
            </a:endParaRPr>
          </a:p>
        </p:txBody>
      </p:sp>
      <p:sp>
        <p:nvSpPr>
          <p:cNvPr id="18466" name="Line 35"/>
          <p:cNvSpPr>
            <a:spLocks noChangeShapeType="1"/>
          </p:cNvSpPr>
          <p:nvPr/>
        </p:nvSpPr>
        <p:spPr bwMode="auto">
          <a:xfrm>
            <a:off x="7137400" y="1371600"/>
            <a:ext cx="0" cy="1295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7" name="AutoShape 36"/>
          <p:cNvSpPr>
            <a:spLocks/>
          </p:cNvSpPr>
          <p:nvPr/>
        </p:nvSpPr>
        <p:spPr bwMode="auto">
          <a:xfrm rot="-5400000">
            <a:off x="5308600" y="-838200"/>
            <a:ext cx="228600" cy="3276600"/>
          </a:xfrm>
          <a:prstGeom prst="rightBrace">
            <a:avLst>
              <a:gd name="adj1" fmla="val 119444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pic>
        <p:nvPicPr>
          <p:cNvPr id="18468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90" y="122085"/>
            <a:ext cx="1752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587111-488F-4BCF-87AF-4B3DF9FC41A1}"/>
              </a:ext>
            </a:extLst>
          </p:cNvPr>
          <p:cNvSpPr/>
          <p:nvPr/>
        </p:nvSpPr>
        <p:spPr>
          <a:xfrm>
            <a:off x="209550" y="5703011"/>
            <a:ext cx="4064000" cy="523220"/>
          </a:xfrm>
          <a:prstGeom prst="rect">
            <a:avLst/>
          </a:prstGeom>
          <a:ln w="28575">
            <a:solidFill>
              <a:srgbClr val="0070C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en-US" sz="1400" i="1" dirty="0"/>
              <a:t>Perusahaan </a:t>
            </a:r>
            <a:r>
              <a:rPr lang="en-US" altLang="en-US" sz="1400" i="1" dirty="0" err="1"/>
              <a:t>harus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melakukan</a:t>
            </a:r>
            <a:r>
              <a:rPr lang="en-US" altLang="en-US" sz="1400" i="1" dirty="0"/>
              <a:t> on the job training </a:t>
            </a:r>
            <a:r>
              <a:rPr lang="en-US" altLang="en-US" sz="1400" i="1" dirty="0" err="1"/>
              <a:t>untuk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pekerjaan</a:t>
            </a:r>
            <a:r>
              <a:rPr lang="en-US" altLang="en-US" sz="1400" i="1" dirty="0"/>
              <a:t> yang </a:t>
            </a:r>
            <a:r>
              <a:rPr lang="en-US" altLang="en-US" sz="1400" i="1" dirty="0" err="1"/>
              <a:t>dimodifikasi</a:t>
            </a:r>
            <a:r>
              <a:rPr lang="en-US" altLang="en-US" sz="1400" i="1" dirty="0"/>
              <a:t> (</a:t>
            </a:r>
            <a:r>
              <a:rPr lang="id-ID" altLang="en-US" sz="1400" i="1" dirty="0"/>
              <a:t>IATF 7.2.2</a:t>
            </a:r>
            <a:r>
              <a:rPr lang="en-US" altLang="en-US" sz="1400" i="1" dirty="0"/>
              <a:t>)</a:t>
            </a:r>
            <a:endParaRPr lang="en-US" sz="1400" dirty="0"/>
          </a:p>
        </p:txBody>
      </p:sp>
      <p:sp>
        <p:nvSpPr>
          <p:cNvPr id="39" name="Footer Placeholder 2">
            <a:extLst>
              <a:ext uri="{FF2B5EF4-FFF2-40B4-BE49-F238E27FC236}">
                <a16:creationId xmlns:a16="http://schemas.microsoft.com/office/drawing/2014/main" id="{E3CB9DF7-8652-4BB4-8D21-3D8064326290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27287881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"/>
            <a:ext cx="9906000" cy="1863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7" name="Slide Number Placeholder 66"/>
          <p:cNvSpPr>
            <a:spLocks noGrp="1"/>
          </p:cNvSpPr>
          <p:nvPr>
            <p:ph type="sldNum" sz="quarter" idx="12"/>
          </p:nvPr>
        </p:nvSpPr>
        <p:spPr>
          <a:xfrm>
            <a:off x="7493845" y="6385765"/>
            <a:ext cx="2228850" cy="365125"/>
          </a:xfrm>
        </p:spPr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15551" y="46037"/>
            <a:ext cx="9921552" cy="1325563"/>
          </a:xfrm>
        </p:spPr>
        <p:txBody>
          <a:bodyPr/>
          <a:lstStyle/>
          <a:p>
            <a:pPr algn="ctr"/>
            <a:r>
              <a:rPr lang="en-US" sz="4400" b="1" dirty="0"/>
              <a:t>Proses </a:t>
            </a:r>
            <a:r>
              <a:rPr lang="en-US" sz="4400" b="1" dirty="0" err="1"/>
              <a:t>Produksi</a:t>
            </a:r>
            <a:endParaRPr lang="en-US" sz="4117" dirty="0"/>
          </a:p>
        </p:txBody>
      </p:sp>
      <p:sp>
        <p:nvSpPr>
          <p:cNvPr id="90116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311204" y="1052308"/>
            <a:ext cx="9366196" cy="1641475"/>
          </a:xfrm>
        </p:spPr>
        <p:txBody>
          <a:bodyPr/>
          <a:lstStyle/>
          <a:p>
            <a:pPr marL="0" indent="0" algn="ctr">
              <a:lnSpc>
                <a:spcPct val="105000"/>
              </a:lnSpc>
              <a:buNone/>
              <a:tabLst>
                <a:tab pos="486687" algn="l"/>
                <a:tab pos="1461778" algn="l"/>
              </a:tabLst>
            </a:pPr>
            <a:r>
              <a:rPr lang="en-US" sz="2167" i="1" dirty="0"/>
              <a:t>Inti </a:t>
            </a:r>
            <a:r>
              <a:rPr lang="en-US" sz="2167" i="1" dirty="0" err="1"/>
              <a:t>dari</a:t>
            </a:r>
            <a:r>
              <a:rPr lang="en-US" sz="2167" i="1" dirty="0"/>
              <a:t> </a:t>
            </a:r>
            <a:r>
              <a:rPr lang="en-US" sz="2167" i="1" dirty="0" err="1"/>
              <a:t>aktivitas</a:t>
            </a:r>
            <a:r>
              <a:rPr lang="en-US" sz="2167" i="1" dirty="0"/>
              <a:t> </a:t>
            </a:r>
            <a:r>
              <a:rPr lang="en-US" sz="2167" i="1" dirty="0" err="1"/>
              <a:t>pembuatan</a:t>
            </a:r>
            <a:r>
              <a:rPr lang="en-US" sz="2167" i="1" dirty="0"/>
              <a:t> </a:t>
            </a:r>
            <a:r>
              <a:rPr lang="en-US" sz="2167" i="1" dirty="0" err="1"/>
              <a:t>produk</a:t>
            </a:r>
            <a:r>
              <a:rPr lang="en-US" sz="2167" i="1" dirty="0"/>
              <a:t> </a:t>
            </a:r>
            <a:r>
              <a:rPr lang="en-US" sz="2167" i="1" dirty="0" err="1"/>
              <a:t>dalam</a:t>
            </a:r>
            <a:r>
              <a:rPr lang="en-US" sz="2167" i="1" dirty="0"/>
              <a:t> </a:t>
            </a:r>
            <a:r>
              <a:rPr lang="en-US" sz="2167" i="1" dirty="0" err="1"/>
              <a:t>kondisi</a:t>
            </a:r>
            <a:r>
              <a:rPr lang="en-US" sz="2167" i="1" dirty="0"/>
              <a:t> </a:t>
            </a:r>
            <a:r>
              <a:rPr lang="en-US" sz="2167" i="1" dirty="0" err="1"/>
              <a:t>terkendali</a:t>
            </a:r>
            <a:r>
              <a:rPr lang="en-US" sz="2167" i="1" dirty="0"/>
              <a:t>, </a:t>
            </a:r>
            <a:r>
              <a:rPr lang="en-US" sz="2167" i="1" dirty="0" err="1"/>
              <a:t>sehingga</a:t>
            </a:r>
            <a:r>
              <a:rPr lang="en-US" sz="2167" i="1" dirty="0"/>
              <a:t> </a:t>
            </a:r>
            <a:r>
              <a:rPr lang="en-US" sz="2167" i="1" dirty="0" err="1"/>
              <a:t>menghasilkan</a:t>
            </a:r>
            <a:r>
              <a:rPr lang="en-US" sz="2167" i="1" dirty="0"/>
              <a:t> </a:t>
            </a:r>
            <a:r>
              <a:rPr lang="en-US" sz="2167" i="1" dirty="0" err="1"/>
              <a:t>produk</a:t>
            </a:r>
            <a:r>
              <a:rPr lang="en-US" sz="2167" i="1" dirty="0"/>
              <a:t> yang </a:t>
            </a:r>
            <a:r>
              <a:rPr lang="en-US" sz="2167" i="1" dirty="0" err="1"/>
              <a:t>berkualitas</a:t>
            </a:r>
            <a:endParaRPr lang="en-US" sz="2167" i="1" dirty="0"/>
          </a:p>
        </p:txBody>
      </p:sp>
      <p:sp>
        <p:nvSpPr>
          <p:cNvPr id="90117" name="TextBox 26"/>
          <p:cNvSpPr txBox="1">
            <a:spLocks noChangeArrowheads="1"/>
          </p:cNvSpPr>
          <p:nvPr/>
        </p:nvSpPr>
        <p:spPr bwMode="auto">
          <a:xfrm>
            <a:off x="4878859" y="5642755"/>
            <a:ext cx="3444743" cy="5592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517" dirty="0" err="1">
                <a:latin typeface="Berlin Sans FB" pitchFamily="34" charset="0"/>
              </a:rPr>
              <a:t>Metode</a:t>
            </a:r>
            <a:r>
              <a:rPr lang="en-US" sz="1517" dirty="0">
                <a:latin typeface="Berlin Sans FB" pitchFamily="34" charset="0"/>
              </a:rPr>
              <a:t> Standard </a:t>
            </a:r>
            <a:r>
              <a:rPr lang="en-US" sz="1517" dirty="0" err="1">
                <a:latin typeface="Berlin Sans FB" pitchFamily="34" charset="0"/>
              </a:rPr>
              <a:t>Acuan</a:t>
            </a:r>
            <a:r>
              <a:rPr lang="en-US" sz="1517" dirty="0">
                <a:latin typeface="Berlin Sans FB" pitchFamily="34" charset="0"/>
              </a:rPr>
              <a:t> yang </a:t>
            </a:r>
            <a:r>
              <a:rPr lang="en-US" sz="1517" dirty="0" err="1">
                <a:latin typeface="Berlin Sans FB" pitchFamily="34" charset="0"/>
              </a:rPr>
              <a:t>Jelas</a:t>
            </a:r>
            <a:r>
              <a:rPr lang="en-US" sz="1517" dirty="0">
                <a:latin typeface="Berlin Sans FB" pitchFamily="34" charset="0"/>
              </a:rPr>
              <a:t> 7.5</a:t>
            </a:r>
          </a:p>
          <a:p>
            <a:pPr algn="ctr"/>
            <a:r>
              <a:rPr lang="en-US" sz="1517" dirty="0" err="1">
                <a:latin typeface="Berlin Sans FB" pitchFamily="34" charset="0"/>
              </a:rPr>
              <a:t>Tugas</a:t>
            </a:r>
            <a:r>
              <a:rPr lang="en-US" sz="1517" dirty="0">
                <a:latin typeface="Berlin Sans FB" pitchFamily="34" charset="0"/>
              </a:rPr>
              <a:t> </a:t>
            </a:r>
            <a:r>
              <a:rPr lang="en-US" sz="1517" dirty="0" err="1">
                <a:latin typeface="Berlin Sans FB" pitchFamily="34" charset="0"/>
              </a:rPr>
              <a:t>dan</a:t>
            </a:r>
            <a:r>
              <a:rPr lang="en-US" sz="1517" dirty="0">
                <a:latin typeface="Berlin Sans FB" pitchFamily="34" charset="0"/>
              </a:rPr>
              <a:t> </a:t>
            </a:r>
            <a:r>
              <a:rPr lang="en-US" sz="1517" dirty="0" err="1">
                <a:latin typeface="Berlin Sans FB" pitchFamily="34" charset="0"/>
              </a:rPr>
              <a:t>Tanggung</a:t>
            </a:r>
            <a:r>
              <a:rPr lang="en-US" sz="1517" dirty="0">
                <a:latin typeface="Berlin Sans FB" pitchFamily="34" charset="0"/>
              </a:rPr>
              <a:t> </a:t>
            </a:r>
            <a:r>
              <a:rPr lang="en-US" sz="1517" dirty="0" err="1">
                <a:latin typeface="Berlin Sans FB" pitchFamily="34" charset="0"/>
              </a:rPr>
              <a:t>Jawab</a:t>
            </a:r>
            <a:r>
              <a:rPr lang="en-US" sz="1517" dirty="0">
                <a:latin typeface="Berlin Sans FB" pitchFamily="34" charset="0"/>
              </a:rPr>
              <a:t> 5.3</a:t>
            </a:r>
          </a:p>
        </p:txBody>
      </p:sp>
      <p:sp>
        <p:nvSpPr>
          <p:cNvPr id="90118" name="TextBox 30"/>
          <p:cNvSpPr txBox="1">
            <a:spLocks noChangeArrowheads="1"/>
          </p:cNvSpPr>
          <p:nvPr/>
        </p:nvSpPr>
        <p:spPr bwMode="auto">
          <a:xfrm>
            <a:off x="994935" y="2553014"/>
            <a:ext cx="2961481" cy="3257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517" dirty="0" err="1">
                <a:latin typeface="Berlin Sans FB" pitchFamily="34" charset="0"/>
              </a:rPr>
              <a:t>Manusia</a:t>
            </a:r>
            <a:r>
              <a:rPr lang="en-US" sz="1517" dirty="0">
                <a:latin typeface="Berlin Sans FB" pitchFamily="34" charset="0"/>
              </a:rPr>
              <a:t> yang </a:t>
            </a:r>
            <a:r>
              <a:rPr lang="en-US" sz="1517" dirty="0" err="1">
                <a:latin typeface="Berlin Sans FB" pitchFamily="34" charset="0"/>
              </a:rPr>
              <a:t>Kompeten</a:t>
            </a:r>
            <a:r>
              <a:rPr lang="en-US" sz="1517" dirty="0">
                <a:latin typeface="Berlin Sans FB" pitchFamily="34" charset="0"/>
              </a:rPr>
              <a:t> 7.1.2</a:t>
            </a:r>
          </a:p>
        </p:txBody>
      </p:sp>
      <p:sp>
        <p:nvSpPr>
          <p:cNvPr id="90119" name="TextBox 35"/>
          <p:cNvSpPr txBox="1">
            <a:spLocks noChangeArrowheads="1"/>
          </p:cNvSpPr>
          <p:nvPr/>
        </p:nvSpPr>
        <p:spPr bwMode="auto">
          <a:xfrm>
            <a:off x="4569288" y="2366552"/>
            <a:ext cx="2476500" cy="5592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517" dirty="0" err="1">
                <a:latin typeface="Berlin Sans FB" pitchFamily="34" charset="0"/>
              </a:rPr>
              <a:t>Infrastruktur</a:t>
            </a:r>
            <a:r>
              <a:rPr lang="en-US" sz="1517" dirty="0">
                <a:latin typeface="Berlin Sans FB" pitchFamily="34" charset="0"/>
              </a:rPr>
              <a:t> </a:t>
            </a:r>
            <a:r>
              <a:rPr lang="en-US" sz="1517" dirty="0" err="1">
                <a:latin typeface="Berlin Sans FB" pitchFamily="34" charset="0"/>
              </a:rPr>
              <a:t>Gedung</a:t>
            </a:r>
            <a:r>
              <a:rPr lang="en-US" sz="1517" dirty="0">
                <a:latin typeface="Berlin Sans FB" pitchFamily="34" charset="0"/>
              </a:rPr>
              <a:t>, </a:t>
            </a:r>
            <a:r>
              <a:rPr lang="en-US" sz="1517" dirty="0" err="1">
                <a:latin typeface="Berlin Sans FB" pitchFamily="34" charset="0"/>
              </a:rPr>
              <a:t>Mesin</a:t>
            </a:r>
            <a:r>
              <a:rPr lang="en-US" sz="1517" dirty="0">
                <a:latin typeface="Berlin Sans FB" pitchFamily="34" charset="0"/>
              </a:rPr>
              <a:t>, IT yang </a:t>
            </a:r>
            <a:r>
              <a:rPr lang="en-US" sz="1517" dirty="0" err="1">
                <a:latin typeface="Berlin Sans FB" pitchFamily="34" charset="0"/>
              </a:rPr>
              <a:t>baik</a:t>
            </a:r>
            <a:r>
              <a:rPr lang="en-US" sz="1517" dirty="0">
                <a:latin typeface="Berlin Sans FB" pitchFamily="34" charset="0"/>
              </a:rPr>
              <a:t> 7.1.3</a:t>
            </a:r>
          </a:p>
        </p:txBody>
      </p:sp>
      <p:sp>
        <p:nvSpPr>
          <p:cNvPr id="90120" name="TextBox 43"/>
          <p:cNvSpPr txBox="1">
            <a:spLocks noChangeArrowheads="1"/>
          </p:cNvSpPr>
          <p:nvPr/>
        </p:nvSpPr>
        <p:spPr bwMode="auto">
          <a:xfrm>
            <a:off x="2564040" y="5642762"/>
            <a:ext cx="2160058" cy="3257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517" dirty="0">
                <a:latin typeface="Berlin Sans FB" pitchFamily="34" charset="0"/>
              </a:rPr>
              <a:t>Material yang </a:t>
            </a:r>
            <a:r>
              <a:rPr lang="en-US" sz="1517" dirty="0" err="1">
                <a:latin typeface="Berlin Sans FB" pitchFamily="34" charset="0"/>
              </a:rPr>
              <a:t>baik</a:t>
            </a:r>
            <a:r>
              <a:rPr lang="en-US" sz="1517" dirty="0">
                <a:latin typeface="Berlin Sans FB" pitchFamily="34" charset="0"/>
              </a:rPr>
              <a:t> 8.4</a:t>
            </a:r>
          </a:p>
        </p:txBody>
      </p:sp>
      <p:sp>
        <p:nvSpPr>
          <p:cNvPr id="90121" name="TextBox 45"/>
          <p:cNvSpPr txBox="1">
            <a:spLocks noChangeArrowheads="1"/>
          </p:cNvSpPr>
          <p:nvPr/>
        </p:nvSpPr>
        <p:spPr bwMode="auto">
          <a:xfrm>
            <a:off x="365322" y="5640732"/>
            <a:ext cx="2054231" cy="3257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517" dirty="0" err="1">
                <a:latin typeface="Berlin Sans FB" pitchFamily="34" charset="0"/>
              </a:rPr>
              <a:t>Lingkungan</a:t>
            </a:r>
            <a:r>
              <a:rPr lang="en-US" sz="1517" dirty="0">
                <a:latin typeface="Berlin Sans FB" pitchFamily="34" charset="0"/>
              </a:rPr>
              <a:t> </a:t>
            </a:r>
            <a:r>
              <a:rPr lang="en-US" sz="1517" dirty="0" err="1">
                <a:latin typeface="Berlin Sans FB" pitchFamily="34" charset="0"/>
              </a:rPr>
              <a:t>Kerja</a:t>
            </a:r>
            <a:r>
              <a:rPr lang="en-US" sz="1517" dirty="0">
                <a:latin typeface="Berlin Sans FB" pitchFamily="34" charset="0"/>
              </a:rPr>
              <a:t> 7.1.4</a:t>
            </a:r>
          </a:p>
        </p:txBody>
      </p:sp>
      <p:sp>
        <p:nvSpPr>
          <p:cNvPr id="90122" name="TextBox 25"/>
          <p:cNvSpPr txBox="1">
            <a:spLocks noChangeArrowheads="1"/>
          </p:cNvSpPr>
          <p:nvPr/>
        </p:nvSpPr>
        <p:spPr bwMode="auto">
          <a:xfrm>
            <a:off x="7200578" y="4404505"/>
            <a:ext cx="1779985" cy="559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sz="1517">
                <a:latin typeface="Gill Sans MT" pitchFamily="34" charset="0"/>
              </a:rPr>
              <a:t>Tooling yang baik (Dies, mold, dll)</a:t>
            </a:r>
            <a:endParaRPr lang="en-US" sz="1517">
              <a:latin typeface="Gill Sans MT" pitchFamily="34" charset="0"/>
            </a:endParaRPr>
          </a:p>
        </p:txBody>
      </p:sp>
      <p:sp>
        <p:nvSpPr>
          <p:cNvPr id="90123" name="Freeform 134"/>
          <p:cNvSpPr>
            <a:spLocks/>
          </p:cNvSpPr>
          <p:nvPr/>
        </p:nvSpPr>
        <p:spPr bwMode="auto">
          <a:xfrm>
            <a:off x="1628450" y="4084628"/>
            <a:ext cx="228733" cy="419629"/>
          </a:xfrm>
          <a:custGeom>
            <a:avLst/>
            <a:gdLst>
              <a:gd name="T0" fmla="*/ 2147483647 w 180"/>
              <a:gd name="T1" fmla="*/ 2147483647 h 444"/>
              <a:gd name="T2" fmla="*/ 2147483647 w 180"/>
              <a:gd name="T3" fmla="*/ 2147483647 h 444"/>
              <a:gd name="T4" fmla="*/ 2147483647 w 180"/>
              <a:gd name="T5" fmla="*/ 2147483647 h 444"/>
              <a:gd name="T6" fmla="*/ 2147483647 w 180"/>
              <a:gd name="T7" fmla="*/ 2147483647 h 444"/>
              <a:gd name="T8" fmla="*/ 2147483647 w 180"/>
              <a:gd name="T9" fmla="*/ 2147483647 h 444"/>
              <a:gd name="T10" fmla="*/ 2147483647 w 180"/>
              <a:gd name="T11" fmla="*/ 2147483647 h 444"/>
              <a:gd name="T12" fmla="*/ 2147483647 w 180"/>
              <a:gd name="T13" fmla="*/ 2147483647 h 444"/>
              <a:gd name="T14" fmla="*/ 2147483647 w 180"/>
              <a:gd name="T15" fmla="*/ 2147483647 h 444"/>
              <a:gd name="T16" fmla="*/ 0 w 180"/>
              <a:gd name="T17" fmla="*/ 0 h 444"/>
              <a:gd name="T18" fmla="*/ 2147483647 w 180"/>
              <a:gd name="T19" fmla="*/ 2147483647 h 444"/>
              <a:gd name="T20" fmla="*/ 2147483647 w 180"/>
              <a:gd name="T21" fmla="*/ 2147483647 h 444"/>
              <a:gd name="T22" fmla="*/ 2147483647 w 180"/>
              <a:gd name="T23" fmla="*/ 2147483647 h 444"/>
              <a:gd name="T24" fmla="*/ 2147483647 w 180"/>
              <a:gd name="T25" fmla="*/ 2147483647 h 4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80"/>
              <a:gd name="T40" fmla="*/ 0 h 444"/>
              <a:gd name="T41" fmla="*/ 180 w 180"/>
              <a:gd name="T42" fmla="*/ 444 h 44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80" h="444">
                <a:moveTo>
                  <a:pt x="180" y="263"/>
                </a:moveTo>
                <a:lnTo>
                  <a:pt x="113" y="345"/>
                </a:lnTo>
                <a:lnTo>
                  <a:pt x="75" y="386"/>
                </a:lnTo>
                <a:lnTo>
                  <a:pt x="18" y="444"/>
                </a:lnTo>
                <a:lnTo>
                  <a:pt x="24" y="372"/>
                </a:lnTo>
                <a:lnTo>
                  <a:pt x="36" y="304"/>
                </a:lnTo>
                <a:lnTo>
                  <a:pt x="45" y="245"/>
                </a:lnTo>
                <a:lnTo>
                  <a:pt x="36" y="175"/>
                </a:lnTo>
                <a:lnTo>
                  <a:pt x="0" y="0"/>
                </a:lnTo>
                <a:lnTo>
                  <a:pt x="67" y="92"/>
                </a:lnTo>
                <a:lnTo>
                  <a:pt x="113" y="140"/>
                </a:lnTo>
                <a:lnTo>
                  <a:pt x="180" y="158"/>
                </a:lnTo>
                <a:lnTo>
                  <a:pt x="180" y="263"/>
                </a:lnTo>
                <a:close/>
              </a:path>
            </a:pathLst>
          </a:cu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400"/>
          </a:p>
        </p:txBody>
      </p:sp>
      <p:grpSp>
        <p:nvGrpSpPr>
          <p:cNvPr id="2" name="Group 112"/>
          <p:cNvGrpSpPr>
            <a:grpSpLocks/>
          </p:cNvGrpSpPr>
          <p:nvPr/>
        </p:nvGrpSpPr>
        <p:grpSpPr bwMode="auto">
          <a:xfrm>
            <a:off x="931929" y="3059629"/>
            <a:ext cx="8280796" cy="2445544"/>
            <a:chOff x="1809729" y="3544580"/>
            <a:chExt cx="6643734" cy="2257249"/>
          </a:xfrm>
        </p:grpSpPr>
        <p:pic>
          <p:nvPicPr>
            <p:cNvPr id="90164" name="Picture 54" descr="fish bone.jpg"/>
            <p:cNvPicPr>
              <a:picLocks noChangeAspect="1"/>
            </p:cNvPicPr>
            <p:nvPr/>
          </p:nvPicPr>
          <p:blipFill>
            <a:blip r:embed="rId3" cstate="print"/>
            <a:srcRect l="1926" t="24500" r="62521" b="39833"/>
            <a:stretch>
              <a:fillRect/>
            </a:stretch>
          </p:blipFill>
          <p:spPr bwMode="auto">
            <a:xfrm>
              <a:off x="1809729" y="3624099"/>
              <a:ext cx="629715" cy="1557955"/>
            </a:xfrm>
            <a:prstGeom prst="rect">
              <a:avLst/>
            </a:prstGeom>
            <a:solidFill>
              <a:srgbClr val="FFCCFF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90165" name="AutoShape 132"/>
            <p:cNvSpPr>
              <a:spLocks noChangeArrowheads="1"/>
            </p:cNvSpPr>
            <p:nvPr/>
          </p:nvSpPr>
          <p:spPr bwMode="auto">
            <a:xfrm>
              <a:off x="2542831" y="4627321"/>
              <a:ext cx="3947470" cy="83602"/>
            </a:xfrm>
            <a:prstGeom prst="flowChartProcess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 sz="3467">
                <a:ea typeface="ＭＳ Ｐゴシック" charset="-128"/>
              </a:endParaRPr>
            </a:p>
          </p:txBody>
        </p:sp>
        <p:sp>
          <p:nvSpPr>
            <p:cNvPr id="90166" name="Freeform 133"/>
            <p:cNvSpPr>
              <a:spLocks/>
            </p:cNvSpPr>
            <p:nvPr/>
          </p:nvSpPr>
          <p:spPr bwMode="auto">
            <a:xfrm>
              <a:off x="6321123" y="4292914"/>
              <a:ext cx="620317" cy="794217"/>
            </a:xfrm>
            <a:custGeom>
              <a:avLst/>
              <a:gdLst>
                <a:gd name="T0" fmla="*/ 0 w 528"/>
                <a:gd name="T1" fmla="*/ 2147483647 h 1152"/>
                <a:gd name="T2" fmla="*/ 0 w 528"/>
                <a:gd name="T3" fmla="*/ 2147483647 h 1152"/>
                <a:gd name="T4" fmla="*/ 2147483647 w 528"/>
                <a:gd name="T5" fmla="*/ 2147483647 h 1152"/>
                <a:gd name="T6" fmla="*/ 2147483647 w 528"/>
                <a:gd name="T7" fmla="*/ 2147483647 h 1152"/>
                <a:gd name="T8" fmla="*/ 2147483647 w 528"/>
                <a:gd name="T9" fmla="*/ 2147483647 h 1152"/>
                <a:gd name="T10" fmla="*/ 2147483647 w 528"/>
                <a:gd name="T11" fmla="*/ 2147483647 h 1152"/>
                <a:gd name="T12" fmla="*/ 2147483647 w 528"/>
                <a:gd name="T13" fmla="*/ 2147483647 h 1152"/>
                <a:gd name="T14" fmla="*/ 2147483647 w 528"/>
                <a:gd name="T15" fmla="*/ 2147483647 h 1152"/>
                <a:gd name="T16" fmla="*/ 2147483647 w 528"/>
                <a:gd name="T17" fmla="*/ 0 h 1152"/>
                <a:gd name="T18" fmla="*/ 2147483647 w 528"/>
                <a:gd name="T19" fmla="*/ 2147483647 h 1152"/>
                <a:gd name="T20" fmla="*/ 2147483647 w 528"/>
                <a:gd name="T21" fmla="*/ 2147483647 h 1152"/>
                <a:gd name="T22" fmla="*/ 2147483647 w 528"/>
                <a:gd name="T23" fmla="*/ 2147483647 h 1152"/>
                <a:gd name="T24" fmla="*/ 2147483647 w 528"/>
                <a:gd name="T25" fmla="*/ 2147483647 h 1152"/>
                <a:gd name="T26" fmla="*/ 2147483647 w 528"/>
                <a:gd name="T27" fmla="*/ 2147483647 h 1152"/>
                <a:gd name="T28" fmla="*/ 0 w 528"/>
                <a:gd name="T29" fmla="*/ 2147483647 h 115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28"/>
                <a:gd name="T46" fmla="*/ 0 h 1152"/>
                <a:gd name="T47" fmla="*/ 528 w 528"/>
                <a:gd name="T48" fmla="*/ 1152 h 115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28" h="1152">
                  <a:moveTo>
                    <a:pt x="0" y="480"/>
                  </a:moveTo>
                  <a:lnTo>
                    <a:pt x="0" y="624"/>
                  </a:lnTo>
                  <a:lnTo>
                    <a:pt x="105" y="639"/>
                  </a:lnTo>
                  <a:lnTo>
                    <a:pt x="222" y="693"/>
                  </a:lnTo>
                  <a:lnTo>
                    <a:pt x="321" y="765"/>
                  </a:lnTo>
                  <a:lnTo>
                    <a:pt x="402" y="864"/>
                  </a:lnTo>
                  <a:lnTo>
                    <a:pt x="465" y="981"/>
                  </a:lnTo>
                  <a:lnTo>
                    <a:pt x="528" y="1152"/>
                  </a:lnTo>
                  <a:lnTo>
                    <a:pt x="528" y="0"/>
                  </a:lnTo>
                  <a:lnTo>
                    <a:pt x="480" y="144"/>
                  </a:lnTo>
                  <a:lnTo>
                    <a:pt x="429" y="243"/>
                  </a:lnTo>
                  <a:lnTo>
                    <a:pt x="330" y="351"/>
                  </a:lnTo>
                  <a:lnTo>
                    <a:pt x="231" y="414"/>
                  </a:lnTo>
                  <a:lnTo>
                    <a:pt x="105" y="459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950"/>
            </a:p>
          </p:txBody>
        </p:sp>
        <p:grpSp>
          <p:nvGrpSpPr>
            <p:cNvPr id="3" name="Group 152"/>
            <p:cNvGrpSpPr>
              <a:grpSpLocks/>
            </p:cNvGrpSpPr>
            <p:nvPr/>
          </p:nvGrpSpPr>
          <p:grpSpPr bwMode="auto">
            <a:xfrm>
              <a:off x="6941441" y="3544580"/>
              <a:ext cx="1512022" cy="2257249"/>
              <a:chOff x="4425" y="960"/>
              <a:chExt cx="1287" cy="2592"/>
            </a:xfrm>
          </p:grpSpPr>
          <p:pic>
            <p:nvPicPr>
              <p:cNvPr id="90175" name="Picture 55" descr="fish bone.jpg"/>
              <p:cNvPicPr>
                <a:picLocks noChangeAspect="1"/>
              </p:cNvPicPr>
              <p:nvPr/>
            </p:nvPicPr>
            <p:blipFill>
              <a:blip r:embed="rId3" cstate="print"/>
              <a:srcRect l="42908" t="13628" r="4526" b="23628"/>
              <a:stretch>
                <a:fillRect/>
              </a:stretch>
            </p:blipFill>
            <p:spPr bwMode="auto">
              <a:xfrm>
                <a:off x="4425" y="960"/>
                <a:ext cx="1287" cy="25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0176" name="Oval 154"/>
              <p:cNvSpPr>
                <a:spLocks noChangeArrowheads="1"/>
              </p:cNvSpPr>
              <p:nvPr/>
            </p:nvSpPr>
            <p:spPr bwMode="auto">
              <a:xfrm rot="-551469">
                <a:off x="5040" y="1728"/>
                <a:ext cx="144" cy="336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 sz="3467">
                  <a:ea typeface="ＭＳ Ｐゴシック" charset="-128"/>
                </a:endParaRPr>
              </a:p>
            </p:txBody>
          </p:sp>
          <p:sp>
            <p:nvSpPr>
              <p:cNvPr id="90177" name="Oval 155"/>
              <p:cNvSpPr>
                <a:spLocks noChangeArrowheads="1"/>
              </p:cNvSpPr>
              <p:nvPr/>
            </p:nvSpPr>
            <p:spPr bwMode="auto">
              <a:xfrm rot="-551469">
                <a:off x="5232" y="1728"/>
                <a:ext cx="144" cy="336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 sz="3467">
                  <a:ea typeface="ＭＳ Ｐゴシック" charset="-128"/>
                </a:endParaRPr>
              </a:p>
            </p:txBody>
          </p:sp>
        </p:grpSp>
        <p:grpSp>
          <p:nvGrpSpPr>
            <p:cNvPr id="4" name="Group 54"/>
            <p:cNvGrpSpPr>
              <a:grpSpLocks/>
            </p:cNvGrpSpPr>
            <p:nvPr/>
          </p:nvGrpSpPr>
          <p:grpSpPr bwMode="auto">
            <a:xfrm>
              <a:off x="7881958" y="4246588"/>
              <a:ext cx="97530" cy="267630"/>
              <a:chOff x="7439869" y="2223694"/>
              <a:chExt cx="199467" cy="537834"/>
            </a:xfrm>
          </p:grpSpPr>
          <p:sp>
            <p:nvSpPr>
              <p:cNvPr id="90173" name="Oval 52"/>
              <p:cNvSpPr>
                <a:spLocks noChangeArrowheads="1"/>
              </p:cNvSpPr>
              <p:nvPr/>
            </p:nvSpPr>
            <p:spPr bwMode="auto">
              <a:xfrm rot="-645828">
                <a:off x="7439869" y="2223694"/>
                <a:ext cx="199467" cy="537834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altLang="ja-JP" sz="1950"/>
              </a:p>
            </p:txBody>
          </p:sp>
          <p:sp>
            <p:nvSpPr>
              <p:cNvPr id="90174" name="Freeform 53"/>
              <p:cNvSpPr>
                <a:spLocks/>
              </p:cNvSpPr>
              <p:nvPr/>
            </p:nvSpPr>
            <p:spPr bwMode="auto">
              <a:xfrm>
                <a:off x="7463266" y="2405743"/>
                <a:ext cx="83241" cy="152400"/>
              </a:xfrm>
              <a:custGeom>
                <a:avLst/>
                <a:gdLst>
                  <a:gd name="T0" fmla="*/ 36991 w 83241"/>
                  <a:gd name="T1" fmla="*/ 0 h 152400"/>
                  <a:gd name="T2" fmla="*/ 36991 w 83241"/>
                  <a:gd name="T3" fmla="*/ 0 h 152400"/>
                  <a:gd name="T4" fmla="*/ 26105 w 83241"/>
                  <a:gd name="T5" fmla="*/ 130628 h 152400"/>
                  <a:gd name="T6" fmla="*/ 47877 w 83241"/>
                  <a:gd name="T7" fmla="*/ 152400 h 152400"/>
                  <a:gd name="T8" fmla="*/ 58763 w 83241"/>
                  <a:gd name="T9" fmla="*/ 87086 h 152400"/>
                  <a:gd name="T10" fmla="*/ 47877 w 83241"/>
                  <a:gd name="T11" fmla="*/ 21771 h 152400"/>
                  <a:gd name="T12" fmla="*/ 36991 w 83241"/>
                  <a:gd name="T13" fmla="*/ 0 h 1524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3241"/>
                  <a:gd name="T22" fmla="*/ 0 h 152400"/>
                  <a:gd name="T23" fmla="*/ 83241 w 83241"/>
                  <a:gd name="T24" fmla="*/ 152400 h 1524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3241" h="152400">
                    <a:moveTo>
                      <a:pt x="36991" y="0"/>
                    </a:moveTo>
                    <a:lnTo>
                      <a:pt x="36991" y="0"/>
                    </a:lnTo>
                    <a:cubicBezTo>
                      <a:pt x="26262" y="48280"/>
                      <a:pt x="0" y="87120"/>
                      <a:pt x="26105" y="130628"/>
                    </a:cubicBezTo>
                    <a:cubicBezTo>
                      <a:pt x="31385" y="139429"/>
                      <a:pt x="40620" y="145143"/>
                      <a:pt x="47877" y="152400"/>
                    </a:cubicBezTo>
                    <a:cubicBezTo>
                      <a:pt x="51506" y="130629"/>
                      <a:pt x="53975" y="108632"/>
                      <a:pt x="58763" y="87086"/>
                    </a:cubicBezTo>
                    <a:cubicBezTo>
                      <a:pt x="67445" y="48016"/>
                      <a:pt x="83241" y="57135"/>
                      <a:pt x="47877" y="21771"/>
                    </a:cubicBezTo>
                    <a:cubicBezTo>
                      <a:pt x="45311" y="19205"/>
                      <a:pt x="38805" y="3628"/>
                      <a:pt x="3699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950"/>
              </a:p>
            </p:txBody>
          </p:sp>
        </p:grpSp>
        <p:sp>
          <p:nvSpPr>
            <p:cNvPr id="90169" name="Oval 51"/>
            <p:cNvSpPr>
              <a:spLocks noChangeArrowheads="1"/>
            </p:cNvSpPr>
            <p:nvPr/>
          </p:nvSpPr>
          <p:spPr bwMode="auto">
            <a:xfrm rot="-224795">
              <a:off x="7577648" y="4103003"/>
              <a:ext cx="330517" cy="485774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 altLang="ja-JP" sz="1950"/>
            </a:p>
          </p:txBody>
        </p:sp>
        <p:grpSp>
          <p:nvGrpSpPr>
            <p:cNvPr id="5" name="Group 55"/>
            <p:cNvGrpSpPr>
              <a:grpSpLocks/>
            </p:cNvGrpSpPr>
            <p:nvPr/>
          </p:nvGrpSpPr>
          <p:grpSpPr bwMode="auto">
            <a:xfrm>
              <a:off x="7596206" y="4286256"/>
              <a:ext cx="142876" cy="285752"/>
              <a:chOff x="7439869" y="2223694"/>
              <a:chExt cx="199467" cy="537834"/>
            </a:xfrm>
          </p:grpSpPr>
          <p:sp>
            <p:nvSpPr>
              <p:cNvPr id="90171" name="Oval 78"/>
              <p:cNvSpPr>
                <a:spLocks noChangeArrowheads="1"/>
              </p:cNvSpPr>
              <p:nvPr/>
            </p:nvSpPr>
            <p:spPr bwMode="auto">
              <a:xfrm rot="-645828">
                <a:off x="7439869" y="2223694"/>
                <a:ext cx="199467" cy="537834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altLang="ja-JP" sz="1950"/>
              </a:p>
            </p:txBody>
          </p:sp>
          <p:sp>
            <p:nvSpPr>
              <p:cNvPr id="90172" name="Freeform 79"/>
              <p:cNvSpPr>
                <a:spLocks/>
              </p:cNvSpPr>
              <p:nvPr/>
            </p:nvSpPr>
            <p:spPr bwMode="auto">
              <a:xfrm>
                <a:off x="7463266" y="2405743"/>
                <a:ext cx="83241" cy="152400"/>
              </a:xfrm>
              <a:custGeom>
                <a:avLst/>
                <a:gdLst>
                  <a:gd name="T0" fmla="*/ 36991 w 83241"/>
                  <a:gd name="T1" fmla="*/ 0 h 152400"/>
                  <a:gd name="T2" fmla="*/ 36991 w 83241"/>
                  <a:gd name="T3" fmla="*/ 0 h 152400"/>
                  <a:gd name="T4" fmla="*/ 26105 w 83241"/>
                  <a:gd name="T5" fmla="*/ 130628 h 152400"/>
                  <a:gd name="T6" fmla="*/ 47877 w 83241"/>
                  <a:gd name="T7" fmla="*/ 152400 h 152400"/>
                  <a:gd name="T8" fmla="*/ 58763 w 83241"/>
                  <a:gd name="T9" fmla="*/ 87086 h 152400"/>
                  <a:gd name="T10" fmla="*/ 47877 w 83241"/>
                  <a:gd name="T11" fmla="*/ 21771 h 152400"/>
                  <a:gd name="T12" fmla="*/ 36991 w 83241"/>
                  <a:gd name="T13" fmla="*/ 0 h 1524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3241"/>
                  <a:gd name="T22" fmla="*/ 0 h 152400"/>
                  <a:gd name="T23" fmla="*/ 83241 w 83241"/>
                  <a:gd name="T24" fmla="*/ 152400 h 1524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3241" h="152400">
                    <a:moveTo>
                      <a:pt x="36991" y="0"/>
                    </a:moveTo>
                    <a:lnTo>
                      <a:pt x="36991" y="0"/>
                    </a:lnTo>
                    <a:cubicBezTo>
                      <a:pt x="26262" y="48280"/>
                      <a:pt x="0" y="87120"/>
                      <a:pt x="26105" y="130628"/>
                    </a:cubicBezTo>
                    <a:cubicBezTo>
                      <a:pt x="31385" y="139429"/>
                      <a:pt x="40620" y="145143"/>
                      <a:pt x="47877" y="152400"/>
                    </a:cubicBezTo>
                    <a:cubicBezTo>
                      <a:pt x="51506" y="130629"/>
                      <a:pt x="53975" y="108632"/>
                      <a:pt x="58763" y="87086"/>
                    </a:cubicBezTo>
                    <a:cubicBezTo>
                      <a:pt x="67445" y="48016"/>
                      <a:pt x="83241" y="57135"/>
                      <a:pt x="47877" y="21771"/>
                    </a:cubicBezTo>
                    <a:cubicBezTo>
                      <a:pt x="45311" y="19205"/>
                      <a:pt x="38805" y="3628"/>
                      <a:pt x="3699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950"/>
              </a:p>
            </p:txBody>
          </p:sp>
        </p:grpSp>
      </p:grpSp>
      <p:cxnSp>
        <p:nvCxnSpPr>
          <p:cNvPr id="90125" name="Straight Arrow Connector 59"/>
          <p:cNvCxnSpPr>
            <a:cxnSpLocks noChangeShapeType="1"/>
          </p:cNvCxnSpPr>
          <p:nvPr/>
        </p:nvCxnSpPr>
        <p:spPr bwMode="auto">
          <a:xfrm rot="16200000" flipH="1">
            <a:off x="4907233" y="3137876"/>
            <a:ext cx="1100667" cy="1002638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26" name="Line 187"/>
          <p:cNvSpPr>
            <a:spLocks noChangeShapeType="1"/>
          </p:cNvSpPr>
          <p:nvPr/>
        </p:nvSpPr>
        <p:spPr bwMode="auto">
          <a:xfrm>
            <a:off x="4414515" y="3707987"/>
            <a:ext cx="100263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27" name="Line 202"/>
          <p:cNvSpPr>
            <a:spLocks noChangeShapeType="1"/>
          </p:cNvSpPr>
          <p:nvPr/>
        </p:nvSpPr>
        <p:spPr bwMode="auto">
          <a:xfrm>
            <a:off x="4646682" y="3321040"/>
            <a:ext cx="256248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28" name="Text Box 201"/>
          <p:cNvSpPr txBox="1">
            <a:spLocks noChangeArrowheads="1"/>
          </p:cNvSpPr>
          <p:nvPr/>
        </p:nvSpPr>
        <p:spPr bwMode="auto">
          <a:xfrm>
            <a:off x="4488197" y="3785385"/>
            <a:ext cx="84984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ja-JP" sz="1000" dirty="0" err="1">
                <a:ea typeface="ＭＳ Ｐゴシック" charset="-128"/>
              </a:rPr>
              <a:t>Kecepatan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29" name="Text Box 201"/>
          <p:cNvSpPr txBox="1">
            <a:spLocks noChangeArrowheads="1"/>
          </p:cNvSpPr>
          <p:nvPr/>
        </p:nvSpPr>
        <p:spPr bwMode="auto">
          <a:xfrm>
            <a:off x="5846233" y="3008267"/>
            <a:ext cx="6153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ja-JP" sz="1000" dirty="0">
                <a:ea typeface="ＭＳ Ｐゴシック" charset="-128"/>
              </a:rPr>
              <a:t>Cycle time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30" name="Line 189"/>
          <p:cNvSpPr>
            <a:spLocks noChangeShapeType="1"/>
          </p:cNvSpPr>
          <p:nvPr/>
        </p:nvSpPr>
        <p:spPr bwMode="auto">
          <a:xfrm flipH="1">
            <a:off x="5343194" y="3398425"/>
            <a:ext cx="12382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31" name="Text Box 201"/>
          <p:cNvSpPr txBox="1">
            <a:spLocks noChangeArrowheads="1"/>
          </p:cNvSpPr>
          <p:nvPr/>
        </p:nvSpPr>
        <p:spPr bwMode="auto">
          <a:xfrm>
            <a:off x="4259731" y="3321036"/>
            <a:ext cx="5365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ja-JP" sz="1000" dirty="0" err="1">
                <a:ea typeface="ＭＳ Ｐゴシック" charset="-128"/>
              </a:rPr>
              <a:t>Ciycle</a:t>
            </a:r>
            <a:r>
              <a:rPr kumimoji="1" lang="en-US" altLang="ja-JP" sz="1000" dirty="0">
                <a:ea typeface="ＭＳ Ｐゴシック" charset="-128"/>
              </a:rPr>
              <a:t> time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32" name="Line 202"/>
          <p:cNvSpPr>
            <a:spLocks noChangeShapeType="1"/>
          </p:cNvSpPr>
          <p:nvPr/>
        </p:nvSpPr>
        <p:spPr bwMode="auto">
          <a:xfrm flipH="1">
            <a:off x="5652766" y="3011478"/>
            <a:ext cx="285485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33" name="Text Box 201"/>
          <p:cNvSpPr txBox="1">
            <a:spLocks noChangeArrowheads="1"/>
          </p:cNvSpPr>
          <p:nvPr/>
        </p:nvSpPr>
        <p:spPr bwMode="auto">
          <a:xfrm>
            <a:off x="5730148" y="3475822"/>
            <a:ext cx="824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ja-JP" sz="1000" dirty="0" err="1">
                <a:ea typeface="ＭＳ Ｐゴシック" charset="-128"/>
              </a:rPr>
              <a:t>Kecepatan</a:t>
            </a:r>
            <a:endParaRPr kumimoji="1" lang="ja-JP" altLang="en-US" sz="1000" dirty="0">
              <a:ea typeface="ＭＳ Ｐゴシック" charset="-128"/>
            </a:endParaRPr>
          </a:p>
        </p:txBody>
      </p:sp>
      <p:cxnSp>
        <p:nvCxnSpPr>
          <p:cNvPr id="90134" name="Straight Arrow Connector 59"/>
          <p:cNvCxnSpPr>
            <a:cxnSpLocks noChangeShapeType="1"/>
          </p:cNvCxnSpPr>
          <p:nvPr/>
        </p:nvCxnSpPr>
        <p:spPr bwMode="auto">
          <a:xfrm rot="16200000" flipH="1">
            <a:off x="2508124" y="3137884"/>
            <a:ext cx="1100667" cy="1002639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35" name="Line 187"/>
          <p:cNvSpPr>
            <a:spLocks noChangeShapeType="1"/>
          </p:cNvSpPr>
          <p:nvPr/>
        </p:nvSpPr>
        <p:spPr bwMode="auto">
          <a:xfrm>
            <a:off x="2015398" y="3707987"/>
            <a:ext cx="10026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36" name="Line 202"/>
          <p:cNvSpPr>
            <a:spLocks noChangeShapeType="1"/>
          </p:cNvSpPr>
          <p:nvPr/>
        </p:nvSpPr>
        <p:spPr bwMode="auto">
          <a:xfrm>
            <a:off x="2247569" y="3321040"/>
            <a:ext cx="256250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37" name="Text Box 201"/>
          <p:cNvSpPr txBox="1">
            <a:spLocks noChangeArrowheads="1"/>
          </p:cNvSpPr>
          <p:nvPr/>
        </p:nvSpPr>
        <p:spPr bwMode="auto">
          <a:xfrm>
            <a:off x="2015400" y="3785385"/>
            <a:ext cx="9235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>
                <a:ea typeface="ＭＳ Ｐゴシック" charset="-128"/>
              </a:rPr>
              <a:t>kemampuan</a:t>
            </a:r>
            <a:endParaRPr kumimoji="1" lang="ja-JP" altLang="en-US" sz="1000">
              <a:ea typeface="ＭＳ Ｐゴシック" charset="-128"/>
            </a:endParaRPr>
          </a:p>
        </p:txBody>
      </p:sp>
      <p:sp>
        <p:nvSpPr>
          <p:cNvPr id="90138" name="Text Box 201"/>
          <p:cNvSpPr txBox="1">
            <a:spLocks noChangeArrowheads="1"/>
          </p:cNvSpPr>
          <p:nvPr/>
        </p:nvSpPr>
        <p:spPr bwMode="auto">
          <a:xfrm>
            <a:off x="3399324" y="2934088"/>
            <a:ext cx="10542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Tanggung jawab kurang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39" name="Line 189"/>
          <p:cNvSpPr>
            <a:spLocks noChangeShapeType="1"/>
          </p:cNvSpPr>
          <p:nvPr/>
        </p:nvSpPr>
        <p:spPr bwMode="auto">
          <a:xfrm flipH="1">
            <a:off x="2944085" y="3398425"/>
            <a:ext cx="12382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40" name="Text Box 201"/>
          <p:cNvSpPr txBox="1">
            <a:spLocks noChangeArrowheads="1"/>
          </p:cNvSpPr>
          <p:nvPr/>
        </p:nvSpPr>
        <p:spPr bwMode="auto">
          <a:xfrm>
            <a:off x="1373108" y="3127492"/>
            <a:ext cx="10301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Pengetahuan kurang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41" name="Line 202"/>
          <p:cNvSpPr>
            <a:spLocks noChangeShapeType="1"/>
          </p:cNvSpPr>
          <p:nvPr/>
        </p:nvSpPr>
        <p:spPr bwMode="auto">
          <a:xfrm flipH="1">
            <a:off x="3253657" y="3011478"/>
            <a:ext cx="285485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42" name="Text Box 201"/>
          <p:cNvSpPr txBox="1">
            <a:spLocks noChangeArrowheads="1"/>
          </p:cNvSpPr>
          <p:nvPr/>
        </p:nvSpPr>
        <p:spPr bwMode="auto">
          <a:xfrm>
            <a:off x="3183300" y="3475822"/>
            <a:ext cx="947246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50" dirty="0">
                <a:ea typeface="ＭＳ Ｐゴシック" charset="-128"/>
              </a:rPr>
              <a:t>Kesadaran</a:t>
            </a:r>
            <a:endParaRPr kumimoji="1" lang="ja-JP" altLang="en-US" sz="1050" dirty="0">
              <a:ea typeface="ＭＳ Ｐゴシック" charset="-128"/>
            </a:endParaRPr>
          </a:p>
        </p:txBody>
      </p:sp>
      <p:cxnSp>
        <p:nvCxnSpPr>
          <p:cNvPr id="90143" name="Straight Arrow Connector 59"/>
          <p:cNvCxnSpPr>
            <a:cxnSpLocks noChangeShapeType="1"/>
          </p:cNvCxnSpPr>
          <p:nvPr/>
        </p:nvCxnSpPr>
        <p:spPr bwMode="auto">
          <a:xfrm rot="5400000" flipH="1" flipV="1">
            <a:off x="5381898" y="4443201"/>
            <a:ext cx="1083469" cy="1006078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44" name="Line 187"/>
          <p:cNvSpPr>
            <a:spLocks noChangeShapeType="1"/>
          </p:cNvSpPr>
          <p:nvPr/>
        </p:nvSpPr>
        <p:spPr bwMode="auto">
          <a:xfrm>
            <a:off x="4882299" y="4791456"/>
            <a:ext cx="100263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45" name="Line 202"/>
          <p:cNvSpPr>
            <a:spLocks noChangeShapeType="1"/>
          </p:cNvSpPr>
          <p:nvPr/>
        </p:nvSpPr>
        <p:spPr bwMode="auto">
          <a:xfrm>
            <a:off x="5114465" y="4404509"/>
            <a:ext cx="256248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46" name="Text Box 201"/>
          <p:cNvSpPr txBox="1">
            <a:spLocks noChangeArrowheads="1"/>
          </p:cNvSpPr>
          <p:nvPr/>
        </p:nvSpPr>
        <p:spPr bwMode="auto">
          <a:xfrm>
            <a:off x="5037080" y="4868853"/>
            <a:ext cx="76874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Cara Kerja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47" name="Text Box 201"/>
          <p:cNvSpPr txBox="1">
            <a:spLocks noChangeArrowheads="1"/>
          </p:cNvSpPr>
          <p:nvPr/>
        </p:nvSpPr>
        <p:spPr bwMode="auto">
          <a:xfrm>
            <a:off x="6349273" y="4812100"/>
            <a:ext cx="8512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Job set up verification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48" name="Line 189"/>
          <p:cNvSpPr>
            <a:spLocks noChangeShapeType="1"/>
          </p:cNvSpPr>
          <p:nvPr/>
        </p:nvSpPr>
        <p:spPr bwMode="auto">
          <a:xfrm flipH="1">
            <a:off x="5884929" y="5276437"/>
            <a:ext cx="12382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49" name="Text Box 201"/>
          <p:cNvSpPr txBox="1">
            <a:spLocks noChangeArrowheads="1"/>
          </p:cNvSpPr>
          <p:nvPr/>
        </p:nvSpPr>
        <p:spPr bwMode="auto">
          <a:xfrm>
            <a:off x="4619177" y="4404505"/>
            <a:ext cx="6449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Terburu-buru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50" name="Line 202"/>
          <p:cNvSpPr>
            <a:spLocks noChangeShapeType="1"/>
          </p:cNvSpPr>
          <p:nvPr/>
        </p:nvSpPr>
        <p:spPr bwMode="auto">
          <a:xfrm flipH="1">
            <a:off x="6194500" y="4889490"/>
            <a:ext cx="285485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51" name="Text Box 201"/>
          <p:cNvSpPr txBox="1">
            <a:spLocks noChangeArrowheads="1"/>
          </p:cNvSpPr>
          <p:nvPr/>
        </p:nvSpPr>
        <p:spPr bwMode="auto">
          <a:xfrm>
            <a:off x="6271891" y="5255806"/>
            <a:ext cx="76874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Cara setting</a:t>
            </a:r>
            <a:endParaRPr kumimoji="1" lang="ja-JP" altLang="en-US" sz="1000" dirty="0">
              <a:ea typeface="ＭＳ Ｐゴシック" charset="-128"/>
            </a:endParaRPr>
          </a:p>
        </p:txBody>
      </p:sp>
      <p:cxnSp>
        <p:nvCxnSpPr>
          <p:cNvPr id="90152" name="Straight Arrow Connector 59"/>
          <p:cNvCxnSpPr>
            <a:cxnSpLocks noChangeShapeType="1"/>
          </p:cNvCxnSpPr>
          <p:nvPr/>
        </p:nvCxnSpPr>
        <p:spPr bwMode="auto">
          <a:xfrm rot="5400000" flipH="1" flipV="1">
            <a:off x="3524523" y="4443201"/>
            <a:ext cx="1083469" cy="1006078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53" name="Line 187"/>
          <p:cNvSpPr>
            <a:spLocks noChangeShapeType="1"/>
          </p:cNvSpPr>
          <p:nvPr/>
        </p:nvSpPr>
        <p:spPr bwMode="auto">
          <a:xfrm>
            <a:off x="3024924" y="4791456"/>
            <a:ext cx="100263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90154" name="Text Box 201"/>
          <p:cNvSpPr txBox="1">
            <a:spLocks noChangeArrowheads="1"/>
          </p:cNvSpPr>
          <p:nvPr/>
        </p:nvSpPr>
        <p:spPr bwMode="auto">
          <a:xfrm>
            <a:off x="2901100" y="5049234"/>
            <a:ext cx="76874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Bahan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55" name="Text Box 201"/>
          <p:cNvSpPr txBox="1">
            <a:spLocks noChangeArrowheads="1"/>
          </p:cNvSpPr>
          <p:nvPr/>
        </p:nvSpPr>
        <p:spPr bwMode="auto">
          <a:xfrm>
            <a:off x="3021484" y="4480181"/>
            <a:ext cx="8512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>
                <a:ea typeface="ＭＳ Ｐゴシック" charset="-128"/>
              </a:rPr>
              <a:t>Suplier</a:t>
            </a:r>
            <a:endParaRPr kumimoji="1" lang="ja-JP" altLang="en-US" sz="1000">
              <a:ea typeface="ＭＳ Ｐゴシック" charset="-128"/>
            </a:endParaRPr>
          </a:p>
        </p:txBody>
      </p:sp>
      <p:sp>
        <p:nvSpPr>
          <p:cNvPr id="90156" name="Line 202"/>
          <p:cNvSpPr>
            <a:spLocks noChangeShapeType="1"/>
          </p:cNvSpPr>
          <p:nvPr/>
        </p:nvSpPr>
        <p:spPr bwMode="auto">
          <a:xfrm flipV="1">
            <a:off x="3331041" y="4868853"/>
            <a:ext cx="232172" cy="23217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90157" name="Text Box 201"/>
          <p:cNvSpPr txBox="1">
            <a:spLocks noChangeArrowheads="1"/>
          </p:cNvSpPr>
          <p:nvPr/>
        </p:nvSpPr>
        <p:spPr bwMode="auto">
          <a:xfrm>
            <a:off x="2643291" y="4833097"/>
            <a:ext cx="6913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Outspec</a:t>
            </a:r>
            <a:endParaRPr kumimoji="1" lang="ja-JP" altLang="en-US" sz="1000" dirty="0">
              <a:ea typeface="ＭＳ Ｐゴシック" charset="-128"/>
            </a:endParaRPr>
          </a:p>
        </p:txBody>
      </p:sp>
      <p:cxnSp>
        <p:nvCxnSpPr>
          <p:cNvPr id="90158" name="Straight Arrow Connector 59"/>
          <p:cNvCxnSpPr>
            <a:cxnSpLocks noChangeShapeType="1"/>
          </p:cNvCxnSpPr>
          <p:nvPr/>
        </p:nvCxnSpPr>
        <p:spPr bwMode="auto">
          <a:xfrm rot="5400000" flipH="1" flipV="1">
            <a:off x="1589757" y="4443205"/>
            <a:ext cx="1083469" cy="1006079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59" name="Line 187"/>
          <p:cNvSpPr>
            <a:spLocks noChangeShapeType="1"/>
          </p:cNvSpPr>
          <p:nvPr/>
        </p:nvSpPr>
        <p:spPr bwMode="auto">
          <a:xfrm>
            <a:off x="1009328" y="4868847"/>
            <a:ext cx="100263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90160" name="Text Box 201"/>
          <p:cNvSpPr txBox="1">
            <a:spLocks noChangeArrowheads="1"/>
          </p:cNvSpPr>
          <p:nvPr/>
        </p:nvSpPr>
        <p:spPr bwMode="auto">
          <a:xfrm>
            <a:off x="699766" y="4868853"/>
            <a:ext cx="8512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Area Kerja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61" name="Line 202"/>
          <p:cNvSpPr>
            <a:spLocks noChangeShapeType="1"/>
          </p:cNvSpPr>
          <p:nvPr/>
        </p:nvSpPr>
        <p:spPr bwMode="auto">
          <a:xfrm flipV="1">
            <a:off x="1315445" y="4946240"/>
            <a:ext cx="232172" cy="23217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90162" name="Text Box 201"/>
          <p:cNvSpPr txBox="1">
            <a:spLocks noChangeArrowheads="1"/>
          </p:cNvSpPr>
          <p:nvPr/>
        </p:nvSpPr>
        <p:spPr bwMode="auto">
          <a:xfrm>
            <a:off x="937091" y="5176696"/>
            <a:ext cx="6913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Kotor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150" name="Cloud Callout 149"/>
          <p:cNvSpPr/>
          <p:nvPr/>
        </p:nvSpPr>
        <p:spPr>
          <a:xfrm>
            <a:off x="7260501" y="1867662"/>
            <a:ext cx="2476831" cy="1150927"/>
          </a:xfrm>
          <a:prstGeom prst="cloudCallout">
            <a:avLst>
              <a:gd name="adj1" fmla="val -5949"/>
              <a:gd name="adj2" fmla="val 7682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1625" dirty="0">
                <a:solidFill>
                  <a:srgbClr val="0000FF"/>
                </a:solidFill>
              </a:rPr>
              <a:t>Jika semua terkendali, Produk Pasti OK</a:t>
            </a:r>
            <a:r>
              <a:rPr lang="en-US" sz="1625" dirty="0">
                <a:solidFill>
                  <a:srgbClr val="0000FF"/>
                </a:solidFill>
              </a:rPr>
              <a:t> </a:t>
            </a:r>
            <a:endParaRPr lang="id-ID" sz="1625" dirty="0">
              <a:solidFill>
                <a:srgbClr val="0000FF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0" y="1863600"/>
            <a:ext cx="75327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ooter Placeholder 2">
            <a:extLst>
              <a:ext uri="{FF2B5EF4-FFF2-40B4-BE49-F238E27FC236}">
                <a16:creationId xmlns:a16="http://schemas.microsoft.com/office/drawing/2014/main" id="{93D094E6-77D8-4012-B8AC-7DEBD71011C5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31996335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E8490-8D16-47F4-95A3-F7CCFB47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B4250-9C9D-4166-9B9A-F1395657DC55}"/>
              </a:ext>
            </a:extLst>
          </p:cNvPr>
          <p:cNvSpPr txBox="1"/>
          <p:nvPr/>
        </p:nvSpPr>
        <p:spPr>
          <a:xfrm>
            <a:off x="685800" y="2639307"/>
            <a:ext cx="85338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Terkait</a:t>
            </a:r>
            <a:r>
              <a:rPr lang="en-US" b="1" dirty="0"/>
              <a:t> </a:t>
            </a:r>
            <a:r>
              <a:rPr lang="en-US" b="1" dirty="0" err="1"/>
              <a:t>Kompetensi</a:t>
            </a:r>
            <a:r>
              <a:rPr lang="en-US" b="1" dirty="0"/>
              <a:t> :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/>
              <a:t>Menunjuk</a:t>
            </a:r>
            <a:r>
              <a:rPr lang="en-US" dirty="0"/>
              <a:t> orang yang </a:t>
            </a:r>
            <a:r>
              <a:rPr lang="en-US" dirty="0" err="1"/>
              <a:t>kompeten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kualifikasi</a:t>
            </a:r>
            <a:r>
              <a:rPr lang="en-US" dirty="0"/>
              <a:t> yang </a:t>
            </a:r>
            <a:r>
              <a:rPr lang="en-US" dirty="0" err="1"/>
              <a:t>diperlukan</a:t>
            </a:r>
            <a:r>
              <a:rPr lang="en-US" dirty="0"/>
              <a:t> (ISO 9001 8.5.1).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u="sng" dirty="0" err="1"/>
              <a:t>Personil</a:t>
            </a:r>
            <a:r>
              <a:rPr lang="en-US" b="1" u="sng" dirty="0"/>
              <a:t> yang </a:t>
            </a:r>
            <a:r>
              <a:rPr lang="en-US" b="1" u="sng" dirty="0" err="1"/>
              <a:t>melakukan</a:t>
            </a:r>
            <a:r>
              <a:rPr lang="en-US" b="1" u="sng" dirty="0"/>
              <a:t> </a:t>
            </a:r>
            <a:r>
              <a:rPr lang="en-US" b="1" u="sng" dirty="0" err="1"/>
              <a:t>evaluasi</a:t>
            </a:r>
            <a:r>
              <a:rPr lang="en-US" b="1" u="sng" dirty="0"/>
              <a:t> </a:t>
            </a:r>
            <a:r>
              <a:rPr lang="en-US" b="1" u="sng" dirty="0" err="1"/>
              <a:t>penampilan</a:t>
            </a:r>
            <a:r>
              <a:rPr lang="en-US" b="1" u="sng" dirty="0"/>
              <a:t> </a:t>
            </a:r>
            <a:r>
              <a:rPr lang="en-US" b="1" u="sng" dirty="0" err="1"/>
              <a:t>adalah</a:t>
            </a:r>
            <a:r>
              <a:rPr lang="en-US" b="1" u="sng" dirty="0"/>
              <a:t> orang yang </a:t>
            </a:r>
            <a:r>
              <a:rPr lang="en-US" b="1" u="sng" dirty="0" err="1"/>
              <a:t>kompeten</a:t>
            </a:r>
            <a:r>
              <a:rPr lang="en-US" b="1" u="sng" dirty="0"/>
              <a:t> </a:t>
            </a:r>
            <a:r>
              <a:rPr lang="en-US" b="1" u="sng" dirty="0" err="1"/>
              <a:t>dan</a:t>
            </a:r>
            <a:r>
              <a:rPr lang="en-US" b="1" u="sng" dirty="0"/>
              <a:t> </a:t>
            </a:r>
            <a:r>
              <a:rPr lang="en-US" b="1" u="sng" dirty="0" err="1"/>
              <a:t>telah</a:t>
            </a:r>
            <a:r>
              <a:rPr lang="en-US" b="1" u="sng" dirty="0"/>
              <a:t> </a:t>
            </a:r>
            <a:r>
              <a:rPr lang="en-US" b="1" u="sng" dirty="0" err="1"/>
              <a:t>memenuhi</a:t>
            </a:r>
            <a:r>
              <a:rPr lang="en-US" b="1" u="sng" dirty="0"/>
              <a:t> </a:t>
            </a:r>
            <a:r>
              <a:rPr lang="en-US" b="1" u="sng" dirty="0" err="1"/>
              <a:t>syarat</a:t>
            </a:r>
            <a:r>
              <a:rPr lang="en-US" b="1" u="sng" dirty="0"/>
              <a:t>. (IATF 8.6.3).</a:t>
            </a:r>
            <a:endParaRPr lang="en-US" b="1" u="sng" dirty="0">
              <a:cs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BEE339F-E5E4-4E0F-8382-3B981C5D3887}"/>
              </a:ext>
            </a:extLst>
          </p:cNvPr>
          <p:cNvSpPr txBox="1">
            <a:spLocks noChangeArrowheads="1"/>
          </p:cNvSpPr>
          <p:nvPr/>
        </p:nvSpPr>
        <p:spPr>
          <a:xfrm>
            <a:off x="4419600" y="685800"/>
            <a:ext cx="52578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4400" b="1" dirty="0"/>
              <a:t>Proses </a:t>
            </a:r>
            <a:r>
              <a:rPr lang="en-US" sz="4400" b="1" dirty="0" err="1"/>
              <a:t>Produksi</a:t>
            </a:r>
            <a:endParaRPr lang="en-US" sz="4400" b="1" dirty="0"/>
          </a:p>
          <a:p>
            <a:pPr algn="ctr" fontAlgn="auto">
              <a:spcAft>
                <a:spcPts val="0"/>
              </a:spcAft>
            </a:pPr>
            <a:r>
              <a:rPr lang="en-US" sz="4400" b="1" dirty="0"/>
              <a:t>(</a:t>
            </a:r>
            <a:r>
              <a:rPr lang="en-US" sz="4400" b="1" dirty="0" err="1"/>
              <a:t>Terkait</a:t>
            </a:r>
            <a:r>
              <a:rPr lang="en-US" sz="4400" b="1" dirty="0"/>
              <a:t> </a:t>
            </a:r>
            <a:r>
              <a:rPr lang="en-US" sz="4400" b="1" dirty="0" err="1"/>
              <a:t>Kompetensi</a:t>
            </a:r>
            <a:r>
              <a:rPr lang="en-US" sz="4400" b="1" dirty="0"/>
              <a:t> </a:t>
            </a:r>
            <a:r>
              <a:rPr lang="en-US" sz="4400" b="1" dirty="0" err="1"/>
              <a:t>dan</a:t>
            </a:r>
            <a:r>
              <a:rPr lang="en-US" sz="4400" b="1" dirty="0"/>
              <a:t> </a:t>
            </a:r>
            <a:r>
              <a:rPr lang="en-US" sz="4400" b="1" dirty="0" err="1"/>
              <a:t>Meterial</a:t>
            </a:r>
            <a:r>
              <a:rPr lang="en-US" sz="4400" b="1" dirty="0"/>
              <a:t>)</a:t>
            </a:r>
            <a:endParaRPr lang="en-US" sz="4117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7EDA06-D0B0-4993-A9DB-707473651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83" y="304800"/>
            <a:ext cx="4111587" cy="19290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84438C-C0A4-4858-AF44-ADF75DCC4657}"/>
              </a:ext>
            </a:extLst>
          </p:cNvPr>
          <p:cNvSpPr txBox="1"/>
          <p:nvPr/>
        </p:nvSpPr>
        <p:spPr>
          <a:xfrm>
            <a:off x="685800" y="4286976"/>
            <a:ext cx="8757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Terkait</a:t>
            </a:r>
            <a:r>
              <a:rPr lang="en-US" b="1" dirty="0"/>
              <a:t> Material :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Material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dipastikan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yang </a:t>
            </a:r>
            <a:r>
              <a:rPr lang="en-US" dirty="0" err="1"/>
              <a:t>baik</a:t>
            </a:r>
            <a:endParaRPr lang="en-US" b="1" u="sng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05DD5632-B400-4A6B-8870-1770D905D139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1620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FE33B-A41E-49CC-AE01-2CA9B8F32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A4666-3064-4F10-882C-51058E061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485900"/>
            <a:ext cx="3080524" cy="3886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5214ED-2A0E-411F-933E-D9AB35DE20DB}"/>
              </a:ext>
            </a:extLst>
          </p:cNvPr>
          <p:cNvSpPr/>
          <p:nvPr/>
        </p:nvSpPr>
        <p:spPr>
          <a:xfrm>
            <a:off x="805676" y="2551837"/>
            <a:ext cx="588301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Persyaratan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Integrasi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5097288-32F1-4E53-B361-BF3EA1854B90}"/>
              </a:ext>
            </a:extLst>
          </p:cNvPr>
          <p:cNvSpPr txBox="1">
            <a:spLocks/>
          </p:cNvSpPr>
          <p:nvPr/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5733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0A19E5-E1F7-4D44-99F1-0ED6A7F3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600" y="228600"/>
            <a:ext cx="4372847" cy="2057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0510BF-7D64-408C-A23F-43D770674718}"/>
              </a:ext>
            </a:extLst>
          </p:cNvPr>
          <p:cNvSpPr/>
          <p:nvPr/>
        </p:nvSpPr>
        <p:spPr>
          <a:xfrm>
            <a:off x="307258" y="2514600"/>
            <a:ext cx="939764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memelihara</a:t>
            </a:r>
            <a:r>
              <a:rPr lang="en-US" dirty="0"/>
              <a:t> </a:t>
            </a:r>
            <a:r>
              <a:rPr lang="en-US" dirty="0" err="1"/>
              <a:t>infrastruktur</a:t>
            </a:r>
            <a:r>
              <a:rPr lang="en-US" dirty="0"/>
              <a:t> proses </a:t>
            </a:r>
            <a:r>
              <a:rPr lang="en-US" dirty="0" err="1"/>
              <a:t>operasional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dirty="0" err="1"/>
              <a:t>kesesuaian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(9001:2015, </a:t>
            </a:r>
            <a:r>
              <a:rPr lang="en-US" dirty="0" err="1"/>
              <a:t>pasal</a:t>
            </a:r>
            <a:r>
              <a:rPr lang="en-US" dirty="0"/>
              <a:t> 7.1.3)</a:t>
            </a:r>
          </a:p>
          <a:p>
            <a:pPr marL="285750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b="1" u="sng" dirty="0" err="1"/>
              <a:t>Pendekatan</a:t>
            </a:r>
            <a:r>
              <a:rPr lang="en-US" b="1" u="sng" dirty="0"/>
              <a:t> </a:t>
            </a:r>
            <a:r>
              <a:rPr lang="en-US" b="1" u="sng" dirty="0" err="1"/>
              <a:t>multidisiplin</a:t>
            </a:r>
            <a:r>
              <a:rPr lang="en-US" b="1" u="sng" dirty="0"/>
              <a:t> </a:t>
            </a:r>
            <a:r>
              <a:rPr lang="en-US" b="1" u="sng" dirty="0" err="1"/>
              <a:t>termasuk</a:t>
            </a:r>
            <a:r>
              <a:rPr lang="en-US" b="1" u="sng" dirty="0"/>
              <a:t> </a:t>
            </a:r>
            <a:r>
              <a:rPr lang="en-US" b="1" u="sng" dirty="0" err="1"/>
              <a:t>identifikasi</a:t>
            </a:r>
            <a:r>
              <a:rPr lang="en-US" b="1" u="sng" dirty="0"/>
              <a:t> </a:t>
            </a:r>
            <a:r>
              <a:rPr lang="en-US" b="1" u="sng" dirty="0" err="1"/>
              <a:t>risiko</a:t>
            </a:r>
            <a:r>
              <a:rPr lang="en-US" b="1" u="sng" dirty="0"/>
              <a:t> </a:t>
            </a:r>
            <a:r>
              <a:rPr lang="en-US" b="1" u="sng" dirty="0" err="1"/>
              <a:t>dan</a:t>
            </a:r>
            <a:r>
              <a:rPr lang="en-US" b="1" u="sng" dirty="0"/>
              <a:t> </a:t>
            </a:r>
            <a:r>
              <a:rPr lang="en-US" b="1" u="sng" dirty="0" err="1"/>
              <a:t>metoda</a:t>
            </a:r>
            <a:r>
              <a:rPr lang="en-US" b="1" u="sng" dirty="0"/>
              <a:t> </a:t>
            </a:r>
            <a:r>
              <a:rPr lang="en-US" b="1" u="sng" dirty="0" err="1"/>
              <a:t>mitigasi</a:t>
            </a:r>
            <a:r>
              <a:rPr lang="en-US" b="1" u="sng" dirty="0"/>
              <a:t> </a:t>
            </a:r>
            <a:r>
              <a:rPr lang="en-US" b="1" u="sng" dirty="0" err="1"/>
              <a:t>risiko</a:t>
            </a:r>
            <a:r>
              <a:rPr lang="en-US" i="1" dirty="0"/>
              <a:t> </a:t>
            </a:r>
            <a:r>
              <a:rPr lang="en-US" i="1" dirty="0" err="1"/>
              <a:t>untuk</a:t>
            </a:r>
            <a:r>
              <a:rPr lang="en-US" i="1" dirty="0"/>
              <a:t> </a:t>
            </a:r>
            <a:r>
              <a:rPr lang="en-US" i="1" dirty="0" err="1"/>
              <a:t>mengembangkan</a:t>
            </a:r>
            <a:r>
              <a:rPr lang="en-US" i="1" dirty="0"/>
              <a:t> </a:t>
            </a:r>
            <a:r>
              <a:rPr lang="en-US" i="1" dirty="0" err="1"/>
              <a:t>dan</a:t>
            </a:r>
            <a:r>
              <a:rPr lang="en-US" i="1" dirty="0"/>
              <a:t> </a:t>
            </a:r>
            <a:r>
              <a:rPr lang="en-US" i="1" dirty="0" err="1"/>
              <a:t>meningkatkan</a:t>
            </a:r>
            <a:r>
              <a:rPr lang="en-US" i="1" dirty="0"/>
              <a:t> </a:t>
            </a:r>
            <a:r>
              <a:rPr lang="en-US" i="1" dirty="0" err="1"/>
              <a:t>perencanaan</a:t>
            </a:r>
            <a:r>
              <a:rPr lang="en-US" i="1" dirty="0"/>
              <a:t> </a:t>
            </a:r>
            <a:r>
              <a:rPr lang="en-US" i="1" dirty="0" err="1"/>
              <a:t>pabrik</a:t>
            </a:r>
            <a:r>
              <a:rPr lang="en-US" i="1" dirty="0"/>
              <a:t>, </a:t>
            </a:r>
            <a:r>
              <a:rPr lang="en-US" i="1" dirty="0" err="1"/>
              <a:t>fasilitas</a:t>
            </a:r>
            <a:r>
              <a:rPr lang="en-US" i="1" dirty="0"/>
              <a:t>, </a:t>
            </a:r>
            <a:r>
              <a:rPr lang="en-US" i="1" dirty="0" err="1"/>
              <a:t>dan</a:t>
            </a:r>
            <a:r>
              <a:rPr lang="en-US" i="1" dirty="0"/>
              <a:t> </a:t>
            </a:r>
            <a:r>
              <a:rPr lang="en-US" i="1" dirty="0" err="1"/>
              <a:t>peralatan</a:t>
            </a:r>
            <a:r>
              <a:rPr lang="en-US" i="1" dirty="0"/>
              <a:t> (IATF 7.1.3.1)</a:t>
            </a:r>
          </a:p>
          <a:p>
            <a:pPr marL="742950" lvl="1" indent="-285750" defTabSz="762000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fi-FI" b="1" u="sng" dirty="0"/>
              <a:t>Penilaian kelayakan manufaktur meliputi perencanaan kapasitas</a:t>
            </a:r>
            <a:endParaRPr lang="fi-FI" b="1" dirty="0"/>
          </a:p>
          <a:p>
            <a:pPr marL="742950" lvl="1" indent="-285750" defTabSz="762000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b="1" u="sng" dirty="0" err="1"/>
              <a:t>Menjaga</a:t>
            </a:r>
            <a:r>
              <a:rPr lang="en-US" b="1" u="sng" dirty="0"/>
              <a:t> </a:t>
            </a:r>
            <a:r>
              <a:rPr lang="en-US" b="1" u="sng" dirty="0" err="1"/>
              <a:t>efektivitas</a:t>
            </a:r>
            <a:r>
              <a:rPr lang="en-US" b="1" u="sng" dirty="0"/>
              <a:t> proses, </a:t>
            </a:r>
            <a:r>
              <a:rPr lang="en-US" b="1" u="sng" dirty="0" err="1"/>
              <a:t>termasuk</a:t>
            </a:r>
            <a:r>
              <a:rPr lang="en-US" b="1" u="sng" dirty="0"/>
              <a:t> re-</a:t>
            </a:r>
            <a:r>
              <a:rPr lang="en-US" b="1" u="sng" dirty="0" err="1"/>
              <a:t>evaluasi</a:t>
            </a:r>
            <a:r>
              <a:rPr lang="en-US" b="1" u="sng" dirty="0"/>
              <a:t> </a:t>
            </a:r>
            <a:r>
              <a:rPr lang="en-US" b="1" u="sng" dirty="0" err="1"/>
              <a:t>berkala</a:t>
            </a:r>
            <a:r>
              <a:rPr lang="en-US" b="1" u="sng" dirty="0"/>
              <a:t> </a:t>
            </a:r>
            <a:r>
              <a:rPr lang="en-US" b="1" u="sng" dirty="0" err="1"/>
              <a:t>terhadap</a:t>
            </a:r>
            <a:r>
              <a:rPr lang="en-US" b="1" u="sng" dirty="0"/>
              <a:t> </a:t>
            </a:r>
            <a:r>
              <a:rPr lang="en-US" b="1" u="sng" dirty="0" err="1"/>
              <a:t>risiko</a:t>
            </a:r>
            <a:r>
              <a:rPr lang="en-US" b="1" u="sng" dirty="0"/>
              <a:t> </a:t>
            </a:r>
            <a:r>
              <a:rPr lang="en-US" b="1" u="sng" dirty="0" err="1"/>
              <a:t>terkait</a:t>
            </a:r>
            <a:endParaRPr lang="en-US" b="1" u="sng" dirty="0"/>
          </a:p>
          <a:p>
            <a:pPr marL="742950" lvl="1" indent="-285750" defTabSz="762000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b="1" u="sng" dirty="0" err="1"/>
              <a:t>Penilaian</a:t>
            </a:r>
            <a:r>
              <a:rPr lang="en-US" b="1" u="sng" dirty="0"/>
              <a:t> </a:t>
            </a:r>
            <a:r>
              <a:rPr lang="en-US" b="1" u="sng" dirty="0" err="1"/>
              <a:t>kelayakan</a:t>
            </a:r>
            <a:r>
              <a:rPr lang="en-US" b="1" u="sng" dirty="0"/>
              <a:t> </a:t>
            </a:r>
            <a:r>
              <a:rPr lang="en-US" b="1" u="sng" dirty="0" err="1"/>
              <a:t>manufaktur</a:t>
            </a:r>
            <a:r>
              <a:rPr lang="en-US" b="1" u="sng" dirty="0"/>
              <a:t> </a:t>
            </a:r>
            <a:r>
              <a:rPr lang="en-US" b="1" u="sng" dirty="0" err="1"/>
              <a:t>dan</a:t>
            </a:r>
            <a:r>
              <a:rPr lang="en-US" b="1" u="sng" dirty="0"/>
              <a:t> </a:t>
            </a:r>
            <a:r>
              <a:rPr lang="en-US" b="1" u="sng" dirty="0" err="1"/>
              <a:t>evaluasi</a:t>
            </a:r>
            <a:r>
              <a:rPr lang="en-US" b="1" u="sng" dirty="0"/>
              <a:t> </a:t>
            </a:r>
            <a:r>
              <a:rPr lang="en-US" b="1" u="sng" dirty="0" err="1"/>
              <a:t>perencanaan</a:t>
            </a:r>
            <a:r>
              <a:rPr lang="en-US" b="1" u="sng" dirty="0"/>
              <a:t> </a:t>
            </a:r>
            <a:r>
              <a:rPr lang="en-US" b="1" u="sng" dirty="0" err="1"/>
              <a:t>kapasitas</a:t>
            </a:r>
            <a:r>
              <a:rPr lang="en-US" b="1" u="sng" dirty="0"/>
              <a:t> </a:t>
            </a:r>
            <a:r>
              <a:rPr lang="en-US" b="1" u="sng" dirty="0" err="1"/>
              <a:t>akan</a:t>
            </a:r>
            <a:r>
              <a:rPr lang="en-US" b="1" u="sng" dirty="0"/>
              <a:t> </a:t>
            </a:r>
            <a:r>
              <a:rPr lang="en-US" b="1" u="sng" dirty="0" err="1"/>
              <a:t>menjadi</a:t>
            </a:r>
            <a:r>
              <a:rPr lang="en-US" b="1" u="sng" dirty="0"/>
              <a:t> </a:t>
            </a:r>
            <a:r>
              <a:rPr lang="en-US" b="1" u="sng" dirty="0" err="1"/>
              <a:t>masukan</a:t>
            </a:r>
            <a:r>
              <a:rPr lang="en-US" b="1" u="sng" dirty="0"/>
              <a:t> </a:t>
            </a:r>
            <a:r>
              <a:rPr lang="en-US" b="1" u="sng" dirty="0" err="1"/>
              <a:t>untuk</a:t>
            </a:r>
            <a:r>
              <a:rPr lang="en-US" b="1" u="sng" dirty="0"/>
              <a:t> </a:t>
            </a:r>
            <a:r>
              <a:rPr lang="en-US" b="1" u="sng" dirty="0" err="1"/>
              <a:t>tinjauan</a:t>
            </a:r>
            <a:r>
              <a:rPr lang="en-US" b="1" u="sng" dirty="0"/>
              <a:t> </a:t>
            </a:r>
            <a:r>
              <a:rPr lang="en-US" b="1" u="sng" dirty="0" err="1"/>
              <a:t>manajemen</a:t>
            </a:r>
            <a:endParaRPr lang="en-US" b="1" u="sng" dirty="0"/>
          </a:p>
        </p:txBody>
      </p:sp>
      <p:sp>
        <p:nvSpPr>
          <p:cNvPr id="65" name="Rectangle 2">
            <a:extLst>
              <a:ext uri="{FF2B5EF4-FFF2-40B4-BE49-F238E27FC236}">
                <a16:creationId xmlns:a16="http://schemas.microsoft.com/office/drawing/2014/main" id="{EB5CED09-62D5-4E65-BB83-164A331B5069}"/>
              </a:ext>
            </a:extLst>
          </p:cNvPr>
          <p:cNvSpPr txBox="1">
            <a:spLocks noChangeArrowheads="1"/>
          </p:cNvSpPr>
          <p:nvPr/>
        </p:nvSpPr>
        <p:spPr>
          <a:xfrm>
            <a:off x="96380" y="594518"/>
            <a:ext cx="52578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4400" b="1" dirty="0"/>
              <a:t>Proses </a:t>
            </a:r>
            <a:r>
              <a:rPr lang="en-US" sz="4400" b="1" dirty="0" err="1"/>
              <a:t>Produksi</a:t>
            </a:r>
            <a:endParaRPr lang="en-US" sz="4400" b="1" dirty="0"/>
          </a:p>
          <a:p>
            <a:pPr algn="ctr" fontAlgn="auto">
              <a:spcAft>
                <a:spcPts val="0"/>
              </a:spcAft>
            </a:pPr>
            <a:r>
              <a:rPr lang="en-US" sz="4400" b="1" dirty="0"/>
              <a:t>(</a:t>
            </a:r>
            <a:r>
              <a:rPr lang="en-US" sz="4400" b="1" dirty="0" err="1"/>
              <a:t>Infrastruktur</a:t>
            </a:r>
            <a:r>
              <a:rPr lang="en-US" sz="4400" b="1" dirty="0"/>
              <a:t>)</a:t>
            </a:r>
            <a:endParaRPr lang="en-US" sz="4117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8382F-3025-4521-9AD5-E5C8F951D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DF791-8021-452C-BA1A-39F54FAC2A31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C19BAD-E88D-456B-B89C-CEB2ADC36D5D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2847741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19AD0-A9CC-458A-85E0-7B76DC19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7487D4-F410-4E59-A92B-699FD01EB597}"/>
              </a:ext>
            </a:extLst>
          </p:cNvPr>
          <p:cNvSpPr/>
          <p:nvPr/>
        </p:nvSpPr>
        <p:spPr>
          <a:xfrm>
            <a:off x="304800" y="2971800"/>
            <a:ext cx="9220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i="1" dirty="0" err="1"/>
              <a:t>Apabila</a:t>
            </a:r>
            <a:r>
              <a:rPr lang="en-US" i="1" dirty="0"/>
              <a:t> </a:t>
            </a:r>
            <a:r>
              <a:rPr lang="en-US" i="1" dirty="0" err="1"/>
              <a:t>produk</a:t>
            </a:r>
            <a:r>
              <a:rPr lang="en-US" i="1" dirty="0"/>
              <a:t> </a:t>
            </a:r>
            <a:r>
              <a:rPr lang="en-US" i="1" dirty="0" err="1"/>
              <a:t>perusahaan</a:t>
            </a:r>
            <a:r>
              <a:rPr lang="en-US" i="1" dirty="0"/>
              <a:t> </a:t>
            </a:r>
            <a:r>
              <a:rPr lang="en-US" i="1" dirty="0" err="1"/>
              <a:t>dikategorikan</a:t>
            </a:r>
            <a:r>
              <a:rPr lang="en-US" i="1" dirty="0"/>
              <a:t> </a:t>
            </a:r>
            <a:r>
              <a:rPr lang="en-US" i="1" dirty="0" err="1"/>
              <a:t>sebagai</a:t>
            </a:r>
            <a:r>
              <a:rPr lang="en-US" i="1" dirty="0"/>
              <a:t> “item </a:t>
            </a:r>
            <a:r>
              <a:rPr lang="en-US" i="1" dirty="0" err="1"/>
              <a:t>penampilan</a:t>
            </a:r>
            <a:r>
              <a:rPr lang="en-US" i="1" dirty="0"/>
              <a:t>," </a:t>
            </a:r>
            <a:r>
              <a:rPr lang="en-US" i="1" dirty="0" err="1"/>
              <a:t>maka</a:t>
            </a:r>
            <a:r>
              <a:rPr lang="en-US" i="1" dirty="0"/>
              <a:t> </a:t>
            </a:r>
            <a:r>
              <a:rPr lang="en-US" i="1" dirty="0" err="1"/>
              <a:t>harus</a:t>
            </a:r>
            <a:r>
              <a:rPr lang="en-US" i="1" dirty="0"/>
              <a:t> </a:t>
            </a:r>
            <a:r>
              <a:rPr lang="en-US" i="1" dirty="0" err="1"/>
              <a:t>menyediakan</a:t>
            </a:r>
            <a:r>
              <a:rPr lang="en-US" i="1" dirty="0"/>
              <a:t> </a:t>
            </a:r>
            <a:r>
              <a:rPr lang="en-US" i="1" dirty="0" err="1"/>
              <a:t>hal-hal</a:t>
            </a:r>
            <a:r>
              <a:rPr lang="en-US" i="1" dirty="0"/>
              <a:t> </a:t>
            </a:r>
            <a:r>
              <a:rPr lang="en-US" i="1" dirty="0" err="1"/>
              <a:t>berikut</a:t>
            </a:r>
            <a:r>
              <a:rPr lang="en-US" i="1" dirty="0"/>
              <a:t> (IATF 8.6.3) :</a:t>
            </a:r>
          </a:p>
          <a:p>
            <a:pPr marL="1335088" lvl="2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i="1" dirty="0" err="1"/>
              <a:t>Sumber</a:t>
            </a:r>
            <a:r>
              <a:rPr lang="en-US" i="1" dirty="0"/>
              <a:t> </a:t>
            </a:r>
            <a:r>
              <a:rPr lang="en-US" i="1" dirty="0" err="1"/>
              <a:t>daya</a:t>
            </a:r>
            <a:r>
              <a:rPr lang="en-US" i="1" dirty="0"/>
              <a:t> yang </a:t>
            </a:r>
            <a:r>
              <a:rPr lang="en-US" i="1" dirty="0" err="1"/>
              <a:t>tepat</a:t>
            </a:r>
            <a:r>
              <a:rPr lang="en-US" i="1" dirty="0"/>
              <a:t>, </a:t>
            </a:r>
            <a:r>
              <a:rPr lang="en-US" i="1" dirty="0" err="1"/>
              <a:t>termasuk</a:t>
            </a:r>
            <a:r>
              <a:rPr lang="en-US" i="1" dirty="0"/>
              <a:t> </a:t>
            </a:r>
            <a:r>
              <a:rPr lang="en-US" i="1" dirty="0" err="1"/>
              <a:t>pencahayaan</a:t>
            </a:r>
            <a:r>
              <a:rPr lang="en-US" i="1" dirty="0"/>
              <a:t>, </a:t>
            </a:r>
            <a:r>
              <a:rPr lang="en-US" i="1" dirty="0" err="1"/>
              <a:t>untuk</a:t>
            </a:r>
            <a:r>
              <a:rPr lang="en-US" i="1" dirty="0"/>
              <a:t> </a:t>
            </a:r>
            <a:r>
              <a:rPr lang="en-US" i="1" dirty="0" err="1"/>
              <a:t>evaluasi</a:t>
            </a:r>
            <a:r>
              <a:rPr lang="en-US" i="1" dirty="0"/>
              <a:t>;</a:t>
            </a:r>
          </a:p>
          <a:p>
            <a:pPr marL="1335088" lvl="2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i="1" dirty="0"/>
              <a:t>Master </a:t>
            </a:r>
            <a:r>
              <a:rPr lang="en-US" i="1" dirty="0" err="1"/>
              <a:t>untuk</a:t>
            </a:r>
            <a:r>
              <a:rPr lang="en-US" i="1" dirty="0"/>
              <a:t> </a:t>
            </a:r>
            <a:r>
              <a:rPr lang="en-US" i="1" dirty="0" err="1"/>
              <a:t>warna</a:t>
            </a:r>
            <a:r>
              <a:rPr lang="en-US" i="1" dirty="0"/>
              <a:t>, </a:t>
            </a:r>
            <a:r>
              <a:rPr lang="en-US" i="1" dirty="0" err="1"/>
              <a:t>guratan</a:t>
            </a:r>
            <a:r>
              <a:rPr lang="en-US" i="1" dirty="0"/>
              <a:t>, gloss, </a:t>
            </a:r>
            <a:r>
              <a:rPr lang="en-US" i="1" dirty="0" err="1"/>
              <a:t>logam</a:t>
            </a:r>
            <a:r>
              <a:rPr lang="en-US" i="1" dirty="0"/>
              <a:t> yang </a:t>
            </a:r>
            <a:r>
              <a:rPr lang="en-US" i="1" dirty="0" err="1"/>
              <a:t>berkilau</a:t>
            </a:r>
            <a:r>
              <a:rPr lang="en-US" i="1" dirty="0"/>
              <a:t>, </a:t>
            </a:r>
            <a:r>
              <a:rPr lang="en-US" i="1" dirty="0" err="1"/>
              <a:t>tekstur</a:t>
            </a:r>
            <a:r>
              <a:rPr lang="en-US" i="1" dirty="0"/>
              <a:t>, </a:t>
            </a:r>
            <a:r>
              <a:rPr lang="en-US" i="1" dirty="0" err="1"/>
              <a:t>keunikan</a:t>
            </a:r>
            <a:r>
              <a:rPr lang="en-US" i="1" dirty="0"/>
              <a:t> </a:t>
            </a:r>
            <a:r>
              <a:rPr lang="en-US" i="1" dirty="0" err="1"/>
              <a:t>gambar</a:t>
            </a:r>
            <a:r>
              <a:rPr lang="en-US" i="1" dirty="0"/>
              <a:t> (DOI), </a:t>
            </a:r>
            <a:r>
              <a:rPr lang="en-US" i="1" dirty="0" err="1"/>
              <a:t>dan</a:t>
            </a:r>
            <a:r>
              <a:rPr lang="en-US" i="1" dirty="0"/>
              <a:t> </a:t>
            </a:r>
            <a:r>
              <a:rPr lang="en-US" i="1" dirty="0" err="1"/>
              <a:t>teknologi</a:t>
            </a:r>
            <a:r>
              <a:rPr lang="en-US" i="1" dirty="0"/>
              <a:t>, </a:t>
            </a:r>
            <a:r>
              <a:rPr lang="en-US" i="1" dirty="0" err="1"/>
              <a:t>bila</a:t>
            </a:r>
            <a:r>
              <a:rPr lang="en-US" i="1" dirty="0"/>
              <a:t> </a:t>
            </a:r>
            <a:r>
              <a:rPr lang="en-US" i="1" dirty="0" err="1"/>
              <a:t>memungkinkan</a:t>
            </a:r>
            <a:r>
              <a:rPr lang="en-US" i="1" dirty="0"/>
              <a:t>;</a:t>
            </a:r>
          </a:p>
          <a:p>
            <a:pPr marL="1335088" lvl="2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i="1" dirty="0" err="1"/>
              <a:t>Perawatan</a:t>
            </a:r>
            <a:r>
              <a:rPr lang="en-US" i="1" dirty="0"/>
              <a:t> </a:t>
            </a:r>
            <a:r>
              <a:rPr lang="en-US" i="1" dirty="0" err="1"/>
              <a:t>dan</a:t>
            </a:r>
            <a:r>
              <a:rPr lang="en-US" i="1" dirty="0"/>
              <a:t> </a:t>
            </a:r>
            <a:r>
              <a:rPr lang="en-US" i="1" dirty="0" err="1"/>
              <a:t>pengendalian</a:t>
            </a:r>
            <a:r>
              <a:rPr lang="en-US" i="1" dirty="0"/>
              <a:t> master </a:t>
            </a:r>
            <a:r>
              <a:rPr lang="en-US" i="1" dirty="0" err="1"/>
              <a:t>sampel</a:t>
            </a:r>
            <a:r>
              <a:rPr lang="en-US" i="1" dirty="0"/>
              <a:t> </a:t>
            </a:r>
            <a:r>
              <a:rPr lang="en-US" i="1" dirty="0" err="1"/>
              <a:t>dan</a:t>
            </a:r>
            <a:r>
              <a:rPr lang="en-US" i="1" dirty="0"/>
              <a:t> </a:t>
            </a:r>
            <a:r>
              <a:rPr lang="en-US" i="1" dirty="0" err="1"/>
              <a:t>evaluasi</a:t>
            </a:r>
            <a:r>
              <a:rPr lang="en-US" i="1" dirty="0"/>
              <a:t> </a:t>
            </a:r>
            <a:r>
              <a:rPr lang="en-US" i="1" dirty="0" err="1"/>
              <a:t>peralatan</a:t>
            </a:r>
            <a:r>
              <a:rPr lang="en-US" i="1" dirty="0"/>
              <a:t>;</a:t>
            </a:r>
          </a:p>
          <a:p>
            <a:pPr marL="1335088" lvl="2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endParaRPr lang="en-US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45AC0-79FB-49E2-995D-9FC674E3A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600" y="228600"/>
            <a:ext cx="4372847" cy="20574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DB653F81-236B-418F-BB5F-7D693B6178E7}"/>
              </a:ext>
            </a:extLst>
          </p:cNvPr>
          <p:cNvSpPr txBox="1">
            <a:spLocks noChangeArrowheads="1"/>
          </p:cNvSpPr>
          <p:nvPr/>
        </p:nvSpPr>
        <p:spPr>
          <a:xfrm>
            <a:off x="96380" y="594518"/>
            <a:ext cx="52578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4400" b="1" dirty="0"/>
              <a:t>Proses </a:t>
            </a:r>
            <a:r>
              <a:rPr lang="en-US" sz="4400" b="1" dirty="0" err="1"/>
              <a:t>Produksi</a:t>
            </a:r>
            <a:endParaRPr lang="en-US" sz="4400" b="1" dirty="0"/>
          </a:p>
          <a:p>
            <a:pPr algn="ctr" fontAlgn="auto">
              <a:spcAft>
                <a:spcPts val="0"/>
              </a:spcAft>
            </a:pPr>
            <a:r>
              <a:rPr lang="en-US" sz="4400" b="1" dirty="0"/>
              <a:t>(</a:t>
            </a:r>
            <a:r>
              <a:rPr lang="en-US" sz="4400" b="1" dirty="0" err="1"/>
              <a:t>Infrastruktur</a:t>
            </a:r>
            <a:r>
              <a:rPr lang="en-US" sz="4400" b="1" dirty="0"/>
              <a:t>)</a:t>
            </a:r>
          </a:p>
          <a:p>
            <a:pPr algn="ctr" fontAlgn="auto">
              <a:spcAft>
                <a:spcPts val="0"/>
              </a:spcAft>
            </a:pPr>
            <a:r>
              <a:rPr lang="en-US" sz="2400" b="1" dirty="0" err="1"/>
              <a:t>Lanjutan</a:t>
            </a:r>
            <a:endParaRPr lang="en-US" sz="2400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EF40B29A-372D-447E-AE96-C687D4D31C0E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21683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D85B9-7EAB-4A14-ACF2-A545038E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5B5779-B9D3-4C75-9B06-71D5FE6D7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39" y="304800"/>
            <a:ext cx="4210138" cy="1975295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98D6D774-DE5C-47B4-9410-DFFD69ADF072}"/>
              </a:ext>
            </a:extLst>
          </p:cNvPr>
          <p:cNvSpPr txBox="1">
            <a:spLocks noChangeArrowheads="1"/>
          </p:cNvSpPr>
          <p:nvPr/>
        </p:nvSpPr>
        <p:spPr>
          <a:xfrm>
            <a:off x="4340173" y="629665"/>
            <a:ext cx="55387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5200" b="1" dirty="0"/>
              <a:t>Proses </a:t>
            </a:r>
            <a:r>
              <a:rPr lang="en-US" sz="5200" b="1" dirty="0" err="1"/>
              <a:t>Produksi</a:t>
            </a:r>
            <a:endParaRPr lang="en-US" sz="5200" b="1" dirty="0"/>
          </a:p>
          <a:p>
            <a:pPr algn="ctr" fontAlgn="auto">
              <a:spcAft>
                <a:spcPts val="0"/>
              </a:spcAft>
            </a:pPr>
            <a:r>
              <a:rPr lang="en-US" sz="4100" b="1" dirty="0"/>
              <a:t>(</a:t>
            </a:r>
            <a:r>
              <a:rPr lang="en-US" sz="4100" b="1" dirty="0" err="1"/>
              <a:t>Terkait</a:t>
            </a:r>
            <a:r>
              <a:rPr lang="en-US" sz="4100" b="1" dirty="0"/>
              <a:t> </a:t>
            </a:r>
            <a:r>
              <a:rPr lang="en-US" sz="4100" b="1" dirty="0" err="1"/>
              <a:t>Lingkungan</a:t>
            </a:r>
            <a:r>
              <a:rPr lang="en-US" sz="4100" b="1" dirty="0"/>
              <a:t> </a:t>
            </a:r>
            <a:r>
              <a:rPr lang="en-US" sz="4100" b="1" dirty="0" err="1"/>
              <a:t>Opersional</a:t>
            </a:r>
            <a:r>
              <a:rPr lang="en-US" sz="4100" b="1" dirty="0"/>
              <a:t>)</a:t>
            </a:r>
            <a:endParaRPr lang="en-US" sz="4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82D3C1-298A-4CB5-A711-CFC80CAA5117}"/>
              </a:ext>
            </a:extLst>
          </p:cNvPr>
          <p:cNvSpPr/>
          <p:nvPr/>
        </p:nvSpPr>
        <p:spPr>
          <a:xfrm>
            <a:off x="430161" y="2333064"/>
            <a:ext cx="9448800" cy="39703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v"/>
            </a:pP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yang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dirty="0" err="1"/>
              <a:t>kesesuaian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(9001:2015, </a:t>
            </a:r>
            <a:r>
              <a:rPr lang="en-US" dirty="0" err="1"/>
              <a:t>pasal</a:t>
            </a:r>
            <a:r>
              <a:rPr lang="en-US" dirty="0"/>
              <a:t> 7.1.4). 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b="1" dirty="0">
                <a:solidFill>
                  <a:srgbClr val="000000"/>
                </a:solidFill>
              </a:rPr>
              <a:t>    </a:t>
            </a:r>
            <a:r>
              <a:rPr lang="en-US" b="1" dirty="0" err="1">
                <a:solidFill>
                  <a:srgbClr val="000000"/>
                </a:solidFill>
              </a:rPr>
              <a:t>Lingkungan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meliputi</a:t>
            </a:r>
            <a:r>
              <a:rPr lang="en-US" b="1" dirty="0">
                <a:solidFill>
                  <a:srgbClr val="000000"/>
                </a:solidFill>
              </a:rPr>
              <a:t> :</a:t>
            </a:r>
          </a:p>
          <a:p>
            <a:pPr marL="742950" lvl="1" indent="-285750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ü"/>
            </a:pPr>
            <a:r>
              <a:rPr lang="en-US" b="1" dirty="0" err="1">
                <a:solidFill>
                  <a:srgbClr val="0033CC"/>
                </a:solidFill>
              </a:rPr>
              <a:t>Sosial</a:t>
            </a:r>
            <a:r>
              <a:rPr lang="en-US" b="1" dirty="0">
                <a:solidFill>
                  <a:srgbClr val="0033CC"/>
                </a:solidFill>
              </a:rPr>
              <a:t> (</a:t>
            </a:r>
            <a:r>
              <a:rPr lang="en-US" b="1" dirty="0" err="1">
                <a:solidFill>
                  <a:srgbClr val="0033CC"/>
                </a:solidFill>
              </a:rPr>
              <a:t>misalnya</a:t>
            </a:r>
            <a:r>
              <a:rPr lang="en-US" b="1" dirty="0">
                <a:solidFill>
                  <a:srgbClr val="0033CC"/>
                </a:solidFill>
              </a:rPr>
              <a:t> non-</a:t>
            </a:r>
            <a:r>
              <a:rPr lang="en-US" b="1" dirty="0" err="1">
                <a:solidFill>
                  <a:srgbClr val="0033CC"/>
                </a:solidFill>
              </a:rPr>
              <a:t>diskriminatif</a:t>
            </a:r>
            <a:r>
              <a:rPr lang="en-US" b="1" dirty="0">
                <a:solidFill>
                  <a:srgbClr val="0033CC"/>
                </a:solidFill>
              </a:rPr>
              <a:t>, </a:t>
            </a:r>
            <a:r>
              <a:rPr lang="en-US" b="1" dirty="0" err="1">
                <a:solidFill>
                  <a:srgbClr val="0033CC"/>
                </a:solidFill>
              </a:rPr>
              <a:t>ketenangan</a:t>
            </a:r>
            <a:r>
              <a:rPr lang="en-US" b="1" dirty="0">
                <a:solidFill>
                  <a:srgbClr val="0033CC"/>
                </a:solidFill>
              </a:rPr>
              <a:t>, non-</a:t>
            </a:r>
            <a:r>
              <a:rPr lang="en-US" b="1" dirty="0" err="1">
                <a:solidFill>
                  <a:srgbClr val="0033CC"/>
                </a:solidFill>
              </a:rPr>
              <a:t>konfrontatif</a:t>
            </a:r>
            <a:r>
              <a:rPr lang="en-US" b="1" dirty="0">
                <a:solidFill>
                  <a:srgbClr val="0033CC"/>
                </a:solidFill>
              </a:rPr>
              <a:t>) *</a:t>
            </a:r>
          </a:p>
          <a:p>
            <a:pPr marL="742950" lvl="1" indent="-285750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ü"/>
            </a:pPr>
            <a:r>
              <a:rPr lang="en-US" b="1" dirty="0" err="1">
                <a:solidFill>
                  <a:srgbClr val="0033CC"/>
                </a:solidFill>
              </a:rPr>
              <a:t>Psikologis</a:t>
            </a:r>
            <a:r>
              <a:rPr lang="en-US" b="1" dirty="0">
                <a:solidFill>
                  <a:srgbClr val="0033CC"/>
                </a:solidFill>
              </a:rPr>
              <a:t> (</a:t>
            </a:r>
            <a:r>
              <a:rPr lang="en-US" b="1" dirty="0" err="1">
                <a:solidFill>
                  <a:srgbClr val="0033CC"/>
                </a:solidFill>
              </a:rPr>
              <a:t>misalnya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mengurangi-stess</a:t>
            </a:r>
            <a:r>
              <a:rPr lang="en-US" b="1" dirty="0">
                <a:solidFill>
                  <a:srgbClr val="0033CC"/>
                </a:solidFill>
              </a:rPr>
              <a:t>, </a:t>
            </a:r>
            <a:r>
              <a:rPr lang="en-US" b="1" dirty="0" err="1">
                <a:solidFill>
                  <a:srgbClr val="0033CC"/>
                </a:solidFill>
              </a:rPr>
              <a:t>mencegah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kelelahan</a:t>
            </a:r>
            <a:r>
              <a:rPr lang="en-US" b="1" dirty="0">
                <a:solidFill>
                  <a:srgbClr val="0033CC"/>
                </a:solidFill>
              </a:rPr>
              <a:t>, </a:t>
            </a:r>
            <a:r>
              <a:rPr lang="en-US" b="1" dirty="0" err="1">
                <a:solidFill>
                  <a:srgbClr val="0033CC"/>
                </a:solidFill>
              </a:rPr>
              <a:t>meredam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emosi</a:t>
            </a:r>
            <a:r>
              <a:rPr lang="en-US" b="1" dirty="0">
                <a:solidFill>
                  <a:srgbClr val="0033CC"/>
                </a:solidFill>
              </a:rPr>
              <a:t>). *</a:t>
            </a:r>
          </a:p>
          <a:p>
            <a:pPr marL="742950" lvl="1" indent="-285750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ü"/>
            </a:pPr>
            <a:r>
              <a:rPr lang="en-US" b="1" dirty="0" err="1">
                <a:solidFill>
                  <a:srgbClr val="000000"/>
                </a:solidFill>
              </a:rPr>
              <a:t>Fisik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/>
              <a:t>misalnya</a:t>
            </a:r>
            <a:r>
              <a:rPr lang="en-US" dirty="0"/>
              <a:t> </a:t>
            </a:r>
            <a:r>
              <a:rPr lang="en-US" dirty="0" err="1"/>
              <a:t>suhu</a:t>
            </a:r>
            <a:r>
              <a:rPr lang="en-US" dirty="0"/>
              <a:t>, </a:t>
            </a:r>
            <a:r>
              <a:rPr lang="en-US" dirty="0" err="1"/>
              <a:t>panas</a:t>
            </a:r>
            <a:r>
              <a:rPr lang="en-US" dirty="0"/>
              <a:t>, </a:t>
            </a:r>
            <a:r>
              <a:rPr lang="en-US" dirty="0" err="1"/>
              <a:t>kelembaban</a:t>
            </a:r>
            <a:r>
              <a:rPr lang="en-US" dirty="0"/>
              <a:t>, </a:t>
            </a:r>
            <a:r>
              <a:rPr lang="en-US" dirty="0" err="1"/>
              <a:t>cahaya</a:t>
            </a:r>
            <a:r>
              <a:rPr lang="en-US" dirty="0"/>
              <a:t>, </a:t>
            </a:r>
            <a:r>
              <a:rPr lang="en-US" dirty="0" err="1"/>
              <a:t>aliran</a:t>
            </a:r>
            <a:r>
              <a:rPr lang="en-US" dirty="0"/>
              <a:t> </a:t>
            </a:r>
            <a:r>
              <a:rPr lang="en-US" dirty="0" err="1"/>
              <a:t>udara</a:t>
            </a:r>
            <a:r>
              <a:rPr lang="en-US" dirty="0"/>
              <a:t>, </a:t>
            </a:r>
            <a:r>
              <a:rPr lang="en-US" dirty="0" err="1"/>
              <a:t>kebersihan</a:t>
            </a:r>
            <a:r>
              <a:rPr lang="en-US" dirty="0"/>
              <a:t>, </a:t>
            </a:r>
            <a:r>
              <a:rPr lang="en-US" dirty="0" err="1"/>
              <a:t>kebisingan</a:t>
            </a:r>
            <a:r>
              <a:rPr lang="en-US" dirty="0"/>
              <a:t>).</a:t>
            </a:r>
          </a:p>
          <a:p>
            <a:pPr marL="285750" indent="-285750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v"/>
            </a:pPr>
            <a:r>
              <a:rPr lang="en-US" i="1" dirty="0" err="1">
                <a:cs typeface="Arial" charset="0"/>
              </a:rPr>
              <a:t>Memelihara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lingkungan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kerja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dalam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keadaan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baik</a:t>
            </a:r>
            <a:r>
              <a:rPr lang="en-US" i="1" dirty="0">
                <a:cs typeface="Arial" charset="0"/>
              </a:rPr>
              <a:t>, </a:t>
            </a:r>
            <a:r>
              <a:rPr lang="en-US" i="1" dirty="0" err="1">
                <a:cs typeface="Arial" charset="0"/>
              </a:rPr>
              <a:t>kebersihan</a:t>
            </a:r>
            <a:r>
              <a:rPr lang="en-US" i="1" dirty="0">
                <a:cs typeface="Arial" charset="0"/>
              </a:rPr>
              <a:t> yang </a:t>
            </a:r>
            <a:r>
              <a:rPr lang="en-US" i="1" dirty="0" err="1">
                <a:cs typeface="Arial" charset="0"/>
              </a:rPr>
              <a:t>mempengaruhi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kesesuaian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produk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dan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kebutuhan</a:t>
            </a:r>
            <a:r>
              <a:rPr lang="en-US" i="1" dirty="0">
                <a:cs typeface="Arial" charset="0"/>
              </a:rPr>
              <a:t> proses </a:t>
            </a:r>
            <a:r>
              <a:rPr lang="en-US" i="1" dirty="0" err="1">
                <a:cs typeface="Arial" charset="0"/>
              </a:rPr>
              <a:t>manufaktur</a:t>
            </a:r>
            <a:r>
              <a:rPr lang="en-US" i="1" dirty="0">
                <a:cs typeface="Arial" charset="0"/>
              </a:rPr>
              <a:t> (IATF 7.1.4.1)</a:t>
            </a:r>
            <a:endParaRPr lang="en-US" dirty="0"/>
          </a:p>
          <a:p>
            <a:pPr marL="261938" indent="-261938" defTabSz="762000" eaLnBrk="1" hangingPunct="1">
              <a:spcBef>
                <a:spcPct val="50000"/>
              </a:spcBef>
            </a:pPr>
            <a:endParaRPr lang="en-US" u="sng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500CE1C-1432-4DD8-8076-2EA43B41B0D8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33557066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D6DAD-4B44-4E4E-9192-3D4A30C5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2F50E-753A-4EDC-917E-2AD99361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425" y="152400"/>
            <a:ext cx="4773575" cy="223964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217C3C4-8468-47FE-88F9-5FE164144E04}"/>
              </a:ext>
            </a:extLst>
          </p:cNvPr>
          <p:cNvSpPr txBox="1">
            <a:spLocks noChangeArrowheads="1"/>
          </p:cNvSpPr>
          <p:nvPr/>
        </p:nvSpPr>
        <p:spPr>
          <a:xfrm>
            <a:off x="-216694" y="609441"/>
            <a:ext cx="55387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5200" b="1" dirty="0"/>
              <a:t>Proses </a:t>
            </a:r>
            <a:r>
              <a:rPr lang="en-US" sz="5200" b="1" dirty="0" err="1"/>
              <a:t>Produksi</a:t>
            </a:r>
            <a:endParaRPr lang="en-US" sz="5200" b="1" dirty="0"/>
          </a:p>
          <a:p>
            <a:pPr algn="ctr" fontAlgn="auto">
              <a:spcAft>
                <a:spcPts val="0"/>
              </a:spcAft>
            </a:pPr>
            <a:r>
              <a:rPr lang="en-US" sz="4100" b="1" dirty="0"/>
              <a:t>(</a:t>
            </a:r>
            <a:r>
              <a:rPr lang="en-US" sz="4100" b="1" dirty="0" err="1"/>
              <a:t>Terkait</a:t>
            </a:r>
            <a:r>
              <a:rPr lang="en-US" sz="4100" b="1" dirty="0"/>
              <a:t> </a:t>
            </a:r>
            <a:r>
              <a:rPr lang="en-US" sz="4100" b="1" dirty="0" err="1"/>
              <a:t>Metode</a:t>
            </a:r>
            <a:r>
              <a:rPr lang="en-US" sz="4100" b="1" dirty="0"/>
              <a:t>)</a:t>
            </a:r>
            <a:endParaRPr lang="en-US" sz="4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241DAA-F627-49C7-9BFE-6A9C5C372BF2}"/>
              </a:ext>
            </a:extLst>
          </p:cNvPr>
          <p:cNvSpPr/>
          <p:nvPr/>
        </p:nvSpPr>
        <p:spPr>
          <a:xfrm>
            <a:off x="304800" y="2601705"/>
            <a:ext cx="92964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762000" eaLnBrk="1" hangingPunct="1">
              <a:spcBef>
                <a:spcPct val="50000"/>
              </a:spcBef>
            </a:pPr>
            <a:r>
              <a:rPr lang="en-US" i="1" dirty="0" err="1"/>
              <a:t>Membuat</a:t>
            </a:r>
            <a:r>
              <a:rPr lang="en-US" i="1" dirty="0"/>
              <a:t> </a:t>
            </a:r>
            <a:r>
              <a:rPr lang="en-US" i="1" dirty="0" err="1"/>
              <a:t>standarisasi</a:t>
            </a:r>
            <a:r>
              <a:rPr lang="en-US" i="1" dirty="0"/>
              <a:t> </a:t>
            </a:r>
            <a:r>
              <a:rPr lang="en-US" i="1" dirty="0" err="1"/>
              <a:t>kerja</a:t>
            </a:r>
            <a:r>
              <a:rPr lang="en-US" i="1" dirty="0"/>
              <a:t> - </a:t>
            </a:r>
            <a:r>
              <a:rPr lang="en-US" i="1" dirty="0" err="1"/>
              <a:t>instruksi</a:t>
            </a:r>
            <a:r>
              <a:rPr lang="en-US" i="1" dirty="0"/>
              <a:t> operator </a:t>
            </a:r>
            <a:r>
              <a:rPr lang="en-US" i="1" dirty="0" err="1"/>
              <a:t>dan</a:t>
            </a:r>
            <a:r>
              <a:rPr lang="en-US" i="1" dirty="0"/>
              <a:t> </a:t>
            </a:r>
            <a:r>
              <a:rPr lang="en-US" b="1" u="sng" dirty="0" err="1"/>
              <a:t>standar</a:t>
            </a:r>
            <a:r>
              <a:rPr lang="en-US" b="1" u="sng" dirty="0"/>
              <a:t> visual  (IATF 8.5.1.2)</a:t>
            </a:r>
            <a:r>
              <a:rPr lang="en-US" i="1" dirty="0"/>
              <a:t>, </a:t>
            </a:r>
            <a:r>
              <a:rPr lang="en-US" i="1" dirty="0" err="1"/>
              <a:t>tersedia</a:t>
            </a:r>
            <a:r>
              <a:rPr lang="en-US" i="1" dirty="0"/>
              <a:t>  </a:t>
            </a:r>
            <a:r>
              <a:rPr lang="en-US" i="1" dirty="0" err="1"/>
              <a:t>dokumen</a:t>
            </a:r>
            <a:r>
              <a:rPr lang="en-US" i="1" dirty="0"/>
              <a:t> yang </a:t>
            </a:r>
            <a:r>
              <a:rPr lang="en-US" i="1" dirty="0" err="1"/>
              <a:t>terstandarisasi</a:t>
            </a:r>
            <a:r>
              <a:rPr lang="en-US" i="1" dirty="0"/>
              <a:t> :</a:t>
            </a:r>
          </a:p>
          <a:p>
            <a:pPr marL="898525" lvl="1" indent="-527050" defTabSz="7620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i="1" dirty="0" err="1"/>
              <a:t>Dikomunikasikan</a:t>
            </a:r>
            <a:r>
              <a:rPr lang="en-US" i="1" dirty="0"/>
              <a:t> </a:t>
            </a:r>
            <a:r>
              <a:rPr lang="en-US" i="1" dirty="0" err="1"/>
              <a:t>dan</a:t>
            </a:r>
            <a:r>
              <a:rPr lang="en-US" i="1" dirty="0"/>
              <a:t> </a:t>
            </a:r>
            <a:r>
              <a:rPr lang="en-US" i="1" dirty="0" err="1"/>
              <a:t>dipahami</a:t>
            </a:r>
            <a:r>
              <a:rPr lang="en-US" i="1" dirty="0"/>
              <a:t> </a:t>
            </a:r>
            <a:r>
              <a:rPr lang="en-US" i="1" dirty="0" err="1"/>
              <a:t>oleh</a:t>
            </a:r>
            <a:r>
              <a:rPr lang="en-US" i="1" dirty="0"/>
              <a:t> </a:t>
            </a:r>
            <a:r>
              <a:rPr lang="en-US" i="1" dirty="0" err="1"/>
              <a:t>karyawan</a:t>
            </a:r>
            <a:r>
              <a:rPr lang="en-US" i="1" dirty="0"/>
              <a:t> yang </a:t>
            </a:r>
            <a:r>
              <a:rPr lang="en-US" i="1" dirty="0" err="1"/>
              <a:t>bertanggung</a:t>
            </a:r>
            <a:r>
              <a:rPr lang="en-US" i="1" dirty="0"/>
              <a:t> </a:t>
            </a:r>
            <a:r>
              <a:rPr lang="en-US" i="1" dirty="0" err="1"/>
              <a:t>jawab</a:t>
            </a:r>
            <a:r>
              <a:rPr lang="en-US" i="1" dirty="0"/>
              <a:t> </a:t>
            </a:r>
            <a:r>
              <a:rPr lang="en-US" i="1" dirty="0" err="1"/>
              <a:t>untuk</a:t>
            </a:r>
            <a:r>
              <a:rPr lang="en-US" i="1" dirty="0"/>
              <a:t> </a:t>
            </a:r>
            <a:r>
              <a:rPr lang="en-US" i="1" dirty="0" err="1"/>
              <a:t>melakukan</a:t>
            </a:r>
            <a:r>
              <a:rPr lang="en-US" i="1" dirty="0"/>
              <a:t> </a:t>
            </a:r>
            <a:r>
              <a:rPr lang="en-US" i="1" dirty="0" err="1"/>
              <a:t>pekerjaan</a:t>
            </a:r>
            <a:endParaRPr lang="en-US" i="1" dirty="0"/>
          </a:p>
          <a:p>
            <a:pPr marL="898525" lvl="1" indent="-527050" defTabSz="7620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i="1" dirty="0" err="1"/>
              <a:t>Terbaca</a:t>
            </a:r>
            <a:endParaRPr lang="en-US" i="1" dirty="0"/>
          </a:p>
          <a:p>
            <a:pPr marL="898525" lvl="1" indent="-527050" defTabSz="7620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i="1" dirty="0" err="1"/>
              <a:t>Disajikan</a:t>
            </a:r>
            <a:r>
              <a:rPr lang="en-US" i="1" dirty="0"/>
              <a:t> </a:t>
            </a:r>
            <a:r>
              <a:rPr lang="en-US" i="1" dirty="0" err="1"/>
              <a:t>dalam</a:t>
            </a:r>
            <a:r>
              <a:rPr lang="en-US" i="1" dirty="0"/>
              <a:t> </a:t>
            </a:r>
            <a:r>
              <a:rPr lang="en-US" i="1" dirty="0" err="1"/>
              <a:t>bahasa-bahasa</a:t>
            </a:r>
            <a:r>
              <a:rPr lang="en-US" i="1" dirty="0"/>
              <a:t> yang </a:t>
            </a:r>
            <a:r>
              <a:rPr lang="en-US" i="1" dirty="0" err="1"/>
              <a:t>dipahami</a:t>
            </a:r>
            <a:r>
              <a:rPr lang="en-US" i="1" dirty="0"/>
              <a:t> </a:t>
            </a:r>
            <a:r>
              <a:rPr lang="en-US" i="1" dirty="0" err="1"/>
              <a:t>oleh</a:t>
            </a:r>
            <a:r>
              <a:rPr lang="en-US" i="1" dirty="0"/>
              <a:t> </a:t>
            </a:r>
            <a:r>
              <a:rPr lang="en-US" i="1" dirty="0" err="1"/>
              <a:t>personil</a:t>
            </a:r>
            <a:r>
              <a:rPr lang="en-US" i="1" dirty="0"/>
              <a:t> yang </a:t>
            </a:r>
            <a:r>
              <a:rPr lang="en-US" i="1" dirty="0" err="1"/>
              <a:t>bertanggung</a:t>
            </a:r>
            <a:r>
              <a:rPr lang="en-US" i="1" dirty="0"/>
              <a:t> </a:t>
            </a:r>
            <a:r>
              <a:rPr lang="en-US" i="1" dirty="0" err="1"/>
              <a:t>jawab</a:t>
            </a:r>
            <a:r>
              <a:rPr lang="en-US" i="1" dirty="0"/>
              <a:t> </a:t>
            </a:r>
            <a:r>
              <a:rPr lang="en-US" i="1" dirty="0" err="1"/>
              <a:t>untuk</a:t>
            </a:r>
            <a:r>
              <a:rPr lang="en-US" i="1" dirty="0"/>
              <a:t> </a:t>
            </a:r>
            <a:r>
              <a:rPr lang="en-US" i="1" dirty="0" err="1"/>
              <a:t>mematuhinya</a:t>
            </a:r>
            <a:r>
              <a:rPr lang="en-US" i="1" dirty="0"/>
              <a:t>,</a:t>
            </a:r>
          </a:p>
          <a:p>
            <a:pPr marL="898525" lvl="1" indent="-527050" defTabSz="7620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i="1" dirty="0" err="1"/>
              <a:t>Dapat</a:t>
            </a:r>
            <a:r>
              <a:rPr lang="en-US" i="1" dirty="0"/>
              <a:t> </a:t>
            </a:r>
            <a:r>
              <a:rPr lang="en-US" i="1" dirty="0" err="1"/>
              <a:t>diakses</a:t>
            </a:r>
            <a:r>
              <a:rPr lang="en-US" i="1" dirty="0"/>
              <a:t> </a:t>
            </a:r>
            <a:r>
              <a:rPr lang="en-US" i="1" dirty="0" err="1"/>
              <a:t>untuk</a:t>
            </a:r>
            <a:r>
              <a:rPr lang="en-US" i="1" dirty="0"/>
              <a:t> </a:t>
            </a:r>
            <a:r>
              <a:rPr lang="en-US" i="1" dirty="0" err="1"/>
              <a:t>digunakan</a:t>
            </a:r>
            <a:r>
              <a:rPr lang="en-US" i="1" dirty="0"/>
              <a:t> di area-area </a:t>
            </a:r>
            <a:r>
              <a:rPr lang="en-US" i="1" dirty="0" err="1"/>
              <a:t>kerja</a:t>
            </a:r>
            <a:r>
              <a:rPr lang="en-US" i="1" dirty="0"/>
              <a:t> yang </a:t>
            </a:r>
            <a:r>
              <a:rPr lang="en-US" i="1" dirty="0" err="1"/>
              <a:t>ditunjuk</a:t>
            </a:r>
            <a:r>
              <a:rPr lang="en-US" i="1" dirty="0"/>
              <a:t>.</a:t>
            </a:r>
          </a:p>
          <a:p>
            <a:pPr marL="371475" lvl="1" defTabSz="762000" eaLnBrk="1" hangingPunct="1">
              <a:spcBef>
                <a:spcPct val="50000"/>
              </a:spcBef>
            </a:pPr>
            <a:r>
              <a:rPr lang="en-US" i="1" dirty="0" err="1"/>
              <a:t>Dokumen-dokumen</a:t>
            </a:r>
            <a:r>
              <a:rPr lang="en-US" i="1" dirty="0"/>
              <a:t> </a:t>
            </a:r>
            <a:r>
              <a:rPr lang="en-US" i="1" dirty="0" err="1"/>
              <a:t>kerja</a:t>
            </a:r>
            <a:r>
              <a:rPr lang="en-US" i="1" dirty="0"/>
              <a:t> </a:t>
            </a:r>
            <a:r>
              <a:rPr lang="en-US" i="1" dirty="0" err="1"/>
              <a:t>terstandardisasi</a:t>
            </a:r>
            <a:r>
              <a:rPr lang="en-US" i="1" dirty="0"/>
              <a:t> juga </a:t>
            </a:r>
            <a:r>
              <a:rPr lang="en-US" i="1" dirty="0" err="1"/>
              <a:t>harus</a:t>
            </a:r>
            <a:r>
              <a:rPr lang="en-US" i="1" dirty="0"/>
              <a:t> </a:t>
            </a:r>
            <a:r>
              <a:rPr lang="en-US" i="1" dirty="0" err="1"/>
              <a:t>mencakup</a:t>
            </a:r>
            <a:r>
              <a:rPr lang="en-US" i="1" dirty="0"/>
              <a:t> </a:t>
            </a:r>
            <a:r>
              <a:rPr lang="en-US" i="1" dirty="0" err="1"/>
              <a:t>aturan</a:t>
            </a:r>
            <a:r>
              <a:rPr lang="en-US" i="1" dirty="0"/>
              <a:t> </a:t>
            </a:r>
            <a:r>
              <a:rPr lang="en-US" i="1" dirty="0" err="1"/>
              <a:t>untuk</a:t>
            </a:r>
            <a:r>
              <a:rPr lang="en-US" i="1" dirty="0"/>
              <a:t> </a:t>
            </a:r>
            <a:r>
              <a:rPr lang="en-US" i="1" dirty="0" err="1"/>
              <a:t>keselamatan</a:t>
            </a:r>
            <a:r>
              <a:rPr lang="en-US" i="1" dirty="0"/>
              <a:t> operator. </a:t>
            </a:r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F1E6535-4620-4C9B-8255-DFF468B75132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4535212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D6DAD-4B44-4E4E-9192-3D4A30C5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2F50E-753A-4EDC-917E-2AD99361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425" y="152400"/>
            <a:ext cx="4773575" cy="223964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217C3C4-8468-47FE-88F9-5FE164144E04}"/>
              </a:ext>
            </a:extLst>
          </p:cNvPr>
          <p:cNvSpPr txBox="1">
            <a:spLocks noChangeArrowheads="1"/>
          </p:cNvSpPr>
          <p:nvPr/>
        </p:nvSpPr>
        <p:spPr>
          <a:xfrm>
            <a:off x="-216694" y="609441"/>
            <a:ext cx="55387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5200" b="1" dirty="0"/>
              <a:t>Proses </a:t>
            </a:r>
            <a:r>
              <a:rPr lang="en-US" sz="5200" b="1" dirty="0" err="1"/>
              <a:t>Produksi</a:t>
            </a:r>
            <a:endParaRPr lang="en-US" sz="5200" b="1" dirty="0"/>
          </a:p>
          <a:p>
            <a:pPr algn="ctr" fontAlgn="auto">
              <a:spcAft>
                <a:spcPts val="0"/>
              </a:spcAft>
            </a:pPr>
            <a:r>
              <a:rPr lang="en-US" sz="4100" b="1" dirty="0"/>
              <a:t>(</a:t>
            </a:r>
            <a:r>
              <a:rPr lang="en-US" sz="4100" b="1" dirty="0" err="1"/>
              <a:t>Terkait</a:t>
            </a:r>
            <a:r>
              <a:rPr lang="en-US" sz="4100" b="1" dirty="0"/>
              <a:t> </a:t>
            </a:r>
            <a:r>
              <a:rPr lang="en-US" sz="4100" b="1" dirty="0" err="1"/>
              <a:t>Metode</a:t>
            </a:r>
            <a:r>
              <a:rPr lang="en-US" sz="4100" b="1" dirty="0"/>
              <a:t>)</a:t>
            </a:r>
            <a:endParaRPr lang="en-US" sz="4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D52738-35FA-4CE6-9C59-9245C43BEF0E}"/>
              </a:ext>
            </a:extLst>
          </p:cNvPr>
          <p:cNvSpPr/>
          <p:nvPr/>
        </p:nvSpPr>
        <p:spPr>
          <a:xfrm>
            <a:off x="234137" y="2381577"/>
            <a:ext cx="943772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sz="1600" i="1" dirty="0" err="1"/>
              <a:t>Melakukan</a:t>
            </a:r>
            <a:r>
              <a:rPr lang="en-US" sz="1600" i="1" dirty="0"/>
              <a:t> </a:t>
            </a:r>
            <a:r>
              <a:rPr lang="en-US" sz="1600" i="1" dirty="0" err="1"/>
              <a:t>Verifikasi</a:t>
            </a:r>
            <a:r>
              <a:rPr lang="en-US" sz="1600" i="1" dirty="0"/>
              <a:t> </a:t>
            </a:r>
            <a:r>
              <a:rPr lang="en-US" sz="1600" i="1" dirty="0" err="1"/>
              <a:t>Pekerjaan</a:t>
            </a:r>
            <a:r>
              <a:rPr lang="en-US" sz="1600" i="1" dirty="0"/>
              <a:t> set-up (IATF 8.5.1.3)</a:t>
            </a:r>
          </a:p>
          <a:p>
            <a:pPr marL="742950" lvl="1" indent="-285750" defTabSz="76200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sz="1600" i="1" dirty="0" err="1"/>
              <a:t>Pekerjaan</a:t>
            </a:r>
            <a:r>
              <a:rPr lang="en-US" sz="1600" i="1" dirty="0"/>
              <a:t> set-up </a:t>
            </a:r>
            <a:r>
              <a:rPr lang="en-US" sz="1600" i="1" dirty="0" err="1"/>
              <a:t>saat</a:t>
            </a:r>
            <a:r>
              <a:rPr lang="en-US" sz="1600" i="1" dirty="0"/>
              <a:t> </a:t>
            </a:r>
            <a:r>
              <a:rPr lang="en-US" sz="1600" i="1" dirty="0" err="1"/>
              <a:t>dilakukan</a:t>
            </a:r>
            <a:r>
              <a:rPr lang="en-US" sz="1600" i="1" dirty="0"/>
              <a:t>, </a:t>
            </a:r>
            <a:r>
              <a:rPr lang="en-US" sz="1600" i="1" dirty="0" err="1"/>
              <a:t>seperti</a:t>
            </a:r>
            <a:r>
              <a:rPr lang="en-US" sz="1600" i="1" dirty="0"/>
              <a:t> </a:t>
            </a:r>
            <a:r>
              <a:rPr lang="en-US" sz="1600" i="1" dirty="0" err="1"/>
              <a:t>menjalankan</a:t>
            </a:r>
            <a:r>
              <a:rPr lang="en-US" sz="1600" i="1" dirty="0"/>
              <a:t> </a:t>
            </a:r>
            <a:r>
              <a:rPr lang="en-US" sz="1600" i="1" dirty="0" err="1"/>
              <a:t>awal</a:t>
            </a:r>
            <a:r>
              <a:rPr lang="en-US" sz="1600" i="1" dirty="0"/>
              <a:t> </a:t>
            </a:r>
            <a:r>
              <a:rPr lang="en-US" sz="1600" i="1" dirty="0" err="1"/>
              <a:t>dari</a:t>
            </a:r>
            <a:r>
              <a:rPr lang="en-US" sz="1600" i="1" dirty="0"/>
              <a:t> </a:t>
            </a:r>
            <a:r>
              <a:rPr lang="en-US" sz="1600" i="1" dirty="0" err="1"/>
              <a:t>pekerjaan</a:t>
            </a:r>
            <a:r>
              <a:rPr lang="en-US" sz="1600" i="1" dirty="0"/>
              <a:t>, </a:t>
            </a:r>
            <a:r>
              <a:rPr lang="en-US" sz="1600" i="1" dirty="0" err="1"/>
              <a:t>perubahan</a:t>
            </a:r>
            <a:r>
              <a:rPr lang="en-US" sz="1600" i="1" dirty="0"/>
              <a:t> material, </a:t>
            </a:r>
            <a:r>
              <a:rPr lang="en-US" sz="1600" i="1" dirty="0" err="1"/>
              <a:t>atau</a:t>
            </a:r>
            <a:r>
              <a:rPr lang="en-US" sz="1600" i="1" dirty="0"/>
              <a:t> </a:t>
            </a:r>
            <a:r>
              <a:rPr lang="en-US" sz="1600" i="1" dirty="0" err="1"/>
              <a:t>perubahan</a:t>
            </a:r>
            <a:r>
              <a:rPr lang="en-US" sz="1600" i="1" dirty="0"/>
              <a:t> </a:t>
            </a:r>
            <a:r>
              <a:rPr lang="en-US" sz="1600" i="1" dirty="0" err="1"/>
              <a:t>pekerjaan</a:t>
            </a:r>
            <a:r>
              <a:rPr lang="en-US" sz="1600" i="1" dirty="0"/>
              <a:t> yang </a:t>
            </a:r>
            <a:r>
              <a:rPr lang="en-US" sz="1600" i="1" dirty="0" err="1"/>
              <a:t>membutuhkan</a:t>
            </a:r>
            <a:r>
              <a:rPr lang="en-US" sz="1600" i="1" dirty="0"/>
              <a:t> </a:t>
            </a:r>
            <a:r>
              <a:rPr lang="en-US" sz="1600" i="1" dirty="0" err="1"/>
              <a:t>persiapan</a:t>
            </a:r>
            <a:r>
              <a:rPr lang="en-US" sz="1600" i="1" dirty="0"/>
              <a:t> </a:t>
            </a:r>
            <a:r>
              <a:rPr lang="en-US" sz="1600" i="1" dirty="0" err="1"/>
              <a:t>baru</a:t>
            </a:r>
            <a:r>
              <a:rPr lang="en-US" sz="1600" i="1" dirty="0"/>
              <a:t>;</a:t>
            </a:r>
          </a:p>
          <a:p>
            <a:pPr marL="742950" lvl="1" indent="-285750" defTabSz="76200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sz="1600" i="1" dirty="0" err="1"/>
              <a:t>Memelihara</a:t>
            </a:r>
            <a:r>
              <a:rPr lang="en-US" sz="1600" i="1" dirty="0"/>
              <a:t> </a:t>
            </a:r>
            <a:r>
              <a:rPr lang="en-US" sz="1600" i="1" dirty="0" err="1"/>
              <a:t>informasi</a:t>
            </a:r>
            <a:r>
              <a:rPr lang="en-US" sz="1600" i="1" dirty="0"/>
              <a:t> </a:t>
            </a:r>
            <a:r>
              <a:rPr lang="en-US" sz="1600" i="1" dirty="0" err="1"/>
              <a:t>terdokumentasi</a:t>
            </a:r>
            <a:r>
              <a:rPr lang="en-US" sz="1600" i="1" dirty="0"/>
              <a:t> </a:t>
            </a:r>
            <a:r>
              <a:rPr lang="en-US" sz="1600" i="1" dirty="0" err="1"/>
              <a:t>untuk</a:t>
            </a:r>
            <a:r>
              <a:rPr lang="en-US" sz="1600" i="1" dirty="0"/>
              <a:t> </a:t>
            </a:r>
            <a:r>
              <a:rPr lang="en-US" sz="1600" i="1" dirty="0" err="1"/>
              <a:t>persiapan</a:t>
            </a:r>
            <a:r>
              <a:rPr lang="en-US" sz="1600" i="1" dirty="0"/>
              <a:t> </a:t>
            </a:r>
            <a:r>
              <a:rPr lang="en-US" sz="1600" i="1" dirty="0" err="1"/>
              <a:t>personel</a:t>
            </a:r>
            <a:r>
              <a:rPr lang="en-US" sz="1600" i="1" dirty="0"/>
              <a:t>;</a:t>
            </a:r>
          </a:p>
          <a:p>
            <a:pPr marL="742950" lvl="1" indent="-285750" defTabSz="76200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sz="1600" i="1" dirty="0" err="1"/>
              <a:t>Menggunakan</a:t>
            </a:r>
            <a:r>
              <a:rPr lang="en-US" sz="1600" i="1" dirty="0"/>
              <a:t> </a:t>
            </a:r>
            <a:r>
              <a:rPr lang="en-US" sz="1600" i="1" dirty="0" err="1"/>
              <a:t>metode</a:t>
            </a:r>
            <a:r>
              <a:rPr lang="en-US" sz="1600" i="1" dirty="0"/>
              <a:t> </a:t>
            </a:r>
            <a:r>
              <a:rPr lang="en-US" sz="1600" i="1" dirty="0" err="1"/>
              <a:t>verifikasi</a:t>
            </a:r>
            <a:r>
              <a:rPr lang="en-US" sz="1600" i="1" dirty="0"/>
              <a:t> </a:t>
            </a:r>
            <a:r>
              <a:rPr lang="en-US" sz="1600" i="1" dirty="0" err="1"/>
              <a:t>statistik</a:t>
            </a:r>
            <a:r>
              <a:rPr lang="en-US" sz="1600" i="1" dirty="0"/>
              <a:t>, </a:t>
            </a:r>
            <a:r>
              <a:rPr lang="en-US" sz="1600" i="1" dirty="0" err="1"/>
              <a:t>bila</a:t>
            </a:r>
            <a:r>
              <a:rPr lang="en-US" sz="1600" i="1" dirty="0"/>
              <a:t> </a:t>
            </a:r>
            <a:r>
              <a:rPr lang="en-US" sz="1600" i="1" dirty="0" err="1"/>
              <a:t>memungkinkan</a:t>
            </a:r>
            <a:r>
              <a:rPr lang="en-US" sz="1600" i="1" dirty="0"/>
              <a:t>;</a:t>
            </a:r>
          </a:p>
          <a:p>
            <a:pPr marL="742950" lvl="1" indent="-285750" defTabSz="76200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sz="1600" i="1" dirty="0" err="1"/>
              <a:t>Melakukan</a:t>
            </a:r>
            <a:r>
              <a:rPr lang="en-US" sz="1600" i="1" dirty="0"/>
              <a:t> </a:t>
            </a:r>
            <a:r>
              <a:rPr lang="en-US" sz="1600" i="1" dirty="0" err="1"/>
              <a:t>validasi</a:t>
            </a:r>
            <a:r>
              <a:rPr lang="en-US" sz="1600" i="1" dirty="0"/>
              <a:t> </a:t>
            </a:r>
            <a:r>
              <a:rPr lang="en-US" sz="1600" i="1" dirty="0" err="1"/>
              <a:t>produk</a:t>
            </a:r>
            <a:r>
              <a:rPr lang="en-US" sz="1600" i="1" dirty="0"/>
              <a:t> </a:t>
            </a:r>
            <a:r>
              <a:rPr lang="en-US" sz="1600" i="1" dirty="0" err="1"/>
              <a:t>awal</a:t>
            </a:r>
            <a:r>
              <a:rPr lang="en-US" sz="1600" i="1" dirty="0"/>
              <a:t> / </a:t>
            </a:r>
            <a:r>
              <a:rPr lang="en-US" sz="1600" i="1" dirty="0" err="1"/>
              <a:t>akhir</a:t>
            </a:r>
            <a:r>
              <a:rPr lang="en-US" sz="1600" i="1" dirty="0"/>
              <a:t>, </a:t>
            </a:r>
            <a:r>
              <a:rPr lang="en-US" sz="1600" i="1" dirty="0" err="1"/>
              <a:t>produk</a:t>
            </a:r>
            <a:r>
              <a:rPr lang="en-US" sz="1600" i="1" dirty="0"/>
              <a:t> </a:t>
            </a:r>
            <a:r>
              <a:rPr lang="en-US" sz="1600" i="1" dirty="0" err="1"/>
              <a:t>awal</a:t>
            </a:r>
            <a:r>
              <a:rPr lang="en-US" sz="1600" i="1" dirty="0"/>
              <a:t> </a:t>
            </a:r>
            <a:r>
              <a:rPr lang="en-US" sz="1600" i="1" dirty="0" err="1"/>
              <a:t>harus</a:t>
            </a:r>
            <a:r>
              <a:rPr lang="en-US" sz="1600" i="1" dirty="0"/>
              <a:t> </a:t>
            </a:r>
            <a:r>
              <a:rPr lang="en-US" sz="1600" i="1" dirty="0" err="1"/>
              <a:t>disimpan</a:t>
            </a:r>
            <a:r>
              <a:rPr lang="en-US" sz="1600" i="1" dirty="0"/>
              <a:t> </a:t>
            </a:r>
            <a:r>
              <a:rPr lang="en-US" sz="1600" i="1" dirty="0" err="1"/>
              <a:t>untuk</a:t>
            </a:r>
            <a:r>
              <a:rPr lang="en-US" sz="1600" i="1" dirty="0"/>
              <a:t> </a:t>
            </a:r>
            <a:r>
              <a:rPr lang="en-US" sz="1600" i="1" dirty="0" err="1"/>
              <a:t>perbandingan</a:t>
            </a:r>
            <a:r>
              <a:rPr lang="en-US" sz="1600" i="1" dirty="0"/>
              <a:t> </a:t>
            </a:r>
            <a:r>
              <a:rPr lang="en-US" sz="1600" i="1" dirty="0" err="1"/>
              <a:t>dengan</a:t>
            </a:r>
            <a:r>
              <a:rPr lang="en-US" sz="1600" i="1" dirty="0"/>
              <a:t> </a:t>
            </a:r>
            <a:r>
              <a:rPr lang="en-US" sz="1600" i="1" dirty="0" err="1"/>
              <a:t>produk</a:t>
            </a:r>
            <a:r>
              <a:rPr lang="en-US" sz="1600" i="1" dirty="0"/>
              <a:t> </a:t>
            </a:r>
            <a:r>
              <a:rPr lang="en-US" sz="1600" i="1" dirty="0" err="1"/>
              <a:t>akhir</a:t>
            </a:r>
            <a:r>
              <a:rPr lang="en-US" sz="1600" i="1" dirty="0"/>
              <a:t>; </a:t>
            </a:r>
            <a:r>
              <a:rPr lang="en-US" sz="1600" i="1" dirty="0" err="1"/>
              <a:t>produk</a:t>
            </a:r>
            <a:r>
              <a:rPr lang="en-US" sz="1600" i="1" dirty="0"/>
              <a:t> </a:t>
            </a:r>
            <a:r>
              <a:rPr lang="en-US" sz="1600" i="1" dirty="0" err="1"/>
              <a:t>akhir</a:t>
            </a:r>
            <a:r>
              <a:rPr lang="en-US" sz="1600" i="1" dirty="0"/>
              <a:t> </a:t>
            </a:r>
            <a:r>
              <a:rPr lang="en-US" sz="1600" i="1" dirty="0" err="1"/>
              <a:t>harus</a:t>
            </a:r>
            <a:r>
              <a:rPr lang="en-US" sz="1600" i="1" dirty="0"/>
              <a:t> </a:t>
            </a:r>
            <a:r>
              <a:rPr lang="en-US" sz="1600" i="1" dirty="0" err="1"/>
              <a:t>disimpan</a:t>
            </a:r>
            <a:r>
              <a:rPr lang="en-US" sz="1600" i="1" dirty="0"/>
              <a:t> </a:t>
            </a:r>
            <a:r>
              <a:rPr lang="en-US" sz="1600" i="1" dirty="0" err="1"/>
              <a:t>untuk</a:t>
            </a:r>
            <a:r>
              <a:rPr lang="en-US" sz="1600" i="1" dirty="0"/>
              <a:t> </a:t>
            </a:r>
            <a:r>
              <a:rPr lang="en-US" sz="1600" i="1" dirty="0" err="1"/>
              <a:t>perbandingan</a:t>
            </a:r>
            <a:r>
              <a:rPr lang="en-US" sz="1600" i="1" dirty="0"/>
              <a:t> </a:t>
            </a:r>
            <a:r>
              <a:rPr lang="en-US" sz="1600" i="1" dirty="0" err="1"/>
              <a:t>dengan</a:t>
            </a:r>
            <a:r>
              <a:rPr lang="en-US" sz="1600" i="1" dirty="0"/>
              <a:t> </a:t>
            </a:r>
            <a:r>
              <a:rPr lang="en-US" sz="1600" i="1" dirty="0" err="1"/>
              <a:t>produk</a:t>
            </a:r>
            <a:r>
              <a:rPr lang="en-US" sz="1600" i="1" dirty="0"/>
              <a:t> </a:t>
            </a:r>
            <a:r>
              <a:rPr lang="en-US" sz="1600" i="1" dirty="0" err="1"/>
              <a:t>awal</a:t>
            </a:r>
            <a:r>
              <a:rPr lang="en-US" sz="1600" i="1" dirty="0"/>
              <a:t> di </a:t>
            </a:r>
            <a:r>
              <a:rPr lang="en-US" sz="1600" i="1" dirty="0" err="1"/>
              <a:t>produksi</a:t>
            </a:r>
            <a:r>
              <a:rPr lang="en-US" sz="1600" i="1" dirty="0"/>
              <a:t> </a:t>
            </a:r>
            <a:r>
              <a:rPr lang="en-US" sz="1600" i="1" dirty="0" err="1"/>
              <a:t>berikutnya</a:t>
            </a:r>
            <a:r>
              <a:rPr lang="en-US" sz="1600" i="1" dirty="0"/>
              <a:t>;</a:t>
            </a:r>
          </a:p>
          <a:p>
            <a:pPr marL="742950" lvl="1" indent="-285750" defTabSz="76200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sz="1600" i="1" dirty="0" err="1"/>
              <a:t>Menyimpan</a:t>
            </a:r>
            <a:r>
              <a:rPr lang="en-US" sz="1600" i="1" dirty="0"/>
              <a:t> </a:t>
            </a:r>
            <a:r>
              <a:rPr lang="en-US" sz="1600" i="1" dirty="0" err="1"/>
              <a:t>catatan</a:t>
            </a:r>
            <a:r>
              <a:rPr lang="en-US" sz="1600" i="1" dirty="0"/>
              <a:t> </a:t>
            </a:r>
            <a:r>
              <a:rPr lang="en-US" sz="1600" i="1" dirty="0" err="1"/>
              <a:t>dari</a:t>
            </a:r>
            <a:r>
              <a:rPr lang="en-US" sz="1600" i="1" dirty="0"/>
              <a:t> proses </a:t>
            </a:r>
            <a:r>
              <a:rPr lang="en-US" sz="1600" i="1" dirty="0" err="1"/>
              <a:t>dan</a:t>
            </a:r>
            <a:r>
              <a:rPr lang="en-US" sz="1600" i="1" dirty="0"/>
              <a:t> </a:t>
            </a:r>
            <a:r>
              <a:rPr lang="en-US" sz="1600" i="1" dirty="0" err="1"/>
              <a:t>persetujuan</a:t>
            </a:r>
            <a:r>
              <a:rPr lang="en-US" sz="1600" i="1" dirty="0"/>
              <a:t> </a:t>
            </a:r>
            <a:r>
              <a:rPr lang="en-US" sz="1600" i="1" dirty="0" err="1"/>
              <a:t>produk</a:t>
            </a:r>
            <a:r>
              <a:rPr lang="en-US" sz="1600" i="1" dirty="0"/>
              <a:t> </a:t>
            </a:r>
            <a:r>
              <a:rPr lang="en-US" sz="1600" i="1" dirty="0" err="1"/>
              <a:t>berikut</a:t>
            </a:r>
            <a:r>
              <a:rPr lang="en-US" sz="1600" i="1" dirty="0"/>
              <a:t> set-up </a:t>
            </a:r>
            <a:r>
              <a:rPr lang="en-US" sz="1600" i="1" dirty="0" err="1"/>
              <a:t>dan</a:t>
            </a:r>
            <a:r>
              <a:rPr lang="en-US" sz="1600" i="1" dirty="0"/>
              <a:t> </a:t>
            </a:r>
            <a:r>
              <a:rPr lang="en-US" sz="1600" i="1" dirty="0" err="1"/>
              <a:t>validasi</a:t>
            </a:r>
            <a:r>
              <a:rPr lang="en-US" sz="1600" i="1" dirty="0"/>
              <a:t> </a:t>
            </a:r>
            <a:r>
              <a:rPr lang="en-US" sz="1600" i="1" dirty="0" err="1"/>
              <a:t>produk</a:t>
            </a:r>
            <a:r>
              <a:rPr lang="en-US" sz="1600" i="1" dirty="0"/>
              <a:t> </a:t>
            </a:r>
            <a:r>
              <a:rPr lang="en-US" sz="1600" i="1" dirty="0" err="1"/>
              <a:t>awal</a:t>
            </a:r>
            <a:r>
              <a:rPr lang="en-US" sz="1600" i="1" dirty="0"/>
              <a:t> / </a:t>
            </a:r>
            <a:r>
              <a:rPr lang="en-US" sz="1600" i="1" dirty="0" err="1"/>
              <a:t>akhir</a:t>
            </a:r>
            <a:r>
              <a:rPr lang="en-US" sz="1600" i="1" dirty="0"/>
              <a:t>. </a:t>
            </a:r>
          </a:p>
          <a:p>
            <a:pPr marL="285750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sz="1600" b="1" u="sng" kern="0" dirty="0" err="1"/>
              <a:t>Melakukan</a:t>
            </a:r>
            <a:r>
              <a:rPr lang="en-US" sz="1600" b="1" u="sng" kern="0" dirty="0"/>
              <a:t> </a:t>
            </a:r>
            <a:r>
              <a:rPr lang="en-US" sz="1600" b="1" u="sng" kern="0" dirty="0" err="1"/>
              <a:t>Verifikasi</a:t>
            </a:r>
            <a:r>
              <a:rPr lang="en-US" sz="1600" b="1" u="sng" kern="0" dirty="0"/>
              <a:t> </a:t>
            </a:r>
            <a:r>
              <a:rPr lang="en-US" sz="1600" b="1" u="sng" kern="0" dirty="0" err="1"/>
              <a:t>Setelah</a:t>
            </a:r>
            <a:r>
              <a:rPr lang="en-US" sz="1600" b="1" u="sng" kern="0" dirty="0"/>
              <a:t> </a:t>
            </a:r>
            <a:r>
              <a:rPr lang="en-US" sz="1600" b="1" u="sng" kern="0" dirty="0" err="1"/>
              <a:t>Mesin</a:t>
            </a:r>
            <a:r>
              <a:rPr lang="en-US" sz="1600" b="1" u="sng" kern="0" dirty="0"/>
              <a:t> Mati (IATF 8.5.1.4)</a:t>
            </a:r>
          </a:p>
          <a:p>
            <a:pPr marL="285750" indent="-285750" defTabSz="76200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sz="1600" b="1" u="sng" dirty="0" err="1"/>
              <a:t>Melakukan</a:t>
            </a:r>
            <a:r>
              <a:rPr lang="en-US" sz="1600" b="1" u="sng" dirty="0"/>
              <a:t> MSA </a:t>
            </a:r>
            <a:r>
              <a:rPr lang="en-US" sz="1600" b="1" u="sng" dirty="0" err="1"/>
              <a:t>prioritas</a:t>
            </a:r>
            <a:r>
              <a:rPr lang="en-US" sz="1600" b="1" u="sng" dirty="0"/>
              <a:t> </a:t>
            </a:r>
            <a:r>
              <a:rPr lang="en-US" sz="1600" b="1" u="sng" dirty="0" err="1"/>
              <a:t>fokus</a:t>
            </a:r>
            <a:r>
              <a:rPr lang="en-US" sz="1600" b="1" u="sng" dirty="0"/>
              <a:t> </a:t>
            </a:r>
            <a:r>
              <a:rPr lang="en-US" sz="1600" b="1" u="sng" dirty="0" err="1"/>
              <a:t>pada</a:t>
            </a:r>
            <a:r>
              <a:rPr lang="en-US" sz="1600" b="1" u="sng" dirty="0"/>
              <a:t> </a:t>
            </a:r>
            <a:r>
              <a:rPr lang="en-US" sz="1600" b="1" u="sng" dirty="0" err="1"/>
              <a:t>produk</a:t>
            </a:r>
            <a:r>
              <a:rPr lang="en-US" sz="1600" b="1" u="sng" dirty="0"/>
              <a:t> </a:t>
            </a:r>
            <a:r>
              <a:rPr lang="en-US" sz="1600" b="1" u="sng" dirty="0" err="1"/>
              <a:t>atau</a:t>
            </a:r>
            <a:r>
              <a:rPr lang="en-US" sz="1600" b="1" u="sng" dirty="0"/>
              <a:t> proses </a:t>
            </a:r>
            <a:r>
              <a:rPr lang="en-US" sz="1600" b="1" u="sng" dirty="0" err="1"/>
              <a:t>karakteristik</a:t>
            </a:r>
            <a:r>
              <a:rPr lang="en-US" sz="1600" b="1" u="sng" dirty="0"/>
              <a:t> </a:t>
            </a:r>
            <a:r>
              <a:rPr lang="en-US" sz="1600" b="1" u="sng" dirty="0" err="1"/>
              <a:t>penting</a:t>
            </a:r>
            <a:r>
              <a:rPr lang="en-US" sz="1600" b="1" u="sng" dirty="0"/>
              <a:t> (IATF 7.5.1.1)</a:t>
            </a:r>
            <a:endParaRPr lang="en-US" sz="1600" b="1" u="sng" dirty="0">
              <a:cs typeface="Arial" charset="0"/>
            </a:endParaRPr>
          </a:p>
          <a:p>
            <a:pPr defTabSz="762000" eaLnBrk="1" hangingPunct="1">
              <a:spcBef>
                <a:spcPct val="50000"/>
              </a:spcBef>
            </a:pPr>
            <a:endParaRPr lang="en-US" sz="1600" b="1" u="sng" kern="0" dirty="0">
              <a:solidFill>
                <a:srgbClr val="FF0000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B1E286B-CC52-47AC-9E1B-7E7B22EB824A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900927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228600"/>
            <a:ext cx="8675688" cy="600056"/>
          </a:xfrm>
        </p:spPr>
        <p:txBody>
          <a:bodyPr/>
          <a:lstStyle/>
          <a:p>
            <a:pPr algn="ctr" eaLnBrk="1" hangingPunct="1"/>
            <a:r>
              <a:rPr lang="en-US" sz="2800" b="1" dirty="0"/>
              <a:t>Proses </a:t>
            </a:r>
            <a:r>
              <a:rPr lang="en-US" sz="2800" b="1" dirty="0" err="1"/>
              <a:t>Produksi</a:t>
            </a:r>
            <a:r>
              <a:rPr lang="en-US" sz="2800" b="1" dirty="0"/>
              <a:t> (</a:t>
            </a:r>
            <a:r>
              <a:rPr lang="en-US" sz="2800" b="1" dirty="0" err="1"/>
              <a:t>Terkait</a:t>
            </a:r>
            <a:r>
              <a:rPr lang="en-US" sz="2800" b="1" dirty="0"/>
              <a:t> Control Plan)</a:t>
            </a:r>
            <a:endParaRPr lang="en-GB" sz="2800" b="1" dirty="0"/>
          </a:p>
        </p:txBody>
      </p:sp>
      <p:sp>
        <p:nvSpPr>
          <p:cNvPr id="96260" name="Text Box 3"/>
          <p:cNvSpPr>
            <a:spLocks noGrp="1" noChangeArrowheads="1"/>
          </p:cNvSpPr>
          <p:nvPr>
            <p:ph idx="1"/>
          </p:nvPr>
        </p:nvSpPr>
        <p:spPr>
          <a:xfrm>
            <a:off x="549275" y="1014394"/>
            <a:ext cx="9128125" cy="2643206"/>
          </a:xfrm>
          <a:noFill/>
        </p:spPr>
        <p:txBody>
          <a:bodyPr/>
          <a:lstStyle/>
          <a:p>
            <a:pPr marL="174625" indent="-174625" defTabSz="7620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800" i="1" dirty="0" err="1">
                <a:cs typeface="Arial" charset="0"/>
              </a:rPr>
              <a:t>Pengendalian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proses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dengan</a:t>
            </a:r>
            <a:r>
              <a:rPr lang="en-US" sz="1800" i="1" dirty="0">
                <a:cs typeface="Arial" charset="0"/>
              </a:rPr>
              <a:t> control plan (IATF 8.5.1.1)</a:t>
            </a:r>
          </a:p>
          <a:p>
            <a:pPr marL="623888" lvl="1" indent="-260350" defTabSz="7620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800" i="1" dirty="0" err="1">
                <a:cs typeface="Arial" charset="0"/>
              </a:rPr>
              <a:t>Pengendalian</a:t>
            </a:r>
            <a:r>
              <a:rPr lang="en-US" sz="1800" i="1" dirty="0">
                <a:cs typeface="Arial" charset="0"/>
              </a:rPr>
              <a:t> yang </a:t>
            </a:r>
            <a:r>
              <a:rPr lang="en-US" sz="1800" i="1" dirty="0" err="1">
                <a:cs typeface="Arial" charset="0"/>
              </a:rPr>
              <a:t>digunakan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untuk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mengendalikan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proses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manufaktur</a:t>
            </a:r>
            <a:r>
              <a:rPr lang="en-US" sz="1800" i="1" dirty="0">
                <a:cs typeface="Arial" charset="0"/>
              </a:rPr>
              <a:t>, </a:t>
            </a:r>
            <a:r>
              <a:rPr lang="en-US" sz="1800" i="1" dirty="0" err="1">
                <a:cs typeface="Arial" charset="0"/>
              </a:rPr>
              <a:t>termasuk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verifikasi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pekerjaan</a:t>
            </a:r>
            <a:r>
              <a:rPr lang="en-US" sz="1800" i="1" dirty="0">
                <a:cs typeface="Arial" charset="0"/>
              </a:rPr>
              <a:t> set-up;</a:t>
            </a:r>
          </a:p>
          <a:p>
            <a:pPr marL="623888" lvl="1" indent="-260350" defTabSz="7620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800" i="1" dirty="0" err="1">
                <a:cs typeface="Arial" charset="0"/>
              </a:rPr>
              <a:t>Validasi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produk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pertama</a:t>
            </a:r>
            <a:r>
              <a:rPr lang="en-US" sz="1800" i="1" dirty="0">
                <a:cs typeface="Arial" charset="0"/>
              </a:rPr>
              <a:t> / </a:t>
            </a:r>
            <a:r>
              <a:rPr lang="en-US" sz="1800" i="1" dirty="0" err="1">
                <a:cs typeface="Arial" charset="0"/>
              </a:rPr>
              <a:t>terakhir</a:t>
            </a:r>
            <a:r>
              <a:rPr lang="en-US" sz="1800" i="1" dirty="0">
                <a:cs typeface="Arial" charset="0"/>
              </a:rPr>
              <a:t>, </a:t>
            </a:r>
            <a:r>
              <a:rPr lang="en-US" sz="1800" i="1" dirty="0" err="1">
                <a:cs typeface="Arial" charset="0"/>
              </a:rPr>
              <a:t>sebagaimana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berlaku</a:t>
            </a:r>
            <a:r>
              <a:rPr lang="en-US" sz="1800" i="1" dirty="0">
                <a:cs typeface="Arial" charset="0"/>
              </a:rPr>
              <a:t>;</a:t>
            </a:r>
          </a:p>
          <a:p>
            <a:pPr marL="623888" lvl="1" indent="-260350" defTabSz="7620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800" i="1" dirty="0" err="1">
                <a:cs typeface="Arial" charset="0"/>
              </a:rPr>
              <a:t>Metode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untuk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pemantauan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pengendalian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dilakukan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atas</a:t>
            </a:r>
            <a:r>
              <a:rPr lang="en-US" sz="1800" i="1" dirty="0">
                <a:cs typeface="Arial" charset="0"/>
              </a:rPr>
              <a:t> special </a:t>
            </a:r>
            <a:r>
              <a:rPr lang="en-US" sz="1800" i="1" dirty="0" err="1">
                <a:cs typeface="Arial" charset="0"/>
              </a:rPr>
              <a:t>charactristic</a:t>
            </a:r>
            <a:r>
              <a:rPr lang="en-US" sz="1800" i="1" dirty="0">
                <a:cs typeface="Arial" charset="0"/>
              </a:rPr>
              <a:t>;</a:t>
            </a:r>
          </a:p>
          <a:p>
            <a:pPr marL="623888" lvl="1" indent="-260350" defTabSz="7620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800" i="1" dirty="0" err="1">
                <a:cs typeface="Arial" charset="0"/>
              </a:rPr>
              <a:t>Informasi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pelanggan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diperlukan</a:t>
            </a:r>
            <a:r>
              <a:rPr lang="en-US" sz="1800" i="1" dirty="0">
                <a:cs typeface="Arial" charset="0"/>
              </a:rPr>
              <a:t>, </a:t>
            </a:r>
            <a:r>
              <a:rPr lang="en-US" sz="1800" i="1" dirty="0" err="1">
                <a:cs typeface="Arial" charset="0"/>
              </a:rPr>
              <a:t>jika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ada</a:t>
            </a:r>
            <a:r>
              <a:rPr lang="en-US" sz="1800" i="1" dirty="0">
                <a:cs typeface="Arial" charset="0"/>
              </a:rPr>
              <a:t>;</a:t>
            </a:r>
          </a:p>
          <a:p>
            <a:pPr marL="623888" lvl="1" indent="-260350" defTabSz="7620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800" i="1" dirty="0" err="1">
                <a:cs typeface="Arial" charset="0"/>
              </a:rPr>
              <a:t>Rencana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reaksi</a:t>
            </a:r>
            <a:r>
              <a:rPr lang="en-US" sz="1800" i="1" dirty="0">
                <a:cs typeface="Arial" charset="0"/>
              </a:rPr>
              <a:t> yang </a:t>
            </a:r>
            <a:r>
              <a:rPr lang="en-US" sz="1800" i="1" dirty="0" err="1">
                <a:cs typeface="Arial" charset="0"/>
              </a:rPr>
              <a:t>ditentukan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bila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ditemukan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produk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tidak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sesuai</a:t>
            </a:r>
            <a:r>
              <a:rPr lang="en-US" sz="1800" i="1" dirty="0">
                <a:cs typeface="Arial" charset="0"/>
              </a:rPr>
              <a:t>, </a:t>
            </a:r>
            <a:r>
              <a:rPr lang="en-US" sz="1800" i="1" dirty="0" err="1">
                <a:cs typeface="Arial" charset="0"/>
              </a:rPr>
              <a:t>proses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menjadi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tidak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stabil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atau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tidak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mampu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secara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statistik</a:t>
            </a:r>
            <a:r>
              <a:rPr lang="en-US" sz="1800" i="1" dirty="0">
                <a:cs typeface="Arial" charset="0"/>
              </a:rPr>
              <a:t>. 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57200" y="3598986"/>
            <a:ext cx="9128125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4625" lvl="0" indent="-174625" defTabSz="762000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i="1" kern="0" dirty="0" err="1">
                <a:latin typeface="+mn-lt"/>
                <a:cs typeface="Arial" charset="0"/>
              </a:rPr>
              <a:t>Meninjau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dan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memperbaharui</a:t>
            </a:r>
            <a:r>
              <a:rPr lang="en-US" i="1" kern="0" dirty="0">
                <a:latin typeface="+mn-lt"/>
                <a:cs typeface="Arial" charset="0"/>
              </a:rPr>
              <a:t> control plan </a:t>
            </a:r>
            <a:r>
              <a:rPr lang="en-US" i="1" kern="0" dirty="0">
                <a:cs typeface="Arial" charset="0"/>
              </a:rPr>
              <a:t>(IATF 8.5.1.1)</a:t>
            </a:r>
            <a:r>
              <a:rPr lang="en-US" i="1" kern="0" dirty="0">
                <a:latin typeface="+mn-lt"/>
                <a:cs typeface="Arial" charset="0"/>
              </a:rPr>
              <a:t>, </a:t>
            </a:r>
            <a:r>
              <a:rPr lang="en-US" i="1" kern="0" dirty="0" err="1">
                <a:latin typeface="+mn-lt"/>
                <a:cs typeface="Arial" charset="0"/>
              </a:rPr>
              <a:t>jika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terjadi</a:t>
            </a:r>
            <a:r>
              <a:rPr lang="en-US" i="1" kern="0" dirty="0">
                <a:latin typeface="+mn-lt"/>
                <a:cs typeface="Arial" charset="0"/>
              </a:rPr>
              <a:t> :</a:t>
            </a:r>
            <a:endParaRPr kumimoji="0" lang="en-US" sz="1800" b="0" i="1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Arial" charset="0"/>
            </a:endParaRPr>
          </a:p>
          <a:p>
            <a:pPr marL="623888" lvl="1" indent="-260350" defTabSz="762000">
              <a:lnSpc>
                <a:spcPct val="80000"/>
              </a:lnSpc>
              <a:spcBef>
                <a:spcPct val="50000"/>
              </a:spcBef>
              <a:buFontTx/>
              <a:buChar char="–"/>
            </a:pPr>
            <a:r>
              <a:rPr lang="en-US" i="1" kern="0" dirty="0" err="1">
                <a:latin typeface="+mn-lt"/>
                <a:cs typeface="Arial" charset="0"/>
              </a:rPr>
              <a:t>Ketika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produk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tidak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sesuai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terkirim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ke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pelanggan</a:t>
            </a:r>
            <a:r>
              <a:rPr lang="en-US" i="1" kern="0" dirty="0">
                <a:latin typeface="+mn-lt"/>
                <a:cs typeface="Arial" charset="0"/>
              </a:rPr>
              <a:t>;</a:t>
            </a:r>
          </a:p>
          <a:p>
            <a:pPr marL="623888" lvl="1" indent="-260350" defTabSz="762000">
              <a:lnSpc>
                <a:spcPct val="80000"/>
              </a:lnSpc>
              <a:spcBef>
                <a:spcPct val="50000"/>
              </a:spcBef>
              <a:buFontTx/>
              <a:buChar char="–"/>
            </a:pPr>
            <a:r>
              <a:rPr lang="en-US" i="1" kern="0" dirty="0" err="1">
                <a:latin typeface="+mn-lt"/>
                <a:cs typeface="Arial" charset="0"/>
              </a:rPr>
              <a:t>Ketika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suatu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perubahan</a:t>
            </a:r>
            <a:r>
              <a:rPr lang="en-US" i="1" kern="0" dirty="0">
                <a:latin typeface="+mn-lt"/>
                <a:cs typeface="Arial" charset="0"/>
              </a:rPr>
              <a:t> yang </a:t>
            </a:r>
            <a:r>
              <a:rPr lang="en-US" i="1" kern="0" dirty="0" err="1">
                <a:latin typeface="+mn-lt"/>
                <a:cs typeface="Arial" charset="0"/>
              </a:rPr>
              <a:t>terjadi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mempengaruhi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produk</a:t>
            </a:r>
            <a:r>
              <a:rPr lang="en-US" i="1" kern="0" dirty="0">
                <a:latin typeface="+mn-lt"/>
                <a:cs typeface="Arial" charset="0"/>
              </a:rPr>
              <a:t>, </a:t>
            </a:r>
            <a:r>
              <a:rPr lang="en-US" i="1" kern="0" dirty="0" err="1">
                <a:latin typeface="+mn-lt"/>
                <a:cs typeface="Arial" charset="0"/>
              </a:rPr>
              <a:t>proses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manufaktur</a:t>
            </a:r>
            <a:r>
              <a:rPr lang="en-US" i="1" kern="0" dirty="0">
                <a:latin typeface="+mn-lt"/>
                <a:cs typeface="Arial" charset="0"/>
              </a:rPr>
              <a:t>, </a:t>
            </a:r>
            <a:r>
              <a:rPr lang="en-US" i="1" kern="0" dirty="0" err="1">
                <a:latin typeface="+mn-lt"/>
                <a:cs typeface="Arial" charset="0"/>
              </a:rPr>
              <a:t>pengukuran</a:t>
            </a:r>
            <a:r>
              <a:rPr lang="en-US" i="1" kern="0" dirty="0">
                <a:latin typeface="+mn-lt"/>
                <a:cs typeface="Arial" charset="0"/>
              </a:rPr>
              <a:t>, </a:t>
            </a:r>
            <a:r>
              <a:rPr lang="en-US" i="1" kern="0" dirty="0" err="1">
                <a:latin typeface="+mn-lt"/>
                <a:cs typeface="Arial" charset="0"/>
              </a:rPr>
              <a:t>logistik</a:t>
            </a:r>
            <a:r>
              <a:rPr lang="en-US" i="1" kern="0" dirty="0">
                <a:latin typeface="+mn-lt"/>
                <a:cs typeface="Arial" charset="0"/>
              </a:rPr>
              <a:t>, </a:t>
            </a:r>
            <a:r>
              <a:rPr lang="en-US" i="1" kern="0" dirty="0" err="1">
                <a:latin typeface="+mn-lt"/>
                <a:cs typeface="Arial" charset="0"/>
              </a:rPr>
              <a:t>sumber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pasokan</a:t>
            </a:r>
            <a:r>
              <a:rPr lang="en-US" i="1" kern="0" dirty="0">
                <a:latin typeface="+mn-lt"/>
                <a:cs typeface="Arial" charset="0"/>
              </a:rPr>
              <a:t>, </a:t>
            </a:r>
            <a:r>
              <a:rPr lang="en-US" i="1" kern="0" dirty="0" err="1">
                <a:latin typeface="+mn-lt"/>
                <a:cs typeface="Arial" charset="0"/>
              </a:rPr>
              <a:t>perubahan</a:t>
            </a:r>
            <a:r>
              <a:rPr lang="en-US" i="1" kern="0" dirty="0">
                <a:latin typeface="+mn-lt"/>
                <a:cs typeface="Arial" charset="0"/>
              </a:rPr>
              <a:t> volume </a:t>
            </a:r>
            <a:r>
              <a:rPr lang="en-US" i="1" kern="0" dirty="0" err="1">
                <a:latin typeface="+mn-lt"/>
                <a:cs typeface="Arial" charset="0"/>
              </a:rPr>
              <a:t>produksi</a:t>
            </a:r>
            <a:r>
              <a:rPr lang="en-US" i="1" kern="0" dirty="0">
                <a:latin typeface="+mn-lt"/>
                <a:cs typeface="Arial" charset="0"/>
              </a:rPr>
              <a:t>, </a:t>
            </a:r>
            <a:r>
              <a:rPr lang="en-US" i="1" kern="0" dirty="0" err="1">
                <a:latin typeface="+mn-lt"/>
                <a:cs typeface="Arial" charset="0"/>
              </a:rPr>
              <a:t>atau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analisis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risiko</a:t>
            </a:r>
            <a:r>
              <a:rPr lang="en-US" i="1" kern="0" dirty="0">
                <a:latin typeface="+mn-lt"/>
                <a:cs typeface="Arial" charset="0"/>
              </a:rPr>
              <a:t> (FMEA) ;</a:t>
            </a:r>
          </a:p>
          <a:p>
            <a:pPr marL="623888" lvl="1" indent="-260350" defTabSz="762000">
              <a:lnSpc>
                <a:spcPct val="80000"/>
              </a:lnSpc>
              <a:spcBef>
                <a:spcPct val="50000"/>
              </a:spcBef>
              <a:buFontTx/>
              <a:buChar char="–"/>
            </a:pPr>
            <a:r>
              <a:rPr lang="en-US" i="1" kern="0" dirty="0" err="1">
                <a:latin typeface="+mn-lt"/>
                <a:cs typeface="Arial" charset="0"/>
              </a:rPr>
              <a:t>Setelah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keluhan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pelanggan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dan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ketika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pelaksanaan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tindakan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korektif</a:t>
            </a:r>
            <a:r>
              <a:rPr lang="en-US" i="1" kern="0" dirty="0">
                <a:latin typeface="+mn-lt"/>
                <a:cs typeface="Arial" charset="0"/>
              </a:rPr>
              <a:t>;</a:t>
            </a:r>
          </a:p>
          <a:p>
            <a:pPr marL="623888" lvl="1" indent="-260350" defTabSz="762000">
              <a:lnSpc>
                <a:spcPct val="80000"/>
              </a:lnSpc>
              <a:spcBef>
                <a:spcPct val="50000"/>
              </a:spcBef>
              <a:buFontTx/>
              <a:buChar char="–"/>
            </a:pPr>
            <a:r>
              <a:rPr lang="en-US" b="1" u="sng" kern="0" dirty="0" err="1">
                <a:latin typeface="+mn-lt"/>
                <a:cs typeface="Arial" charset="0"/>
              </a:rPr>
              <a:t>Pada</a:t>
            </a:r>
            <a:r>
              <a:rPr lang="en-US" b="1" u="sng" kern="0" dirty="0">
                <a:latin typeface="+mn-lt"/>
                <a:cs typeface="Arial" charset="0"/>
              </a:rPr>
              <a:t> </a:t>
            </a:r>
            <a:r>
              <a:rPr lang="en-US" b="1" u="sng" kern="0" dirty="0" err="1">
                <a:latin typeface="+mn-lt"/>
                <a:cs typeface="Arial" charset="0"/>
              </a:rPr>
              <a:t>frekuensi</a:t>
            </a:r>
            <a:r>
              <a:rPr lang="en-US" b="1" u="sng" kern="0" dirty="0">
                <a:latin typeface="+mn-lt"/>
                <a:cs typeface="Arial" charset="0"/>
              </a:rPr>
              <a:t> yang </a:t>
            </a:r>
            <a:r>
              <a:rPr lang="en-US" b="1" u="sng" kern="0" dirty="0" err="1">
                <a:latin typeface="+mn-lt"/>
                <a:cs typeface="Arial" charset="0"/>
              </a:rPr>
              <a:t>ditetapkan</a:t>
            </a:r>
            <a:r>
              <a:rPr lang="en-US" b="1" u="sng" kern="0" dirty="0">
                <a:latin typeface="+mn-lt"/>
                <a:cs typeface="Arial" charset="0"/>
              </a:rPr>
              <a:t> </a:t>
            </a:r>
            <a:r>
              <a:rPr lang="en-US" b="1" u="sng" kern="0" dirty="0" err="1">
                <a:latin typeface="+mn-lt"/>
                <a:cs typeface="Arial" charset="0"/>
              </a:rPr>
              <a:t>berdasarkan</a:t>
            </a:r>
            <a:r>
              <a:rPr lang="en-US" b="1" u="sng" kern="0" dirty="0">
                <a:latin typeface="+mn-lt"/>
                <a:cs typeface="Arial" charset="0"/>
              </a:rPr>
              <a:t> </a:t>
            </a:r>
            <a:r>
              <a:rPr lang="en-US" b="1" u="sng" kern="0" dirty="0" err="1">
                <a:latin typeface="+mn-lt"/>
                <a:cs typeface="Arial" charset="0"/>
              </a:rPr>
              <a:t>analisis</a:t>
            </a:r>
            <a:r>
              <a:rPr lang="en-US" b="1" u="sng" kern="0" dirty="0">
                <a:latin typeface="+mn-lt"/>
                <a:cs typeface="Arial" charset="0"/>
              </a:rPr>
              <a:t> </a:t>
            </a:r>
            <a:r>
              <a:rPr lang="en-US" b="1" u="sng" kern="0" dirty="0" err="1">
                <a:latin typeface="+mn-lt"/>
                <a:cs typeface="Arial" charset="0"/>
              </a:rPr>
              <a:t>risiko</a:t>
            </a:r>
            <a:r>
              <a:rPr lang="en-US" b="1" u="sng" kern="0" dirty="0">
                <a:latin typeface="+mn-lt"/>
                <a:cs typeface="Arial" charset="0"/>
              </a:rPr>
              <a:t>.</a:t>
            </a:r>
            <a:r>
              <a:rPr lang="en-US" i="1" u="sng" kern="0" dirty="0">
                <a:latin typeface="+mn-lt"/>
                <a:cs typeface="Arial" charset="0"/>
              </a:rPr>
              <a:t> </a:t>
            </a:r>
          </a:p>
          <a:p>
            <a:pPr marL="623888" lvl="1" indent="-260350" defTabSz="762000">
              <a:lnSpc>
                <a:spcPct val="80000"/>
              </a:lnSpc>
              <a:spcBef>
                <a:spcPct val="50000"/>
              </a:spcBef>
            </a:pPr>
            <a:r>
              <a:rPr lang="en-US" i="1" kern="0" dirty="0" err="1">
                <a:latin typeface="+mn-lt"/>
                <a:cs typeface="Arial" charset="0"/>
              </a:rPr>
              <a:t>Jika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ditentukan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oleh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pelanggan</a:t>
            </a:r>
            <a:r>
              <a:rPr lang="en-US" i="1" kern="0" dirty="0">
                <a:latin typeface="+mn-lt"/>
                <a:cs typeface="Arial" charset="0"/>
              </a:rPr>
              <a:t>, </a:t>
            </a:r>
            <a:r>
              <a:rPr lang="en-US" i="1" kern="0" dirty="0" err="1">
                <a:latin typeface="+mn-lt"/>
                <a:cs typeface="Arial" charset="0"/>
              </a:rPr>
              <a:t>perusahaan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harus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mendapatkan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persetujuan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pelanggan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setelah</a:t>
            </a:r>
            <a:r>
              <a:rPr lang="en-US" i="1" kern="0" dirty="0">
                <a:latin typeface="+mn-lt"/>
                <a:cs typeface="Arial" charset="0"/>
              </a:rPr>
              <a:t> review </a:t>
            </a:r>
            <a:r>
              <a:rPr lang="en-US" i="1" kern="0" dirty="0" err="1">
                <a:latin typeface="+mn-lt"/>
                <a:cs typeface="Arial" charset="0"/>
              </a:rPr>
              <a:t>atau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revisi</a:t>
            </a:r>
            <a:r>
              <a:rPr lang="en-US" i="1" kern="0" dirty="0">
                <a:latin typeface="+mn-lt"/>
                <a:cs typeface="Arial" charset="0"/>
              </a:rPr>
              <a:t> control plan</a:t>
            </a:r>
            <a:endParaRPr kumimoji="0" lang="en-US" sz="1800" b="0" i="1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4A893CB-2D53-4059-B12D-78622BB53B5D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37292507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666812" y="426592"/>
            <a:ext cx="7266393" cy="74134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b="1" u="sng" dirty="0"/>
              <a:t>Proses </a:t>
            </a:r>
            <a:r>
              <a:rPr lang="en-US" sz="2800" b="1" u="sng" dirty="0" err="1"/>
              <a:t>Produksi</a:t>
            </a:r>
            <a:r>
              <a:rPr lang="en-US" sz="2800" b="1" u="sng" dirty="0"/>
              <a:t> (</a:t>
            </a:r>
            <a:r>
              <a:rPr lang="en-US" sz="2800" b="1" u="sng" dirty="0" err="1"/>
              <a:t>Pemantauan</a:t>
            </a:r>
            <a:r>
              <a:rPr lang="en-US" sz="2800" b="1" u="sng" dirty="0"/>
              <a:t> </a:t>
            </a:r>
            <a:r>
              <a:rPr lang="en-US" sz="2800" b="1" u="sng" dirty="0" err="1"/>
              <a:t>dan</a:t>
            </a:r>
            <a:r>
              <a:rPr lang="en-US" sz="2800" b="1" u="sng" dirty="0"/>
              <a:t> </a:t>
            </a:r>
            <a:r>
              <a:rPr lang="en-US" sz="2800" b="1" u="sng" dirty="0" err="1"/>
              <a:t>Pengukuran</a:t>
            </a:r>
            <a:r>
              <a:rPr lang="en-US" sz="2800" b="1" u="sng" dirty="0"/>
              <a:t> proses)</a:t>
            </a:r>
            <a:endParaRPr lang="en-GB" sz="2800" b="1" u="sng" dirty="0"/>
          </a:p>
        </p:txBody>
      </p:sp>
      <p:sp>
        <p:nvSpPr>
          <p:cNvPr id="5" name="Rectangle 4"/>
          <p:cNvSpPr/>
          <p:nvPr/>
        </p:nvSpPr>
        <p:spPr>
          <a:xfrm>
            <a:off x="388906" y="1724799"/>
            <a:ext cx="9001188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defTabSz="762000" eaLnBrk="1" hangingPunct="1">
              <a:spcBef>
                <a:spcPct val="50000"/>
              </a:spcBef>
              <a:buFontTx/>
              <a:buNone/>
            </a:pPr>
            <a:r>
              <a:rPr lang="en-US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Pemantauan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dan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pengukuran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proses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manufaktur</a:t>
            </a:r>
            <a:r>
              <a:rPr lang="en-US" i="1" dirty="0">
                <a:latin typeface="+mn-lt"/>
              </a:rPr>
              <a:t> (IATF 9.1.1.1), </a:t>
            </a:r>
            <a:r>
              <a:rPr lang="en-US" i="1" dirty="0" err="1">
                <a:latin typeface="+mn-lt"/>
              </a:rPr>
              <a:t>dan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memastikan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bahwa</a:t>
            </a:r>
            <a:r>
              <a:rPr lang="en-US" i="1" dirty="0">
                <a:latin typeface="+mn-lt"/>
              </a:rPr>
              <a:t> flow </a:t>
            </a:r>
            <a:r>
              <a:rPr lang="en-US" i="1" dirty="0" err="1">
                <a:latin typeface="+mn-lt"/>
              </a:rPr>
              <a:t>proses</a:t>
            </a:r>
            <a:r>
              <a:rPr lang="en-US" i="1" dirty="0">
                <a:latin typeface="+mn-lt"/>
              </a:rPr>
              <a:t>, PFMEA, </a:t>
            </a:r>
            <a:r>
              <a:rPr lang="en-US" i="1" dirty="0" err="1">
                <a:latin typeface="+mn-lt"/>
              </a:rPr>
              <a:t>dan</a:t>
            </a:r>
            <a:r>
              <a:rPr lang="en-US" i="1" dirty="0">
                <a:latin typeface="+mn-lt"/>
              </a:rPr>
              <a:t> control plan </a:t>
            </a:r>
            <a:r>
              <a:rPr lang="en-US" i="1" dirty="0" err="1">
                <a:latin typeface="+mn-lt"/>
              </a:rPr>
              <a:t>dilaksanakan</a:t>
            </a:r>
            <a:r>
              <a:rPr lang="en-US" i="1" dirty="0">
                <a:latin typeface="+mn-lt"/>
              </a:rPr>
              <a:t>, </a:t>
            </a:r>
            <a:r>
              <a:rPr lang="en-US" i="1" dirty="0" err="1">
                <a:latin typeface="+mn-lt"/>
              </a:rPr>
              <a:t>termasuk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kepatuhan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terhadap</a:t>
            </a:r>
            <a:r>
              <a:rPr lang="en-US" i="1" dirty="0">
                <a:latin typeface="+mn-lt"/>
              </a:rPr>
              <a:t> :</a:t>
            </a:r>
          </a:p>
          <a:p>
            <a:pPr marL="649288" lvl="1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i="1" dirty="0">
                <a:latin typeface="+mn-lt"/>
              </a:rPr>
              <a:t>Teknik </a:t>
            </a:r>
            <a:r>
              <a:rPr lang="en-US" i="1" dirty="0" err="1">
                <a:latin typeface="+mn-lt"/>
              </a:rPr>
              <a:t>pengukuran</a:t>
            </a:r>
            <a:r>
              <a:rPr lang="en-US" i="1" dirty="0">
                <a:latin typeface="+mn-lt"/>
              </a:rPr>
              <a:t>;</a:t>
            </a:r>
          </a:p>
          <a:p>
            <a:pPr marL="649288" lvl="1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i="1" dirty="0" err="1">
                <a:latin typeface="+mn-lt"/>
              </a:rPr>
              <a:t>Rencana</a:t>
            </a:r>
            <a:r>
              <a:rPr lang="en-US" i="1" dirty="0">
                <a:latin typeface="+mn-lt"/>
              </a:rPr>
              <a:t> sampling</a:t>
            </a:r>
          </a:p>
          <a:p>
            <a:pPr marL="649288" lvl="1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i="1" dirty="0" err="1">
                <a:latin typeface="+mn-lt"/>
              </a:rPr>
              <a:t>Kriteria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keberterimaan</a:t>
            </a:r>
            <a:r>
              <a:rPr lang="en-US" i="1" dirty="0">
                <a:latin typeface="+mn-lt"/>
              </a:rPr>
              <a:t> (</a:t>
            </a:r>
            <a:r>
              <a:rPr lang="en-US" i="1" dirty="0" err="1">
                <a:latin typeface="+mn-lt"/>
              </a:rPr>
              <a:t>toleransi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untuk</a:t>
            </a:r>
            <a:r>
              <a:rPr lang="en-US" i="1" dirty="0">
                <a:latin typeface="+mn-lt"/>
              </a:rPr>
              <a:t> data variable </a:t>
            </a:r>
            <a:r>
              <a:rPr lang="en-US" i="1" dirty="0" err="1">
                <a:latin typeface="+mn-lt"/>
              </a:rPr>
              <a:t>dan</a:t>
            </a:r>
            <a:r>
              <a:rPr lang="en-US" i="1" dirty="0">
                <a:latin typeface="+mn-lt"/>
              </a:rPr>
              <a:t> limit sample </a:t>
            </a:r>
            <a:r>
              <a:rPr lang="en-US" i="1" dirty="0" err="1">
                <a:latin typeface="+mn-lt"/>
              </a:rPr>
              <a:t>untuk</a:t>
            </a:r>
            <a:r>
              <a:rPr lang="en-US" i="1" dirty="0">
                <a:latin typeface="+mn-lt"/>
              </a:rPr>
              <a:t> data attribute)</a:t>
            </a:r>
          </a:p>
          <a:p>
            <a:pPr marL="649288" lvl="1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i="1" dirty="0" err="1">
                <a:latin typeface="+mn-lt"/>
              </a:rPr>
              <a:t>Catatan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nilai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pengukuran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aktual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dan</a:t>
            </a:r>
            <a:r>
              <a:rPr lang="en-US" i="1" dirty="0">
                <a:latin typeface="+mn-lt"/>
              </a:rPr>
              <a:t>/</a:t>
            </a:r>
            <a:r>
              <a:rPr lang="en-US" i="1" dirty="0" err="1">
                <a:latin typeface="+mn-lt"/>
              </a:rPr>
              <a:t>atau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hasil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tes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untuk</a:t>
            </a:r>
            <a:r>
              <a:rPr lang="en-US" i="1" dirty="0">
                <a:latin typeface="+mn-lt"/>
              </a:rPr>
              <a:t> data </a:t>
            </a:r>
            <a:r>
              <a:rPr lang="en-US" i="1" dirty="0" err="1">
                <a:latin typeface="+mn-lt"/>
              </a:rPr>
              <a:t>variabel</a:t>
            </a:r>
            <a:r>
              <a:rPr lang="en-US" i="1" dirty="0">
                <a:latin typeface="+mn-lt"/>
              </a:rPr>
              <a:t>;</a:t>
            </a:r>
          </a:p>
          <a:p>
            <a:pPr marL="649288" lvl="1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i="1" dirty="0" err="1">
                <a:latin typeface="+mn-lt"/>
              </a:rPr>
              <a:t>Rencana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tindakan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dan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peningkatan</a:t>
            </a:r>
            <a:r>
              <a:rPr lang="en-US" i="1" dirty="0">
                <a:latin typeface="+mn-lt"/>
              </a:rPr>
              <a:t> proses </a:t>
            </a:r>
            <a:r>
              <a:rPr lang="en-US" i="1" dirty="0" err="1">
                <a:latin typeface="+mn-lt"/>
              </a:rPr>
              <a:t>ketika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kriteria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penerimaan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tidak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terpenuhi.teknik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pengukuran</a:t>
            </a:r>
            <a:endParaRPr lang="en-US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2406" y="5172670"/>
            <a:ext cx="90011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7620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i="1" dirty="0" err="1"/>
              <a:t>Kriteria</a:t>
            </a:r>
            <a:r>
              <a:rPr lang="en-US" i="1" dirty="0"/>
              <a:t> </a:t>
            </a:r>
            <a:r>
              <a:rPr lang="en-US" i="1" dirty="0" err="1"/>
              <a:t>penerimaan</a:t>
            </a:r>
            <a:r>
              <a:rPr lang="en-US" i="1" dirty="0"/>
              <a:t> </a:t>
            </a:r>
            <a:r>
              <a:rPr lang="en-US" i="1" dirty="0" err="1"/>
              <a:t>harus</a:t>
            </a:r>
            <a:r>
              <a:rPr lang="en-US" i="1" dirty="0"/>
              <a:t> </a:t>
            </a:r>
            <a:r>
              <a:rPr lang="en-US" i="1" dirty="0" err="1"/>
              <a:t>ditetapkan</a:t>
            </a:r>
            <a:r>
              <a:rPr lang="en-US" i="1" dirty="0"/>
              <a:t> </a:t>
            </a:r>
            <a:r>
              <a:rPr lang="en-US" i="1" dirty="0" err="1"/>
              <a:t>oleh</a:t>
            </a:r>
            <a:r>
              <a:rPr lang="en-US" i="1" dirty="0"/>
              <a:t> </a:t>
            </a:r>
            <a:r>
              <a:rPr lang="en-US" i="1" dirty="0" err="1"/>
              <a:t>perusahaan</a:t>
            </a:r>
            <a:r>
              <a:rPr lang="en-US" i="1" dirty="0"/>
              <a:t> </a:t>
            </a:r>
            <a:r>
              <a:rPr lang="en-US" i="1" dirty="0" err="1"/>
              <a:t>dan</a:t>
            </a:r>
            <a:r>
              <a:rPr lang="en-US" i="1" dirty="0"/>
              <a:t>, </a:t>
            </a:r>
            <a:r>
              <a:rPr lang="en-US" i="1" dirty="0" err="1"/>
              <a:t>bila</a:t>
            </a:r>
            <a:r>
              <a:rPr lang="en-US" i="1" dirty="0"/>
              <a:t> </a:t>
            </a:r>
            <a:r>
              <a:rPr lang="en-US" i="1" dirty="0" err="1"/>
              <a:t>sesuai</a:t>
            </a:r>
            <a:r>
              <a:rPr lang="en-US" i="1" dirty="0"/>
              <a:t> </a:t>
            </a:r>
            <a:r>
              <a:rPr lang="en-US" i="1" dirty="0" err="1"/>
              <a:t>atau</a:t>
            </a:r>
            <a:r>
              <a:rPr lang="en-US" i="1" dirty="0"/>
              <a:t> </a:t>
            </a:r>
            <a:r>
              <a:rPr lang="en-US" i="1" dirty="0" err="1"/>
              <a:t>dipersyaratkan</a:t>
            </a:r>
            <a:r>
              <a:rPr lang="en-US" i="1" dirty="0"/>
              <a:t>, </a:t>
            </a:r>
            <a:r>
              <a:rPr lang="en-US" i="1" dirty="0" err="1"/>
              <a:t>disetujui</a:t>
            </a:r>
            <a:r>
              <a:rPr lang="en-US" i="1" dirty="0"/>
              <a:t> </a:t>
            </a:r>
            <a:r>
              <a:rPr lang="en-US" i="1" dirty="0" err="1"/>
              <a:t>oleh</a:t>
            </a:r>
            <a:r>
              <a:rPr lang="en-US" i="1" dirty="0"/>
              <a:t> </a:t>
            </a:r>
            <a:r>
              <a:rPr lang="en-US" i="1" dirty="0" err="1"/>
              <a:t>pelanggan</a:t>
            </a:r>
            <a:r>
              <a:rPr lang="en-US" i="1" dirty="0"/>
              <a:t>. </a:t>
            </a:r>
            <a:r>
              <a:rPr lang="en-US" i="1" dirty="0" err="1"/>
              <a:t>Untuk</a:t>
            </a:r>
            <a:r>
              <a:rPr lang="en-US" i="1" dirty="0"/>
              <a:t> </a:t>
            </a:r>
            <a:r>
              <a:rPr lang="en-US" i="1" dirty="0" err="1"/>
              <a:t>pengambilan</a:t>
            </a:r>
            <a:r>
              <a:rPr lang="en-US" i="1" dirty="0"/>
              <a:t> </a:t>
            </a:r>
            <a:r>
              <a:rPr lang="en-US" i="1" dirty="0" err="1"/>
              <a:t>sampel</a:t>
            </a:r>
            <a:r>
              <a:rPr lang="en-US" i="1" dirty="0"/>
              <a:t> data </a:t>
            </a:r>
            <a:r>
              <a:rPr lang="en-US" i="1" dirty="0" err="1"/>
              <a:t>atribut</a:t>
            </a:r>
            <a:r>
              <a:rPr lang="en-US" i="1" dirty="0"/>
              <a:t>, </a:t>
            </a:r>
            <a:r>
              <a:rPr lang="en-US" i="1" dirty="0" err="1"/>
              <a:t>tingkat</a:t>
            </a:r>
            <a:r>
              <a:rPr lang="en-US" i="1" dirty="0"/>
              <a:t> </a:t>
            </a:r>
            <a:r>
              <a:rPr lang="en-US" i="1" dirty="0" err="1"/>
              <a:t>penerimaan</a:t>
            </a:r>
            <a:r>
              <a:rPr lang="en-US" i="1" dirty="0"/>
              <a:t> </a:t>
            </a:r>
            <a:r>
              <a:rPr lang="en-US" i="1" dirty="0" err="1"/>
              <a:t>harus</a:t>
            </a:r>
            <a:r>
              <a:rPr lang="en-US" i="1" dirty="0"/>
              <a:t> zero </a:t>
            </a:r>
            <a:r>
              <a:rPr lang="en-US" i="1" dirty="0" err="1"/>
              <a:t>deffect</a:t>
            </a:r>
            <a:r>
              <a:rPr lang="en-US" i="1" dirty="0"/>
              <a:t>  (IATF 8.6.6)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524000" cy="1524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66800" y="1132672"/>
            <a:ext cx="5181600" cy="45719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2406" y="524538"/>
            <a:ext cx="762000" cy="828124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D8BDDED2-1C2A-4F90-B446-1FE40B902A82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3406392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Text Box 3"/>
          <p:cNvSpPr>
            <a:spLocks noGrp="1" noChangeArrowheads="1"/>
          </p:cNvSpPr>
          <p:nvPr>
            <p:ph idx="1"/>
          </p:nvPr>
        </p:nvSpPr>
        <p:spPr>
          <a:xfrm>
            <a:off x="2438400" y="1447801"/>
            <a:ext cx="7012925" cy="4176713"/>
          </a:xfrm>
          <a:noFill/>
        </p:spPr>
        <p:txBody>
          <a:bodyPr>
            <a:noAutofit/>
          </a:bodyPr>
          <a:lstStyle/>
          <a:p>
            <a:pPr marL="174625" indent="-174625" defTabSz="762000" eaLnBrk="1" hangingPunct="1">
              <a:spcBef>
                <a:spcPct val="50000"/>
              </a:spcBef>
            </a:pPr>
            <a:r>
              <a:rPr lang="en-US" sz="2000" i="1" dirty="0" err="1"/>
              <a:t>Jika</a:t>
            </a:r>
            <a:r>
              <a:rPr lang="en-US" sz="2000" i="1" dirty="0"/>
              <a:t> </a:t>
            </a:r>
            <a:r>
              <a:rPr lang="en-US" sz="2000" i="1" dirty="0" err="1"/>
              <a:t>proses</a:t>
            </a:r>
            <a:r>
              <a:rPr lang="en-US" sz="2000" i="1" dirty="0"/>
              <a:t> </a:t>
            </a:r>
            <a:r>
              <a:rPr lang="en-US" sz="2000" i="1" dirty="0" err="1"/>
              <a:t>menjadi</a:t>
            </a:r>
            <a:r>
              <a:rPr lang="en-US" sz="2000" i="1" dirty="0"/>
              <a:t> </a:t>
            </a:r>
            <a:r>
              <a:rPr lang="en-US" sz="2000" i="1" dirty="0" err="1"/>
              <a:t>tidak</a:t>
            </a:r>
            <a:r>
              <a:rPr lang="en-US" sz="2000" i="1" dirty="0"/>
              <a:t> </a:t>
            </a:r>
            <a:r>
              <a:rPr lang="en-US" sz="2000" i="1" dirty="0" err="1"/>
              <a:t>stabil</a:t>
            </a:r>
            <a:r>
              <a:rPr lang="en-US" sz="2000" i="1" dirty="0"/>
              <a:t> </a:t>
            </a:r>
            <a:r>
              <a:rPr lang="en-US" sz="2000" i="1" dirty="0" err="1"/>
              <a:t>atau</a:t>
            </a:r>
            <a:r>
              <a:rPr lang="en-US" sz="2000" i="1" dirty="0"/>
              <a:t> </a:t>
            </a:r>
            <a:r>
              <a:rPr lang="en-US" sz="2000" i="1" dirty="0" err="1"/>
              <a:t>tidak</a:t>
            </a:r>
            <a:r>
              <a:rPr lang="en-US" sz="2000" i="1" dirty="0"/>
              <a:t> </a:t>
            </a:r>
            <a:r>
              <a:rPr lang="en-US" sz="2000" i="1" dirty="0" err="1"/>
              <a:t>mampu</a:t>
            </a:r>
            <a:r>
              <a:rPr lang="en-US" sz="2000" i="1" dirty="0"/>
              <a:t>, Perusahaan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menginisiasikan</a:t>
            </a:r>
            <a:r>
              <a:rPr lang="en-US" sz="2000" i="1" dirty="0"/>
              <a:t> </a:t>
            </a:r>
            <a:r>
              <a:rPr lang="en-US" sz="2000" i="1" dirty="0" err="1"/>
              <a:t>rencana</a:t>
            </a:r>
            <a:r>
              <a:rPr lang="en-US" sz="2000" i="1" dirty="0"/>
              <a:t> </a:t>
            </a:r>
            <a:r>
              <a:rPr lang="en-US" sz="2000" i="1" dirty="0" err="1"/>
              <a:t>tindakan</a:t>
            </a:r>
            <a:r>
              <a:rPr lang="en-US" sz="2000" i="1" dirty="0"/>
              <a:t> (IATF 9.1.1.1)</a:t>
            </a:r>
          </a:p>
          <a:p>
            <a:pPr marL="623888" lvl="1" indent="-260350" defTabSz="762000" eaLnBrk="1" hangingPunct="1"/>
            <a:r>
              <a:rPr lang="en-US" sz="2000" i="1" dirty="0" err="1"/>
              <a:t>Rencana</a:t>
            </a:r>
            <a:r>
              <a:rPr lang="en-US" sz="2000" i="1" dirty="0"/>
              <a:t> </a:t>
            </a:r>
            <a:r>
              <a:rPr lang="en-US" sz="2000" i="1" dirty="0" err="1"/>
              <a:t>tindakan</a:t>
            </a:r>
            <a:r>
              <a:rPr lang="en-US" sz="2000" i="1" dirty="0"/>
              <a:t> </a:t>
            </a:r>
            <a:r>
              <a:rPr lang="en-US" sz="2000" i="1" dirty="0" err="1"/>
              <a:t>ini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termasuk</a:t>
            </a:r>
            <a:r>
              <a:rPr lang="en-US" sz="2000" i="1" dirty="0"/>
              <a:t> </a:t>
            </a:r>
            <a:r>
              <a:rPr lang="en-US" sz="2000" i="1" dirty="0" err="1"/>
              <a:t>penahanan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100 % </a:t>
            </a:r>
            <a:r>
              <a:rPr lang="en-US" sz="2000" i="1" dirty="0" err="1"/>
              <a:t>pengecekan</a:t>
            </a:r>
            <a:r>
              <a:rPr lang="en-US" sz="2000" i="1" dirty="0"/>
              <a:t> (</a:t>
            </a:r>
            <a:r>
              <a:rPr lang="en-US" sz="2000" i="1" dirty="0" err="1"/>
              <a:t>sesuai</a:t>
            </a:r>
            <a:r>
              <a:rPr lang="en-US" sz="2000" i="1" dirty="0"/>
              <a:t> </a:t>
            </a:r>
            <a:r>
              <a:rPr lang="en-US" sz="2000" i="1" dirty="0" err="1"/>
              <a:t>kebutuhan</a:t>
            </a:r>
            <a:r>
              <a:rPr lang="en-US" sz="2000" i="1" dirty="0"/>
              <a:t>). </a:t>
            </a:r>
          </a:p>
          <a:p>
            <a:pPr marL="623888" lvl="1" indent="-260350" defTabSz="762000" eaLnBrk="1" hangingPunct="1"/>
            <a:r>
              <a:rPr lang="en-US" sz="2000" i="1" dirty="0" err="1"/>
              <a:t>Rencana</a:t>
            </a:r>
            <a:r>
              <a:rPr lang="en-US" sz="2000" i="1" dirty="0"/>
              <a:t> </a:t>
            </a:r>
            <a:r>
              <a:rPr lang="en-US" sz="2000" i="1" dirty="0" err="1"/>
              <a:t>tindakan</a:t>
            </a:r>
            <a:r>
              <a:rPr lang="en-US" sz="2000" i="1" dirty="0"/>
              <a:t> </a:t>
            </a:r>
            <a:r>
              <a:rPr lang="en-US" sz="2000" i="1" dirty="0" err="1"/>
              <a:t>perbaikan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diselesaikan</a:t>
            </a:r>
            <a:r>
              <a:rPr lang="en-US" sz="2000" i="1" dirty="0"/>
              <a:t> </a:t>
            </a:r>
            <a:r>
              <a:rPr lang="en-US" sz="2000" i="1" dirty="0" err="1"/>
              <a:t>oleh</a:t>
            </a:r>
            <a:r>
              <a:rPr lang="en-US" sz="2000" i="1" dirty="0"/>
              <a:t> </a:t>
            </a:r>
            <a:r>
              <a:rPr lang="en-US" sz="2000" i="1" dirty="0" err="1"/>
              <a:t>perusahaan</a:t>
            </a:r>
            <a:r>
              <a:rPr lang="en-US" sz="2000" i="1" dirty="0"/>
              <a:t>, </a:t>
            </a:r>
            <a:r>
              <a:rPr lang="en-US" sz="2000" i="1" dirty="0" err="1"/>
              <a:t>mencantumkan</a:t>
            </a:r>
            <a:r>
              <a:rPr lang="en-US" sz="2000" i="1" dirty="0"/>
              <a:t> </a:t>
            </a:r>
            <a:r>
              <a:rPr lang="en-US" sz="2000" i="1" dirty="0" err="1"/>
              <a:t>tanggal</a:t>
            </a:r>
            <a:r>
              <a:rPr lang="en-US" sz="2000" i="1" dirty="0"/>
              <a:t> yang </a:t>
            </a:r>
            <a:r>
              <a:rPr lang="en-US" sz="2000" i="1" dirty="0" err="1"/>
              <a:t>spesifik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penanggung</a:t>
            </a:r>
            <a:r>
              <a:rPr lang="en-US" sz="2000" i="1" dirty="0"/>
              <a:t> </a:t>
            </a:r>
            <a:r>
              <a:rPr lang="en-US" sz="2000" i="1" dirty="0" err="1"/>
              <a:t>jawab</a:t>
            </a:r>
            <a:r>
              <a:rPr lang="en-US" sz="2000" i="1" dirty="0"/>
              <a:t> yang </a:t>
            </a:r>
            <a:r>
              <a:rPr lang="en-US" sz="2000" i="1" dirty="0" err="1"/>
              <a:t>ditunjuk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menjamin</a:t>
            </a:r>
            <a:r>
              <a:rPr lang="en-US" sz="2000" i="1" dirty="0"/>
              <a:t> </a:t>
            </a:r>
            <a:r>
              <a:rPr lang="en-US" sz="2000" i="1" dirty="0" err="1"/>
              <a:t>proses</a:t>
            </a:r>
            <a:r>
              <a:rPr lang="en-US" sz="2000" i="1" dirty="0"/>
              <a:t> </a:t>
            </a:r>
            <a:r>
              <a:rPr lang="en-US" sz="2000" i="1" dirty="0" err="1"/>
              <a:t>menjadi</a:t>
            </a:r>
            <a:r>
              <a:rPr lang="en-US" sz="2000" i="1" dirty="0"/>
              <a:t> </a:t>
            </a:r>
            <a:r>
              <a:rPr lang="en-US" sz="2000" i="1" dirty="0" err="1"/>
              <a:t>stabil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mampu</a:t>
            </a:r>
            <a:r>
              <a:rPr lang="en-US" sz="2000" i="1" dirty="0"/>
              <a:t>. </a:t>
            </a:r>
          </a:p>
          <a:p>
            <a:pPr marL="623888" lvl="1" indent="-260350" defTabSz="762000" eaLnBrk="1" hangingPunct="1"/>
            <a:r>
              <a:rPr lang="en-US" sz="2000" i="1" dirty="0" err="1"/>
              <a:t>Rencana</a:t>
            </a:r>
            <a:r>
              <a:rPr lang="en-US" sz="2000" i="1" dirty="0"/>
              <a:t> </a:t>
            </a:r>
            <a:r>
              <a:rPr lang="en-US" sz="2000" i="1" dirty="0" err="1"/>
              <a:t>tersebut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direview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disetujui</a:t>
            </a:r>
            <a:r>
              <a:rPr lang="en-US" sz="2000" i="1" dirty="0"/>
              <a:t> </a:t>
            </a:r>
            <a:r>
              <a:rPr lang="en-US" sz="2000" i="1" dirty="0" err="1"/>
              <a:t>oleh</a:t>
            </a:r>
            <a:r>
              <a:rPr lang="en-US" sz="2000" i="1" dirty="0"/>
              <a:t> customer (</a:t>
            </a:r>
            <a:r>
              <a:rPr lang="en-US" sz="2000" i="1" dirty="0" err="1"/>
              <a:t>bila</a:t>
            </a:r>
            <a:r>
              <a:rPr lang="en-US" sz="2000" i="1" dirty="0"/>
              <a:t> </a:t>
            </a:r>
            <a:r>
              <a:rPr lang="en-US" sz="2000" i="1" dirty="0" err="1"/>
              <a:t>dibutuhkan</a:t>
            </a:r>
            <a:r>
              <a:rPr lang="en-US" sz="2000" i="1" dirty="0"/>
              <a:t>).</a:t>
            </a:r>
          </a:p>
          <a:p>
            <a:pPr marL="623888" lvl="1" indent="-260350" defTabSz="762000" eaLnBrk="1" hangingPunct="1"/>
            <a:endParaRPr lang="en-US" sz="2000" i="1" dirty="0"/>
          </a:p>
          <a:p>
            <a:pPr marL="174625" indent="-174625" defTabSz="762000" eaLnBrk="1" hangingPunct="1"/>
            <a:r>
              <a:rPr lang="en-US" sz="2000" i="1" dirty="0" err="1"/>
              <a:t>Melakukan</a:t>
            </a:r>
            <a:r>
              <a:rPr lang="en-US" sz="2000" i="1" dirty="0"/>
              <a:t> Layout inspection (</a:t>
            </a:r>
            <a:r>
              <a:rPr lang="en-US" sz="2000" i="1" dirty="0" err="1"/>
              <a:t>pengukuran</a:t>
            </a:r>
            <a:r>
              <a:rPr lang="en-US" sz="2000" i="1" dirty="0"/>
              <a:t> </a:t>
            </a:r>
            <a:r>
              <a:rPr lang="en-US" sz="2000" i="1" dirty="0" err="1"/>
              <a:t>lengkap</a:t>
            </a:r>
            <a:r>
              <a:rPr lang="en-US" sz="2000" i="1" dirty="0"/>
              <a:t> </a:t>
            </a:r>
            <a:r>
              <a:rPr lang="en-US" sz="2000" i="1" dirty="0" err="1"/>
              <a:t>terhadap</a:t>
            </a:r>
            <a:r>
              <a:rPr lang="en-US" sz="2000" i="1" dirty="0"/>
              <a:t> </a:t>
            </a:r>
            <a:r>
              <a:rPr lang="en-US" sz="2000" i="1" dirty="0" err="1"/>
              <a:t>semua</a:t>
            </a:r>
            <a:r>
              <a:rPr lang="en-US" sz="2000" i="1" dirty="0"/>
              <a:t> </a:t>
            </a:r>
            <a:r>
              <a:rPr lang="en-US" sz="2000" i="1" dirty="0" err="1"/>
              <a:t>dimensi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 yang </a:t>
            </a:r>
            <a:r>
              <a:rPr lang="en-US" sz="2000" i="1" dirty="0" err="1"/>
              <a:t>ada</a:t>
            </a:r>
            <a:r>
              <a:rPr lang="en-US" sz="2000" i="1" dirty="0"/>
              <a:t> </a:t>
            </a:r>
            <a:r>
              <a:rPr lang="en-US" sz="2000" i="1" dirty="0" err="1"/>
              <a:t>pada</a:t>
            </a:r>
            <a:r>
              <a:rPr lang="en-US" sz="2000" i="1" dirty="0"/>
              <a:t> drawing/ design)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pemeriksaan</a:t>
            </a:r>
            <a:r>
              <a:rPr lang="en-US" sz="2000" i="1" dirty="0"/>
              <a:t> </a:t>
            </a:r>
            <a:r>
              <a:rPr lang="en-US" sz="2000" i="1" dirty="0" err="1"/>
              <a:t>fungsi</a:t>
            </a:r>
            <a:r>
              <a:rPr lang="en-US" sz="2000" i="1" dirty="0"/>
              <a:t> </a:t>
            </a:r>
            <a:r>
              <a:rPr lang="en-US" sz="2000" i="1" dirty="0" err="1"/>
              <a:t>terhadap</a:t>
            </a:r>
            <a:r>
              <a:rPr lang="en-US" sz="2000" i="1" dirty="0"/>
              <a:t> </a:t>
            </a:r>
            <a:r>
              <a:rPr lang="en-US" sz="2000" i="1" dirty="0" err="1"/>
              <a:t>semua</a:t>
            </a:r>
            <a:r>
              <a:rPr lang="en-US" sz="2000" i="1" dirty="0"/>
              <a:t> </a:t>
            </a:r>
            <a:r>
              <a:rPr lang="en-US" sz="2000" i="1" dirty="0" err="1"/>
              <a:t>persyaratan</a:t>
            </a:r>
            <a:r>
              <a:rPr lang="en-US" sz="2000" i="1" dirty="0"/>
              <a:t> material </a:t>
            </a:r>
            <a:r>
              <a:rPr lang="en-US" sz="2000" i="1" dirty="0" err="1"/>
              <a:t>dan</a:t>
            </a:r>
            <a:r>
              <a:rPr lang="en-US" sz="2000" i="1" dirty="0"/>
              <a:t> performance standard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setiap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 </a:t>
            </a:r>
            <a:r>
              <a:rPr lang="en-US" sz="2000" i="1" dirty="0" err="1"/>
              <a:t>pada</a:t>
            </a:r>
            <a:r>
              <a:rPr lang="en-US" sz="2000" i="1" dirty="0"/>
              <a:t> </a:t>
            </a:r>
            <a:r>
              <a:rPr lang="en-US" sz="2000" b="1" u="sng" dirty="0" err="1"/>
              <a:t>frekuensi</a:t>
            </a:r>
            <a:r>
              <a:rPr lang="en-US" sz="2000" b="1" u="sng" dirty="0"/>
              <a:t> yang </a:t>
            </a:r>
            <a:r>
              <a:rPr lang="en-US" sz="2000" b="1" u="sng" dirty="0" err="1"/>
              <a:t>telah</a:t>
            </a:r>
            <a:r>
              <a:rPr lang="en-US" sz="2000" b="1" u="sng" dirty="0"/>
              <a:t> </a:t>
            </a:r>
            <a:r>
              <a:rPr lang="en-US" sz="2000" b="1" u="sng" dirty="0" err="1"/>
              <a:t>ditentukan</a:t>
            </a:r>
            <a:r>
              <a:rPr lang="en-US" sz="2000" b="1" u="sng" dirty="0"/>
              <a:t> </a:t>
            </a:r>
            <a:r>
              <a:rPr lang="en-US" sz="2000" b="1" u="sng" dirty="0" err="1"/>
              <a:t>dalam</a:t>
            </a:r>
            <a:r>
              <a:rPr lang="en-US" sz="2000" b="1" u="sng" dirty="0"/>
              <a:t> control plan</a:t>
            </a:r>
            <a:r>
              <a:rPr lang="en-US" sz="2000" i="1" dirty="0"/>
              <a:t>. </a:t>
            </a:r>
            <a:r>
              <a:rPr lang="en-US" sz="2000" i="1" dirty="0" err="1"/>
              <a:t>Hasilnya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tersedia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keperluan</a:t>
            </a:r>
            <a:r>
              <a:rPr lang="en-US" sz="2000" i="1" dirty="0"/>
              <a:t> review </a:t>
            </a:r>
            <a:r>
              <a:rPr lang="en-US" sz="2000" i="1" dirty="0" err="1"/>
              <a:t>oleh</a:t>
            </a:r>
            <a:r>
              <a:rPr lang="en-US" sz="2000" i="1" dirty="0"/>
              <a:t> customer. (IATF 8.6.2)</a:t>
            </a:r>
          </a:p>
          <a:p>
            <a:pPr marL="174625" indent="-174625" defTabSz="762000" eaLnBrk="1" hangingPunct="1"/>
            <a:endParaRPr lang="en-US" sz="2000" i="1" dirty="0"/>
          </a:p>
          <a:p>
            <a:pPr marL="174625" indent="-174625" defTabSz="762000" eaLnBrk="1" hangingPunct="1">
              <a:buFontTx/>
              <a:buNone/>
            </a:pPr>
            <a:endParaRPr lang="en-US" sz="2000" dirty="0">
              <a:cs typeface="Arial" charset="0"/>
            </a:endParaRPr>
          </a:p>
          <a:p>
            <a:pPr marL="623888" lvl="1" indent="-260350" defTabSz="762000" eaLnBrk="1" hangingPunct="1">
              <a:spcBef>
                <a:spcPct val="50000"/>
              </a:spcBef>
            </a:pPr>
            <a:endParaRPr lang="en-US" sz="2000" dirty="0"/>
          </a:p>
          <a:p>
            <a:pPr marL="1885950" lvl="2" indent="-457200" defTabSz="762000" eaLnBrk="1" hangingPunct="1">
              <a:spcBef>
                <a:spcPct val="50000"/>
              </a:spcBef>
              <a:buFontTx/>
              <a:buAutoNum type="alphaLcPeriod"/>
            </a:pPr>
            <a:endParaRPr lang="en-US" sz="2000" dirty="0"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057400" cy="5029200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400" y="4343400"/>
            <a:ext cx="762000" cy="25146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7255" y="3962399"/>
            <a:ext cx="762000" cy="83105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6700" y="3120628"/>
            <a:ext cx="762000" cy="83105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43000" y="3429000"/>
            <a:ext cx="457200" cy="43550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7BECF8F-5118-42FB-8BE3-0A0475E5C3A6}"/>
              </a:ext>
            </a:extLst>
          </p:cNvPr>
          <p:cNvSpPr txBox="1">
            <a:spLocks noChangeArrowheads="1"/>
          </p:cNvSpPr>
          <p:nvPr/>
        </p:nvSpPr>
        <p:spPr>
          <a:xfrm>
            <a:off x="2461437" y="339671"/>
            <a:ext cx="7266393" cy="741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b="1" u="sng" dirty="0"/>
              <a:t>Proses </a:t>
            </a:r>
            <a:r>
              <a:rPr lang="en-US" sz="2800" b="1" u="sng" dirty="0" err="1"/>
              <a:t>Produksi</a:t>
            </a:r>
            <a:r>
              <a:rPr lang="en-US" sz="2800" b="1" u="sng" dirty="0"/>
              <a:t> (</a:t>
            </a:r>
            <a:r>
              <a:rPr lang="en-US" sz="2800" b="1" u="sng" dirty="0" err="1"/>
              <a:t>Pemantauan</a:t>
            </a:r>
            <a:r>
              <a:rPr lang="en-US" sz="2800" b="1" u="sng" dirty="0"/>
              <a:t> </a:t>
            </a:r>
            <a:r>
              <a:rPr lang="en-US" sz="2800" b="1" u="sng" dirty="0" err="1"/>
              <a:t>dan</a:t>
            </a:r>
            <a:r>
              <a:rPr lang="en-US" sz="2800" b="1" u="sng" dirty="0"/>
              <a:t> </a:t>
            </a:r>
            <a:r>
              <a:rPr lang="en-US" sz="2800" b="1" u="sng" dirty="0" err="1"/>
              <a:t>Pengukuran</a:t>
            </a:r>
            <a:r>
              <a:rPr lang="en-US" sz="2800" b="1" u="sng" dirty="0"/>
              <a:t> proses)</a:t>
            </a:r>
            <a:endParaRPr lang="en-GB" sz="2800" b="1" u="sng" dirty="0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9694D98-FA89-4AE5-A5A3-609BF3803464}"/>
              </a:ext>
            </a:extLst>
          </p:cNvPr>
          <p:cNvSpPr txBox="1">
            <a:spLocks/>
          </p:cNvSpPr>
          <p:nvPr/>
        </p:nvSpPr>
        <p:spPr>
          <a:xfrm>
            <a:off x="1005052" y="6538914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9181238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>
          <a:xfrm>
            <a:off x="544137" y="28025"/>
            <a:ext cx="7780713" cy="1325563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Identifikasi</a:t>
            </a:r>
            <a:r>
              <a:rPr lang="en-US" sz="3200" b="1" dirty="0"/>
              <a:t> </a:t>
            </a:r>
            <a:r>
              <a:rPr lang="en-US" sz="3200" b="1" dirty="0" err="1"/>
              <a:t>dan</a:t>
            </a:r>
            <a:r>
              <a:rPr lang="en-US" sz="3200" b="1" dirty="0"/>
              <a:t> </a:t>
            </a:r>
            <a:r>
              <a:rPr lang="en-US" sz="3200" b="1" dirty="0" err="1"/>
              <a:t>mampu</a:t>
            </a:r>
            <a:r>
              <a:rPr lang="en-US" sz="3200" b="1" dirty="0"/>
              <a:t> </a:t>
            </a:r>
            <a:r>
              <a:rPr lang="en-US" sz="3200" b="1" dirty="0" err="1"/>
              <a:t>telusur</a:t>
            </a:r>
            <a:r>
              <a:rPr lang="en-US" sz="3200" b="1" dirty="0"/>
              <a:t> (IATF 8.5.2.1)</a:t>
            </a:r>
          </a:p>
        </p:txBody>
      </p:sp>
      <p:sp>
        <p:nvSpPr>
          <p:cNvPr id="94212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547020"/>
            <a:ext cx="8915400" cy="4525963"/>
          </a:xfrm>
        </p:spPr>
        <p:txBody>
          <a:bodyPr>
            <a:normAutofit/>
          </a:bodyPr>
          <a:lstStyle/>
          <a:p>
            <a:pPr marL="0" indent="0" eaLnBrk="1" hangingPunct="1">
              <a:buFontTx/>
              <a:buNone/>
            </a:pP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persyaratan</a:t>
            </a:r>
            <a:r>
              <a:rPr lang="en-US" sz="2000" dirty="0"/>
              <a:t> ISO 9001:2015, </a:t>
            </a:r>
            <a:r>
              <a:rPr lang="en-US" sz="2000" dirty="0" err="1"/>
              <a:t>pasal</a:t>
            </a:r>
            <a:r>
              <a:rPr lang="en-US" sz="2000" dirty="0"/>
              <a:t> 8.5.2 </a:t>
            </a:r>
            <a:r>
              <a:rPr lang="en-US" sz="2000" dirty="0" err="1"/>
              <a:t>menyatakan</a:t>
            </a:r>
            <a:r>
              <a:rPr lang="en-US" sz="2000" dirty="0"/>
              <a:t> </a:t>
            </a:r>
            <a:r>
              <a:rPr lang="en-US" sz="2000" dirty="0" err="1"/>
              <a:t>bahwa</a:t>
            </a:r>
            <a:r>
              <a:rPr lang="en-US" sz="2000" dirty="0"/>
              <a:t> </a:t>
            </a:r>
            <a:r>
              <a:rPr lang="en-US" sz="2000" dirty="0" err="1"/>
              <a:t>identifikasi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 </a:t>
            </a:r>
            <a:r>
              <a:rPr lang="en-US" sz="2000" dirty="0" err="1"/>
              <a:t>selama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realisasi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dipersyratkan</a:t>
            </a:r>
            <a:r>
              <a:rPr lang="en-US" sz="2000" dirty="0"/>
              <a:t> (</a:t>
            </a:r>
            <a:r>
              <a:rPr lang="en-US" sz="2000" i="1" dirty="0"/>
              <a:t>IATF 8.5.2.1) </a:t>
            </a:r>
            <a:r>
              <a:rPr lang="en-US" sz="2000" i="1" dirty="0" err="1"/>
              <a:t>menyatakan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mengembangkan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mendokumentasikan</a:t>
            </a:r>
            <a:r>
              <a:rPr lang="en-US" sz="2000" i="1" dirty="0"/>
              <a:t> </a:t>
            </a:r>
            <a:r>
              <a:rPr lang="en-US" sz="2000" i="1" dirty="0" err="1"/>
              <a:t>rencana</a:t>
            </a:r>
            <a:r>
              <a:rPr lang="en-US" sz="2000" i="1" dirty="0"/>
              <a:t> </a:t>
            </a:r>
            <a:r>
              <a:rPr lang="en-US" sz="2000" i="1" dirty="0" err="1"/>
              <a:t>ketertelusuran</a:t>
            </a:r>
            <a:r>
              <a:rPr lang="en-US" sz="2000" i="1" dirty="0"/>
              <a:t> </a:t>
            </a:r>
            <a:r>
              <a:rPr lang="en-US" sz="2000" b="1" u="sng" dirty="0" err="1"/>
              <a:t>berdasarkan</a:t>
            </a:r>
            <a:r>
              <a:rPr lang="en-US" sz="2000" b="1" u="sng" dirty="0"/>
              <a:t> </a:t>
            </a:r>
            <a:r>
              <a:rPr lang="en-US" sz="2000" b="1" u="sng" dirty="0" err="1"/>
              <a:t>tingkat</a:t>
            </a:r>
            <a:r>
              <a:rPr lang="en-US" sz="2000" b="1" u="sng" dirty="0"/>
              <a:t> </a:t>
            </a:r>
            <a:r>
              <a:rPr lang="en-US" sz="2000" b="1" u="sng" dirty="0" err="1"/>
              <a:t>resiko</a:t>
            </a:r>
            <a:r>
              <a:rPr lang="en-US" sz="2000" b="1" u="sng" dirty="0"/>
              <a:t> </a:t>
            </a:r>
            <a:r>
              <a:rPr lang="en-US" sz="2000" b="1" u="sng" dirty="0" err="1"/>
              <a:t>kegagalan</a:t>
            </a:r>
            <a:r>
              <a:rPr lang="en-US" sz="2000" i="1" dirty="0"/>
              <a:t> </a:t>
            </a:r>
            <a:r>
              <a:rPr lang="en-US" sz="2000" i="1" dirty="0" err="1"/>
              <a:t>terhadap</a:t>
            </a:r>
            <a:r>
              <a:rPr lang="en-US" sz="2000" i="1" dirty="0"/>
              <a:t> </a:t>
            </a:r>
            <a:r>
              <a:rPr lang="en-US" sz="2000" i="1" dirty="0" err="1"/>
              <a:t>karyawan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pelanggan</a:t>
            </a:r>
            <a:r>
              <a:rPr lang="en-US" sz="2000" i="1" dirty="0"/>
              <a:t>, </a:t>
            </a:r>
            <a:r>
              <a:rPr lang="en-US" sz="2000" i="1" dirty="0" err="1"/>
              <a:t>sistem</a:t>
            </a:r>
            <a:r>
              <a:rPr lang="en-US" sz="2000" i="1" dirty="0"/>
              <a:t> </a:t>
            </a:r>
            <a:r>
              <a:rPr lang="en-US" sz="2000" i="1" dirty="0" err="1"/>
              <a:t>ketertelusuran</a:t>
            </a:r>
            <a:r>
              <a:rPr lang="en-US" sz="2000" i="1" dirty="0"/>
              <a:t> yang </a:t>
            </a:r>
            <a:r>
              <a:rPr lang="en-US" sz="2000" i="1" dirty="0" err="1"/>
              <a:t>sesuai</a:t>
            </a:r>
            <a:r>
              <a:rPr lang="en-US" sz="2000" i="1" dirty="0"/>
              <a:t>, </a:t>
            </a:r>
            <a:r>
              <a:rPr lang="en-US" sz="2000" i="1" dirty="0" err="1"/>
              <a:t>proses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metode</a:t>
            </a:r>
            <a:r>
              <a:rPr lang="en-US" sz="2000" i="1" dirty="0"/>
              <a:t> </a:t>
            </a:r>
            <a:r>
              <a:rPr lang="en-US" sz="2000" i="1" dirty="0" err="1"/>
              <a:t>oleh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, </a:t>
            </a:r>
            <a:r>
              <a:rPr lang="en-US" sz="2000" i="1" dirty="0" err="1"/>
              <a:t>proses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lokasi</a:t>
            </a:r>
            <a:r>
              <a:rPr lang="en-US" sz="2000" i="1" dirty="0"/>
              <a:t> </a:t>
            </a:r>
            <a:r>
              <a:rPr lang="en-US" sz="2000" i="1" dirty="0" err="1"/>
              <a:t>manufaktur</a:t>
            </a:r>
            <a:r>
              <a:rPr lang="en-US" sz="2000" i="1" dirty="0"/>
              <a:t>.</a:t>
            </a:r>
          </a:p>
          <a:p>
            <a:pPr marL="0" indent="0" eaLnBrk="1" hangingPunct="1">
              <a:buFontTx/>
              <a:buNone/>
            </a:pPr>
            <a:endParaRPr lang="en-US" sz="2000" i="1" dirty="0"/>
          </a:p>
          <a:p>
            <a:pPr marL="444500" lvl="1" indent="-187325" eaLnBrk="1" hangingPunct="1"/>
            <a:r>
              <a:rPr lang="en-US" sz="2000" i="1" dirty="0" err="1"/>
              <a:t>Mengidentifikasi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 </a:t>
            </a:r>
            <a:r>
              <a:rPr lang="en-US" sz="2000" i="1" dirty="0" err="1"/>
              <a:t>tidak</a:t>
            </a:r>
            <a:r>
              <a:rPr lang="en-US" sz="2000" i="1" dirty="0"/>
              <a:t> </a:t>
            </a:r>
            <a:r>
              <a:rPr lang="en-US" sz="2000" i="1" dirty="0" err="1"/>
              <a:t>sesuai</a:t>
            </a:r>
            <a:r>
              <a:rPr lang="en-US" sz="2000" i="1" dirty="0"/>
              <a:t> </a:t>
            </a:r>
            <a:r>
              <a:rPr lang="en-US" sz="2000" i="1" dirty="0" err="1"/>
              <a:t>atau</a:t>
            </a:r>
            <a:r>
              <a:rPr lang="en-US" sz="2000" i="1" dirty="0"/>
              <a:t> suspect</a:t>
            </a:r>
          </a:p>
          <a:p>
            <a:pPr marL="444500" lvl="1" indent="-187325" eaLnBrk="1" hangingPunct="1"/>
            <a:r>
              <a:rPr lang="en-US" sz="2000" i="1" dirty="0" err="1"/>
              <a:t>Memisahkan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 </a:t>
            </a:r>
            <a:r>
              <a:rPr lang="en-US" sz="2000" i="1" dirty="0" err="1"/>
              <a:t>tidak</a:t>
            </a:r>
            <a:r>
              <a:rPr lang="en-US" sz="2000" i="1" dirty="0"/>
              <a:t> </a:t>
            </a:r>
            <a:r>
              <a:rPr lang="en-US" sz="2000" i="1" dirty="0" err="1"/>
              <a:t>sesuai</a:t>
            </a:r>
            <a:r>
              <a:rPr lang="en-US" sz="2000" i="1" dirty="0"/>
              <a:t> </a:t>
            </a:r>
            <a:r>
              <a:rPr lang="en-US" sz="2000" i="1" dirty="0" err="1"/>
              <a:t>atau</a:t>
            </a:r>
            <a:r>
              <a:rPr lang="en-US" sz="2000" i="1" dirty="0"/>
              <a:t> suspect</a:t>
            </a:r>
          </a:p>
          <a:p>
            <a:pPr marL="444500" lvl="1" indent="-187325" eaLnBrk="1" hangingPunct="1"/>
            <a:r>
              <a:rPr lang="en-US" sz="2000" i="1" dirty="0" err="1"/>
              <a:t>Waktu</a:t>
            </a:r>
            <a:r>
              <a:rPr lang="en-US" sz="2000" i="1" dirty="0"/>
              <a:t> </a:t>
            </a:r>
            <a:r>
              <a:rPr lang="en-US" sz="2000" i="1" dirty="0" err="1"/>
              <a:t>respon</a:t>
            </a:r>
            <a:r>
              <a:rPr lang="en-US" sz="2000" i="1" dirty="0"/>
              <a:t> </a:t>
            </a:r>
            <a:r>
              <a:rPr lang="en-US" sz="2000" i="1" dirty="0" err="1"/>
              <a:t>sesuai</a:t>
            </a:r>
            <a:r>
              <a:rPr lang="en-US" sz="2000" i="1" dirty="0"/>
              <a:t> </a:t>
            </a:r>
            <a:r>
              <a:rPr lang="en-US" sz="2000" i="1" dirty="0" err="1"/>
              <a:t>persyaratan</a:t>
            </a:r>
            <a:r>
              <a:rPr lang="en-US" sz="2000" i="1" dirty="0"/>
              <a:t> </a:t>
            </a:r>
            <a:r>
              <a:rPr lang="en-US" sz="2000" i="1" dirty="0" err="1"/>
              <a:t>pelanggan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peraturan</a:t>
            </a:r>
            <a:r>
              <a:rPr lang="en-US" sz="2000" i="1" dirty="0"/>
              <a:t> </a:t>
            </a:r>
            <a:r>
              <a:rPr lang="en-US" sz="2000" i="1" dirty="0" err="1"/>
              <a:t>terkait</a:t>
            </a:r>
            <a:endParaRPr lang="en-US" sz="2000" i="1" dirty="0"/>
          </a:p>
          <a:p>
            <a:pPr marL="444500" lvl="1" indent="-187325" eaLnBrk="1" hangingPunct="1"/>
            <a:r>
              <a:rPr lang="en-US" sz="2000" i="1" dirty="0" err="1"/>
              <a:t>Menyimpan</a:t>
            </a:r>
            <a:r>
              <a:rPr lang="en-US" sz="2000" i="1" dirty="0"/>
              <a:t> </a:t>
            </a:r>
            <a:r>
              <a:rPr lang="en-US" sz="2000" i="1" dirty="0" err="1"/>
              <a:t>informasi</a:t>
            </a:r>
            <a:r>
              <a:rPr lang="en-US" sz="2000" i="1" dirty="0"/>
              <a:t> </a:t>
            </a:r>
            <a:r>
              <a:rPr lang="en-US" sz="2000" i="1" dirty="0" err="1"/>
              <a:t>terdokumentasi</a:t>
            </a:r>
            <a:r>
              <a:rPr lang="en-US" sz="2000" i="1" dirty="0"/>
              <a:t> </a:t>
            </a:r>
            <a:r>
              <a:rPr lang="en-US" sz="2000" i="1" dirty="0" err="1"/>
              <a:t>dalam</a:t>
            </a:r>
            <a:r>
              <a:rPr lang="en-US" sz="2000" i="1" dirty="0"/>
              <a:t> </a:t>
            </a:r>
            <a:r>
              <a:rPr lang="en-US" sz="2000" i="1" dirty="0" err="1"/>
              <a:t>elektronik</a:t>
            </a:r>
            <a:r>
              <a:rPr lang="en-US" sz="2000" i="1" dirty="0"/>
              <a:t>, hard copy, </a:t>
            </a:r>
            <a:r>
              <a:rPr lang="en-US" sz="2000" i="1" dirty="0" err="1"/>
              <a:t>arsip</a:t>
            </a:r>
            <a:endParaRPr lang="en-US" sz="2000" i="1" dirty="0"/>
          </a:p>
          <a:p>
            <a:pPr marL="444500" lvl="1" indent="-187325" eaLnBrk="1" hangingPunct="1"/>
            <a:r>
              <a:rPr lang="en-US" sz="2000" b="1" u="sng" dirty="0" err="1"/>
              <a:t>Memastikan</a:t>
            </a:r>
            <a:r>
              <a:rPr lang="en-US" sz="2000" b="1" u="sng" dirty="0"/>
              <a:t> </a:t>
            </a:r>
            <a:r>
              <a:rPr lang="en-US" sz="2000" b="1" u="sng" dirty="0" err="1"/>
              <a:t>identifikasi</a:t>
            </a:r>
            <a:r>
              <a:rPr lang="en-US" sz="2000" b="1" u="sng" dirty="0"/>
              <a:t> </a:t>
            </a:r>
            <a:r>
              <a:rPr lang="en-US" sz="2000" b="1" u="sng" dirty="0" err="1"/>
              <a:t>semua</a:t>
            </a:r>
            <a:r>
              <a:rPr lang="en-US" sz="2000" b="1" u="sng" dirty="0"/>
              <a:t> single part</a:t>
            </a:r>
          </a:p>
          <a:p>
            <a:pPr marL="444500" lvl="1" indent="-187325" eaLnBrk="1" hangingPunct="1"/>
            <a:r>
              <a:rPr lang="en-US" sz="2000" i="1" dirty="0" err="1"/>
              <a:t>Identifikasi</a:t>
            </a:r>
            <a:r>
              <a:rPr lang="en-US" sz="2000" i="1" dirty="0"/>
              <a:t> </a:t>
            </a:r>
            <a:r>
              <a:rPr lang="en-US" sz="2000" i="1" dirty="0" err="1"/>
              <a:t>ketelusuran</a:t>
            </a:r>
            <a:r>
              <a:rPr lang="en-US" sz="2000" i="1" dirty="0"/>
              <a:t> </a:t>
            </a:r>
            <a:r>
              <a:rPr lang="en-US" sz="2000" i="1" dirty="0" err="1"/>
              <a:t>atas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 </a:t>
            </a:r>
            <a:r>
              <a:rPr lang="en-US" sz="2000" i="1" dirty="0" err="1"/>
              <a:t>dari</a:t>
            </a:r>
            <a:r>
              <a:rPr lang="en-US" sz="2000" i="1" dirty="0"/>
              <a:t> </a:t>
            </a:r>
            <a:r>
              <a:rPr lang="en-US" sz="2000" i="1" dirty="0" err="1"/>
              <a:t>pihak</a:t>
            </a:r>
            <a:r>
              <a:rPr lang="en-US" sz="2000" i="1" dirty="0"/>
              <a:t> </a:t>
            </a:r>
            <a:r>
              <a:rPr lang="en-US" sz="2000" i="1" dirty="0" err="1"/>
              <a:t>eksternal</a:t>
            </a:r>
            <a:endParaRPr lang="en-US" sz="2000" i="1" dirty="0"/>
          </a:p>
        </p:txBody>
      </p:sp>
      <p:pic>
        <p:nvPicPr>
          <p:cNvPr id="94213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86675" y="5963202"/>
            <a:ext cx="175260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0" y="1219200"/>
            <a:ext cx="7924800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0DD700C-09F9-4618-A425-2172139FD0F9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2843501632"/>
      </p:ext>
    </p:extLst>
  </p:cSld>
  <p:clrMapOvr>
    <a:masterClrMapping/>
  </p:clrMapOvr>
  <p:transition>
    <p:pull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"/>
          <p:cNvSpPr>
            <a:spLocks noGrp="1" noChangeArrowheads="1"/>
          </p:cNvSpPr>
          <p:nvPr>
            <p:ph type="title"/>
          </p:nvPr>
        </p:nvSpPr>
        <p:spPr>
          <a:xfrm>
            <a:off x="661526" y="100281"/>
            <a:ext cx="7449012" cy="857256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2800" b="1" dirty="0" err="1"/>
              <a:t>Pengendalian</a:t>
            </a:r>
            <a:r>
              <a:rPr lang="en-US" sz="2800" b="1" dirty="0"/>
              <a:t> </a:t>
            </a:r>
            <a:r>
              <a:rPr lang="en-US" sz="2800" b="1" dirty="0" err="1"/>
              <a:t>Produk</a:t>
            </a:r>
            <a:r>
              <a:rPr lang="en-US" sz="2800" b="1" dirty="0"/>
              <a:t> </a:t>
            </a:r>
            <a:r>
              <a:rPr lang="en-US" sz="2800" b="1" dirty="0" err="1"/>
              <a:t>Tidak</a:t>
            </a:r>
            <a:r>
              <a:rPr lang="en-US" sz="2800" b="1" dirty="0"/>
              <a:t> </a:t>
            </a:r>
            <a:r>
              <a:rPr lang="en-US" sz="2800" b="1" dirty="0" err="1"/>
              <a:t>Sesuai</a:t>
            </a:r>
            <a:endParaRPr lang="en-GB" sz="2800" b="1" dirty="0"/>
          </a:p>
        </p:txBody>
      </p:sp>
      <p:sp>
        <p:nvSpPr>
          <p:cNvPr id="105476" name="Rectangle 3"/>
          <p:cNvSpPr>
            <a:spLocks noGrp="1" noChangeArrowheads="1"/>
          </p:cNvSpPr>
          <p:nvPr>
            <p:ph idx="1"/>
          </p:nvPr>
        </p:nvSpPr>
        <p:spPr>
          <a:xfrm>
            <a:off x="273050" y="1057821"/>
            <a:ext cx="9175750" cy="6028779"/>
          </a:xfrm>
        </p:spPr>
        <p:txBody>
          <a:bodyPr>
            <a:normAutofit/>
          </a:bodyPr>
          <a:lstStyle/>
          <a:p>
            <a:pPr marL="609600" indent="-609600" eaLnBrk="1" hangingPunct="1">
              <a:buFontTx/>
              <a:buNone/>
            </a:pPr>
            <a:r>
              <a:rPr lang="en-US" sz="1800" dirty="0" err="1"/>
              <a:t>Pengontrolan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produk</a:t>
            </a:r>
            <a:r>
              <a:rPr lang="en-US" sz="1800" dirty="0"/>
              <a:t> yang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(9001:2015, </a:t>
            </a:r>
            <a:r>
              <a:rPr lang="en-US" sz="1800" dirty="0" err="1"/>
              <a:t>pasal</a:t>
            </a:r>
            <a:r>
              <a:rPr lang="en-US" sz="1800" dirty="0"/>
              <a:t> 8.7.1) </a:t>
            </a:r>
          </a:p>
          <a:p>
            <a:pPr marL="990600" lvl="1" indent="-533400" eaLnBrk="1" hangingPunct="1"/>
            <a:r>
              <a:rPr lang="en-US" sz="1800" dirty="0" err="1"/>
              <a:t>Produk</a:t>
            </a:r>
            <a:r>
              <a:rPr lang="en-US" sz="1800" dirty="0"/>
              <a:t> yang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persyaratan</a:t>
            </a:r>
            <a:r>
              <a:rPr lang="en-US" sz="1800" dirty="0"/>
              <a:t> </a:t>
            </a:r>
            <a:r>
              <a:rPr lang="en-US" sz="1800" dirty="0" err="1"/>
              <a:t>harus</a:t>
            </a:r>
            <a:r>
              <a:rPr lang="en-US" sz="1800" dirty="0"/>
              <a:t> </a:t>
            </a:r>
            <a:r>
              <a:rPr lang="en-US" sz="1800" dirty="0" err="1"/>
              <a:t>teridentifikasi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dikontrol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mencegah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pengiriman</a:t>
            </a:r>
            <a:r>
              <a:rPr lang="en-US" sz="1800" dirty="0"/>
              <a:t>. </a:t>
            </a:r>
          </a:p>
          <a:p>
            <a:pPr marL="990600" lvl="1" indent="-533400" eaLnBrk="1" hangingPunct="1"/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tindakan</a:t>
            </a:r>
            <a:r>
              <a:rPr lang="en-US" sz="1800" dirty="0"/>
              <a:t> </a:t>
            </a:r>
            <a:r>
              <a:rPr lang="en-US" sz="1800" dirty="0" err="1"/>
              <a:t>berkaitan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ketidak</a:t>
            </a:r>
            <a:r>
              <a:rPr lang="en-US" sz="1800" dirty="0"/>
              <a:t> </a:t>
            </a:r>
            <a:r>
              <a:rPr lang="en-US" sz="1800" dirty="0" err="1"/>
              <a:t>sesuaian</a:t>
            </a:r>
            <a:r>
              <a:rPr lang="en-US" sz="1800" dirty="0"/>
              <a:t> </a:t>
            </a:r>
            <a:r>
              <a:rPr lang="en-US" sz="1800" dirty="0" err="1"/>
              <a:t>produk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cara</a:t>
            </a:r>
            <a:r>
              <a:rPr lang="en-US" sz="1800" dirty="0"/>
              <a:t> :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tindakan</a:t>
            </a:r>
            <a:r>
              <a:rPr lang="en-US" sz="1800" dirty="0"/>
              <a:t> </a:t>
            </a:r>
            <a:r>
              <a:rPr lang="en-US" sz="1800" dirty="0" err="1"/>
              <a:t>koreksi</a:t>
            </a:r>
            <a:r>
              <a:rPr lang="en-US" sz="1800" dirty="0"/>
              <a:t>, </a:t>
            </a:r>
            <a:r>
              <a:rPr lang="en-US" sz="1800" dirty="0" err="1"/>
              <a:t>segregasi</a:t>
            </a:r>
            <a:r>
              <a:rPr lang="en-US" sz="1800" dirty="0"/>
              <a:t> (</a:t>
            </a:r>
            <a:r>
              <a:rPr lang="en-US" sz="1800" dirty="0" err="1"/>
              <a:t>penahanan</a:t>
            </a:r>
            <a:r>
              <a:rPr lang="en-US" sz="1800" dirty="0"/>
              <a:t>, </a:t>
            </a:r>
            <a:r>
              <a:rPr lang="en-US" sz="1800" dirty="0" err="1"/>
              <a:t>penangguhan</a:t>
            </a:r>
            <a:r>
              <a:rPr lang="en-US" sz="1800" dirty="0"/>
              <a:t>), </a:t>
            </a:r>
            <a:r>
              <a:rPr lang="en-US" sz="1800" dirty="0" err="1"/>
              <a:t>meninformasikan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palanggan</a:t>
            </a:r>
            <a:r>
              <a:rPr lang="en-US" sz="1800" dirty="0"/>
              <a:t>, </a:t>
            </a:r>
            <a:r>
              <a:rPr lang="en-US" sz="1800" dirty="0" err="1"/>
              <a:t>mendapatkan</a:t>
            </a:r>
            <a:r>
              <a:rPr lang="en-US" sz="1800" dirty="0"/>
              <a:t> </a:t>
            </a:r>
            <a:r>
              <a:rPr lang="en-US" sz="1800" dirty="0" err="1"/>
              <a:t>otoritas</a:t>
            </a:r>
            <a:r>
              <a:rPr lang="en-US" sz="1800" dirty="0"/>
              <a:t> </a:t>
            </a:r>
            <a:r>
              <a:rPr lang="en-US" sz="1800" dirty="0" err="1"/>
              <a:t>dibawah</a:t>
            </a:r>
            <a:r>
              <a:rPr lang="en-US" sz="1800" dirty="0"/>
              <a:t> </a:t>
            </a:r>
            <a:r>
              <a:rPr lang="en-US" sz="1800" dirty="0" err="1"/>
              <a:t>konsiensi</a:t>
            </a:r>
            <a:r>
              <a:rPr lang="en-US" sz="1800" dirty="0"/>
              <a:t>.</a:t>
            </a:r>
          </a:p>
          <a:p>
            <a:pPr marL="990600" lvl="1" indent="-533400" eaLnBrk="1" hangingPunct="1"/>
            <a:r>
              <a:rPr lang="en-US" sz="1800" i="1" dirty="0" err="1"/>
              <a:t>Harus</a:t>
            </a:r>
            <a:r>
              <a:rPr lang="en-US" sz="1800" i="1" dirty="0"/>
              <a:t> </a:t>
            </a:r>
            <a:r>
              <a:rPr lang="en-US" sz="1800" i="1" dirty="0" err="1"/>
              <a:t>mendapatkan</a:t>
            </a:r>
            <a:r>
              <a:rPr lang="en-US" sz="1800" i="1" dirty="0"/>
              <a:t> </a:t>
            </a:r>
            <a:r>
              <a:rPr lang="en-US" sz="1800" i="1" dirty="0" err="1"/>
              <a:t>konsesi</a:t>
            </a:r>
            <a:r>
              <a:rPr lang="en-US" sz="1800" i="1" dirty="0"/>
              <a:t> </a:t>
            </a:r>
            <a:r>
              <a:rPr lang="en-US" sz="1800" i="1" dirty="0" err="1"/>
              <a:t>pelanggan</a:t>
            </a:r>
            <a:r>
              <a:rPr lang="en-US" sz="1800" i="1" dirty="0"/>
              <a:t> </a:t>
            </a:r>
            <a:r>
              <a:rPr lang="en-US" sz="1800" i="1" dirty="0" err="1"/>
              <a:t>atau</a:t>
            </a:r>
            <a:r>
              <a:rPr lang="en-US" sz="1800" i="1" dirty="0"/>
              <a:t> </a:t>
            </a:r>
            <a:r>
              <a:rPr lang="en-US" sz="1800" i="1" dirty="0" err="1"/>
              <a:t>izin</a:t>
            </a:r>
            <a:r>
              <a:rPr lang="en-US" sz="1800" i="1" dirty="0"/>
              <a:t> </a:t>
            </a:r>
            <a:r>
              <a:rPr lang="en-US" sz="1800" i="1" dirty="0" err="1"/>
              <a:t>penyimpangan</a:t>
            </a:r>
            <a:r>
              <a:rPr lang="en-US" sz="1800" i="1" dirty="0"/>
              <a:t> </a:t>
            </a:r>
            <a:r>
              <a:rPr lang="en-US" sz="1800" i="1" dirty="0" err="1"/>
              <a:t>sebelum</a:t>
            </a:r>
            <a:r>
              <a:rPr lang="en-US" sz="1800" i="1" dirty="0"/>
              <a:t> </a:t>
            </a:r>
            <a:r>
              <a:rPr lang="en-US" sz="1800" i="1" dirty="0" err="1"/>
              <a:t>diproses</a:t>
            </a:r>
            <a:r>
              <a:rPr lang="en-US" sz="1800" i="1" dirty="0"/>
              <a:t> </a:t>
            </a:r>
            <a:r>
              <a:rPr lang="en-US" sz="1800" i="1" dirty="0" err="1"/>
              <a:t>lebih</a:t>
            </a:r>
            <a:r>
              <a:rPr lang="en-US" sz="1800" i="1" dirty="0"/>
              <a:t> </a:t>
            </a:r>
            <a:r>
              <a:rPr lang="en-US" sz="1800" i="1" dirty="0" err="1"/>
              <a:t>lanjut</a:t>
            </a:r>
            <a:r>
              <a:rPr lang="en-US" sz="1800" i="1" dirty="0"/>
              <a:t> (IATF 8.7.1.1)</a:t>
            </a:r>
          </a:p>
          <a:p>
            <a:pPr marL="990600" lvl="1" indent="-533400" eaLnBrk="1" hangingPunct="1"/>
            <a:r>
              <a:rPr lang="en-US" sz="1800" i="1" dirty="0" err="1"/>
              <a:t>Mematuhi</a:t>
            </a:r>
            <a:r>
              <a:rPr lang="en-US" sz="1800" i="1" dirty="0"/>
              <a:t> </a:t>
            </a:r>
            <a:r>
              <a:rPr lang="en-US" sz="1800" i="1" dirty="0" err="1"/>
              <a:t>pengendalian</a:t>
            </a:r>
            <a:r>
              <a:rPr lang="en-US" sz="1800" i="1" dirty="0"/>
              <a:t> </a:t>
            </a:r>
            <a:r>
              <a:rPr lang="en-US" sz="1800" i="1" dirty="0" err="1"/>
              <a:t>pelanggan</a:t>
            </a:r>
            <a:r>
              <a:rPr lang="en-US" sz="1800" i="1" dirty="0"/>
              <a:t> yang </a:t>
            </a:r>
            <a:r>
              <a:rPr lang="en-US" sz="1800" i="1" dirty="0" err="1"/>
              <a:t>berlaku</a:t>
            </a:r>
            <a:r>
              <a:rPr lang="en-US" sz="1800" i="1" dirty="0"/>
              <a:t> </a:t>
            </a:r>
            <a:r>
              <a:rPr lang="en-US" sz="1800" i="1" dirty="0" err="1"/>
              <a:t>untuk</a:t>
            </a:r>
            <a:r>
              <a:rPr lang="en-US" sz="1800" i="1" dirty="0"/>
              <a:t> </a:t>
            </a:r>
            <a:r>
              <a:rPr lang="en-US" sz="1800" i="1" dirty="0" err="1"/>
              <a:t>produk</a:t>
            </a:r>
            <a:r>
              <a:rPr lang="en-US" sz="1800" i="1" dirty="0"/>
              <a:t> yang </a:t>
            </a:r>
            <a:r>
              <a:rPr lang="en-US" sz="1800" i="1" dirty="0" err="1"/>
              <a:t>tidak</a:t>
            </a:r>
            <a:r>
              <a:rPr lang="en-US" sz="1800" i="1" dirty="0"/>
              <a:t> </a:t>
            </a:r>
            <a:r>
              <a:rPr lang="en-US" sz="1800" i="1" dirty="0" err="1"/>
              <a:t>sesuai</a:t>
            </a:r>
            <a:r>
              <a:rPr lang="en-US" sz="1800" i="1" dirty="0"/>
              <a:t> (IATF 8.7.1.2)</a:t>
            </a:r>
          </a:p>
          <a:p>
            <a:pPr marL="990600" lvl="1" indent="-533400" eaLnBrk="1" hangingPunct="1"/>
            <a:r>
              <a:rPr lang="en-US" sz="1800" i="1" dirty="0" err="1"/>
              <a:t>Produk</a:t>
            </a:r>
            <a:r>
              <a:rPr lang="en-US" sz="1800" i="1" dirty="0"/>
              <a:t> yang </a:t>
            </a:r>
            <a:r>
              <a:rPr lang="en-US" sz="1800" i="1" dirty="0" err="1"/>
              <a:t>tidak</a:t>
            </a:r>
            <a:r>
              <a:rPr lang="en-US" sz="1800" i="1" dirty="0"/>
              <a:t> </a:t>
            </a:r>
            <a:r>
              <a:rPr lang="en-US" sz="1800" i="1" dirty="0" err="1"/>
              <a:t>terindentifikasi</a:t>
            </a:r>
            <a:r>
              <a:rPr lang="en-US" sz="1800" i="1" dirty="0"/>
              <a:t> </a:t>
            </a:r>
            <a:r>
              <a:rPr lang="en-US" sz="1800" i="1" dirty="0" err="1"/>
              <a:t>atau</a:t>
            </a:r>
            <a:r>
              <a:rPr lang="en-US" sz="1800" i="1" dirty="0"/>
              <a:t> yang  </a:t>
            </a:r>
            <a:r>
              <a:rPr lang="en-US" sz="1800" i="1" dirty="0" err="1"/>
              <a:t>statusnya</a:t>
            </a:r>
            <a:r>
              <a:rPr lang="en-US" sz="1800" i="1" dirty="0"/>
              <a:t> </a:t>
            </a:r>
            <a:r>
              <a:rPr lang="en-US" sz="1800" i="1" dirty="0" err="1"/>
              <a:t>diduga</a:t>
            </a:r>
            <a:r>
              <a:rPr lang="en-US" sz="1800" i="1" dirty="0"/>
              <a:t> (suspect product) </a:t>
            </a:r>
            <a:r>
              <a:rPr lang="en-US" sz="1800" i="1" dirty="0" err="1"/>
              <a:t>harus</a:t>
            </a:r>
            <a:r>
              <a:rPr lang="en-US" sz="1800" i="1" dirty="0"/>
              <a:t> </a:t>
            </a:r>
            <a:r>
              <a:rPr lang="en-US" sz="1800" i="1" dirty="0" err="1"/>
              <a:t>diklasifikasikan</a:t>
            </a:r>
            <a:r>
              <a:rPr lang="en-US" sz="1800" i="1" dirty="0"/>
              <a:t> </a:t>
            </a:r>
            <a:r>
              <a:rPr lang="en-US" sz="1800" i="1" dirty="0" err="1"/>
              <a:t>sebagai</a:t>
            </a:r>
            <a:r>
              <a:rPr lang="en-US" sz="1800" i="1" dirty="0"/>
              <a:t> </a:t>
            </a:r>
            <a:r>
              <a:rPr lang="en-US" sz="1800" i="1" dirty="0" err="1"/>
              <a:t>produk</a:t>
            </a:r>
            <a:r>
              <a:rPr lang="en-US" sz="1800" i="1" dirty="0"/>
              <a:t> yang </a:t>
            </a:r>
            <a:r>
              <a:rPr lang="en-US" sz="1800" i="1" dirty="0" err="1"/>
              <a:t>tidak</a:t>
            </a:r>
            <a:r>
              <a:rPr lang="en-US" sz="1800" i="1" dirty="0"/>
              <a:t> </a:t>
            </a:r>
            <a:r>
              <a:rPr lang="en-US" sz="1800" i="1" dirty="0" err="1"/>
              <a:t>sesuai</a:t>
            </a:r>
            <a:r>
              <a:rPr lang="en-US" sz="1800" i="1" dirty="0"/>
              <a:t> (IATF 8.7.1.3)</a:t>
            </a:r>
            <a:endParaRPr lang="en-US" sz="1800" dirty="0"/>
          </a:p>
          <a:p>
            <a:pPr marL="990600" lvl="1" indent="-533400" eaLnBrk="1" hangingPunct="1"/>
            <a:r>
              <a:rPr lang="en-US" sz="1800" i="1" dirty="0"/>
              <a:t>Customer </a:t>
            </a:r>
            <a:r>
              <a:rPr lang="en-US" sz="1800" i="1" dirty="0" err="1"/>
              <a:t>harus</a:t>
            </a:r>
            <a:r>
              <a:rPr lang="en-US" sz="1800" i="1" dirty="0"/>
              <a:t> </a:t>
            </a:r>
            <a:r>
              <a:rPr lang="en-US" sz="1800" i="1" dirty="0" err="1"/>
              <a:t>diinformasikan</a:t>
            </a:r>
            <a:r>
              <a:rPr lang="en-US" sz="1800" i="1" dirty="0"/>
              <a:t> </a:t>
            </a:r>
            <a:r>
              <a:rPr lang="en-US" sz="1800" i="1" dirty="0" err="1"/>
              <a:t>secepatnya</a:t>
            </a:r>
            <a:r>
              <a:rPr lang="en-US" sz="1800" i="1" dirty="0"/>
              <a:t> </a:t>
            </a:r>
            <a:r>
              <a:rPr lang="en-US" sz="1800" i="1" dirty="0" err="1"/>
              <a:t>ketika</a:t>
            </a:r>
            <a:r>
              <a:rPr lang="en-US" sz="1800" i="1" dirty="0"/>
              <a:t> </a:t>
            </a:r>
            <a:r>
              <a:rPr lang="en-US" sz="1800" i="1" dirty="0" err="1"/>
              <a:t>ada</a:t>
            </a:r>
            <a:r>
              <a:rPr lang="en-US" sz="1800" i="1" dirty="0"/>
              <a:t> </a:t>
            </a:r>
            <a:r>
              <a:rPr lang="en-US" sz="1800" i="1" dirty="0" err="1"/>
              <a:t>kejadian</a:t>
            </a:r>
            <a:r>
              <a:rPr lang="en-US" sz="1800" i="1" dirty="0"/>
              <a:t> </a:t>
            </a:r>
            <a:r>
              <a:rPr lang="en-US" sz="1800" i="1" dirty="0" err="1"/>
              <a:t>produk</a:t>
            </a:r>
            <a:r>
              <a:rPr lang="en-US" sz="1800" i="1" dirty="0"/>
              <a:t> yang </a:t>
            </a:r>
            <a:r>
              <a:rPr lang="en-US" sz="1800" i="1" dirty="0" err="1"/>
              <a:t>tidak</a:t>
            </a:r>
            <a:r>
              <a:rPr lang="en-US" sz="1800" i="1" dirty="0"/>
              <a:t> </a:t>
            </a:r>
            <a:r>
              <a:rPr lang="en-US" sz="1800" i="1" dirty="0" err="1"/>
              <a:t>sesuai</a:t>
            </a:r>
            <a:r>
              <a:rPr lang="en-US" sz="1800" i="1" dirty="0"/>
              <a:t> </a:t>
            </a:r>
            <a:r>
              <a:rPr lang="en-US" sz="1800" i="1" dirty="0" err="1"/>
              <a:t>telah</a:t>
            </a:r>
            <a:r>
              <a:rPr lang="en-US" sz="1800" i="1" dirty="0"/>
              <a:t> </a:t>
            </a:r>
            <a:r>
              <a:rPr lang="en-US" sz="1800" i="1" dirty="0" err="1"/>
              <a:t>terkirim</a:t>
            </a:r>
            <a:r>
              <a:rPr lang="en-US" sz="1800" i="1" dirty="0"/>
              <a:t>, </a:t>
            </a:r>
            <a:r>
              <a:rPr lang="en-US" sz="1800" i="1" dirty="0" err="1"/>
              <a:t>komunikasi</a:t>
            </a:r>
            <a:r>
              <a:rPr lang="en-US" sz="1800" i="1" dirty="0"/>
              <a:t> </a:t>
            </a:r>
            <a:r>
              <a:rPr lang="en-US" sz="1800" i="1" dirty="0" err="1"/>
              <a:t>awal</a:t>
            </a:r>
            <a:r>
              <a:rPr lang="en-US" sz="1800" i="1" dirty="0"/>
              <a:t> </a:t>
            </a:r>
            <a:r>
              <a:rPr lang="en-US" sz="1800" i="1" dirty="0" err="1"/>
              <a:t>harus</a:t>
            </a:r>
            <a:r>
              <a:rPr lang="en-US" sz="1800" i="1" dirty="0"/>
              <a:t> </a:t>
            </a:r>
            <a:r>
              <a:rPr lang="en-US" sz="1800" i="1" dirty="0" err="1"/>
              <a:t>secara</a:t>
            </a:r>
            <a:r>
              <a:rPr lang="en-US" sz="1800" i="1" dirty="0"/>
              <a:t> </a:t>
            </a:r>
            <a:r>
              <a:rPr lang="en-US" sz="1800" i="1" dirty="0" err="1"/>
              <a:t>terperinci</a:t>
            </a:r>
            <a:r>
              <a:rPr lang="en-US" sz="1800" i="1" dirty="0"/>
              <a:t> (IATF 8.7.1.6)</a:t>
            </a:r>
          </a:p>
          <a:p>
            <a:pPr marL="990600" lvl="1" indent="-533400" eaLnBrk="1" hangingPunct="1"/>
            <a:r>
              <a:rPr lang="en-US" sz="1800" b="1" i="1" u="sng" dirty="0" err="1"/>
              <a:t>Memiliki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proses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terdokumentasi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untuk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disposisi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produk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tidak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sesuai</a:t>
            </a:r>
            <a:r>
              <a:rPr lang="en-US" sz="1800" b="1" i="1" u="sng" dirty="0"/>
              <a:t> yang </a:t>
            </a:r>
            <a:r>
              <a:rPr lang="en-US" sz="1800" b="1" i="1" u="sng" dirty="0" err="1"/>
              <a:t>dibuang</a:t>
            </a:r>
            <a:r>
              <a:rPr lang="en-US" sz="1800" b="1" i="1" u="sng" dirty="0"/>
              <a:t> (scrap), </a:t>
            </a:r>
            <a:r>
              <a:rPr lang="en-US" sz="1800" b="1" i="1" u="sng" dirty="0" err="1"/>
              <a:t>organisasi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harus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memverifikasi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bahwa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produk</a:t>
            </a:r>
            <a:r>
              <a:rPr lang="en-US" sz="1800" b="1" i="1" u="sng" dirty="0"/>
              <a:t> yang </a:t>
            </a:r>
            <a:r>
              <a:rPr lang="en-US" sz="1800" b="1" i="1" u="sng" dirty="0" err="1"/>
              <a:t>akan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dibuang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adalah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tidak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dapat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digunakan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lagi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sebelum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dibuang</a:t>
            </a:r>
            <a:r>
              <a:rPr lang="en-US" sz="1800" b="1" i="1" u="sng" dirty="0"/>
              <a:t>. Perusahaan </a:t>
            </a:r>
            <a:r>
              <a:rPr lang="en-US" sz="1800" b="1" i="1" u="sng" dirty="0" err="1"/>
              <a:t>tidak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akan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mengalihkan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produk</a:t>
            </a:r>
            <a:r>
              <a:rPr lang="en-US" sz="1800" b="1" i="1" u="sng" dirty="0"/>
              <a:t> yang </a:t>
            </a:r>
            <a:r>
              <a:rPr lang="en-US" sz="1800" b="1" i="1" u="sng" dirty="0" err="1"/>
              <a:t>tidak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sesuai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ke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bagian</a:t>
            </a:r>
            <a:r>
              <a:rPr lang="en-US" sz="1800" b="1" i="1" u="sng" dirty="0"/>
              <a:t> service </a:t>
            </a:r>
            <a:r>
              <a:rPr lang="en-US" sz="1800" b="1" i="1" u="sng" dirty="0" err="1"/>
              <a:t>atau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penggunaan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lainnya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tanpa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persetujuan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pelanggan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sebelumnya</a:t>
            </a:r>
            <a:r>
              <a:rPr lang="en-US" sz="1800" b="1" i="1" u="sng" dirty="0"/>
              <a:t> (IATF 8.7.1.7)</a:t>
            </a:r>
          </a:p>
          <a:p>
            <a:pPr marL="990600" lvl="1" indent="-533400" eaLnBrk="1" hangingPunct="1"/>
            <a:r>
              <a:rPr lang="en-US" sz="1800" dirty="0" err="1"/>
              <a:t>Menyimpan</a:t>
            </a:r>
            <a:r>
              <a:rPr lang="en-US" sz="1800" dirty="0"/>
              <a:t> </a:t>
            </a:r>
            <a:r>
              <a:rPr lang="en-US" sz="1800" dirty="0" err="1"/>
              <a:t>dokumentasi</a:t>
            </a:r>
            <a:r>
              <a:rPr lang="en-US" sz="1800" dirty="0"/>
              <a:t>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tindakan</a:t>
            </a:r>
            <a:r>
              <a:rPr lang="en-US" sz="1800" dirty="0"/>
              <a:t> </a:t>
            </a:r>
            <a:r>
              <a:rPr lang="en-US" sz="1800" dirty="0" err="1"/>
              <a:t>diatas</a:t>
            </a:r>
            <a:r>
              <a:rPr lang="en-US" sz="1800" dirty="0"/>
              <a:t> (9001:2015, </a:t>
            </a:r>
            <a:r>
              <a:rPr lang="en-US" sz="1800" dirty="0" err="1"/>
              <a:t>pasal</a:t>
            </a:r>
            <a:r>
              <a:rPr lang="en-US" sz="1800" dirty="0"/>
              <a:t> 8.7.2)</a:t>
            </a:r>
            <a:endParaRPr lang="en-US" sz="1800" i="1" dirty="0"/>
          </a:p>
        </p:txBody>
      </p:sp>
      <p:sp>
        <p:nvSpPr>
          <p:cNvPr id="2" name="Rectangle 1"/>
          <p:cNvSpPr/>
          <p:nvPr/>
        </p:nvSpPr>
        <p:spPr>
          <a:xfrm>
            <a:off x="8305800" y="-1"/>
            <a:ext cx="1600200" cy="10578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flipV="1">
            <a:off x="1371600" y="882561"/>
            <a:ext cx="7734300" cy="45719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BD2921D-53DB-4A6F-B5C7-A65E564A7A56}"/>
              </a:ext>
            </a:extLst>
          </p:cNvPr>
          <p:cNvSpPr txBox="1">
            <a:spLocks/>
          </p:cNvSpPr>
          <p:nvPr/>
        </p:nvSpPr>
        <p:spPr>
          <a:xfrm>
            <a:off x="152400" y="6569075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3173024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4517" y="1600200"/>
            <a:ext cx="5435283" cy="33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85800" y="228600"/>
            <a:ext cx="8382000" cy="4616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Pendekatan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PDCA (Plan Do Check Action)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Dalam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Sistem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000" y="914400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PDCA ISO 45001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5969" y="914400"/>
            <a:ext cx="316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PDCA ISO 9001, IATF 16949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000" y="5562600"/>
            <a:ext cx="8233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Baik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ISO 9001, IATF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maupun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ISO 45001,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menggunakan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pendekatan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Sistem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Manajemen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sama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8EE6F-2075-4B64-A349-3D6E7E66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9A5555-501C-4E79-8A2F-2112FC01964E}" type="slidenum">
              <a:rPr kumimoji="0" lang="en-US" sz="9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EEC3D-67CA-4F03-9E5D-406CCC1F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600200"/>
            <a:ext cx="4414623" cy="3431995"/>
          </a:xfrm>
          <a:prstGeom prst="rect">
            <a:avLst/>
          </a:prstGeom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CB9FAFBE-15DF-4240-839A-A0735BC04129}"/>
              </a:ext>
            </a:extLst>
          </p:cNvPr>
          <p:cNvSpPr txBox="1">
            <a:spLocks/>
          </p:cNvSpPr>
          <p:nvPr/>
        </p:nvSpPr>
        <p:spPr>
          <a:xfrm>
            <a:off x="381000" y="64008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</p:cSld>
  <p:clrMapOvr>
    <a:masterClrMapping/>
  </p:clrMapOvr>
  <p:transition spd="slow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>
          <a:xfrm>
            <a:off x="2286000" y="103130"/>
            <a:ext cx="7124700" cy="838200"/>
          </a:xfrm>
        </p:spPr>
        <p:txBody>
          <a:bodyPr/>
          <a:lstStyle/>
          <a:p>
            <a:r>
              <a:rPr lang="en-US" sz="3200" b="1" dirty="0" err="1"/>
              <a:t>Pengendalian</a:t>
            </a:r>
            <a:r>
              <a:rPr lang="en-US" sz="3200" b="1" dirty="0"/>
              <a:t> </a:t>
            </a:r>
            <a:r>
              <a:rPr lang="en-US" sz="3200" b="1" dirty="0" err="1"/>
              <a:t>Produk</a:t>
            </a:r>
            <a:r>
              <a:rPr lang="en-US" sz="3200" b="1" dirty="0"/>
              <a:t> </a:t>
            </a:r>
            <a:r>
              <a:rPr lang="en-US" sz="3200" b="1" dirty="0" err="1"/>
              <a:t>Tidak</a:t>
            </a:r>
            <a:r>
              <a:rPr lang="en-US" sz="3200" b="1" dirty="0"/>
              <a:t> </a:t>
            </a:r>
            <a:r>
              <a:rPr lang="en-US" sz="3200" b="1" dirty="0" err="1"/>
              <a:t>Sesuai</a:t>
            </a:r>
            <a:endParaRPr lang="en-US" sz="3200" b="1" dirty="0"/>
          </a:p>
        </p:txBody>
      </p:sp>
      <p:pic>
        <p:nvPicPr>
          <p:cNvPr id="10649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948546"/>
            <a:ext cx="9429750" cy="517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0" name="TextBox 3"/>
          <p:cNvSpPr txBox="1">
            <a:spLocks noChangeArrowheads="1"/>
          </p:cNvSpPr>
          <p:nvPr/>
        </p:nvSpPr>
        <p:spPr bwMode="auto">
          <a:xfrm>
            <a:off x="4406838" y="6125383"/>
            <a:ext cx="392906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100" dirty="0" err="1"/>
              <a:t>Produk</a:t>
            </a:r>
            <a:r>
              <a:rPr lang="en-US" sz="1100" dirty="0"/>
              <a:t> special acceptance </a:t>
            </a:r>
            <a:r>
              <a:rPr lang="en-US" sz="1100" dirty="0" err="1"/>
              <a:t>harus</a:t>
            </a:r>
            <a:r>
              <a:rPr lang="en-US" sz="1100" dirty="0"/>
              <a:t> di </a:t>
            </a:r>
            <a:r>
              <a:rPr lang="en-US" sz="1100" dirty="0" err="1"/>
              <a:t>kontrol</a:t>
            </a:r>
            <a:r>
              <a:rPr lang="en-US" sz="1100" dirty="0"/>
              <a:t> </a:t>
            </a:r>
            <a:r>
              <a:rPr lang="en-US" sz="1100" dirty="0" err="1"/>
              <a:t>masa</a:t>
            </a:r>
            <a:r>
              <a:rPr lang="en-US" sz="1100" dirty="0"/>
              <a:t> </a:t>
            </a:r>
            <a:r>
              <a:rPr lang="en-US" sz="1100" dirty="0" err="1"/>
              <a:t>berlakunya</a:t>
            </a:r>
            <a:endParaRPr lang="en-US" sz="11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F8F73E6-DF3E-4A75-A5AF-A5291C1429C9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8393681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79459"/>
            <a:ext cx="8420100" cy="598468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3600" b="1" dirty="0" err="1"/>
              <a:t>Pengendalian</a:t>
            </a:r>
            <a:r>
              <a:rPr lang="en-US" sz="3600" b="1" dirty="0"/>
              <a:t> </a:t>
            </a:r>
            <a:r>
              <a:rPr lang="en-US" sz="3600" b="1" dirty="0" err="1"/>
              <a:t>produk</a:t>
            </a:r>
            <a:r>
              <a:rPr lang="en-US" sz="3600" b="1" dirty="0"/>
              <a:t> yang </a:t>
            </a:r>
            <a:r>
              <a:rPr lang="en-US" sz="3600" b="1" dirty="0" err="1"/>
              <a:t>tidak</a:t>
            </a:r>
            <a:r>
              <a:rPr lang="en-US" sz="3600" b="1" dirty="0"/>
              <a:t> </a:t>
            </a:r>
            <a:r>
              <a:rPr lang="en-US" sz="3600" b="1" dirty="0" err="1"/>
              <a:t>sesuai</a:t>
            </a:r>
            <a:endParaRPr lang="en-GB" sz="3600" b="1" dirty="0"/>
          </a:p>
        </p:txBody>
      </p:sp>
      <p:sp>
        <p:nvSpPr>
          <p:cNvPr id="107524" name="Rectangle 3"/>
          <p:cNvSpPr>
            <a:spLocks noGrp="1" noChangeArrowheads="1"/>
          </p:cNvSpPr>
          <p:nvPr>
            <p:ph idx="1"/>
          </p:nvPr>
        </p:nvSpPr>
        <p:spPr>
          <a:xfrm>
            <a:off x="82550" y="1219200"/>
            <a:ext cx="9677400" cy="4795878"/>
          </a:xfrm>
        </p:spPr>
        <p:txBody>
          <a:bodyPr>
            <a:noAutofit/>
          </a:bodyPr>
          <a:lstStyle/>
          <a:p>
            <a:pPr marL="0" indent="0" eaLnBrk="1" hangingPunct="1">
              <a:buFontTx/>
              <a:buNone/>
            </a:pPr>
            <a:r>
              <a:rPr lang="en-US" sz="1800" i="1" dirty="0" err="1"/>
              <a:t>Tindakan</a:t>
            </a:r>
            <a:r>
              <a:rPr lang="en-US" sz="1800" i="1" dirty="0"/>
              <a:t> </a:t>
            </a:r>
            <a:r>
              <a:rPr lang="en-US" sz="1800" i="1" dirty="0" err="1"/>
              <a:t>untuk</a:t>
            </a:r>
            <a:r>
              <a:rPr lang="en-US" sz="1800" i="1" dirty="0"/>
              <a:t> </a:t>
            </a:r>
            <a:r>
              <a:rPr lang="en-US" sz="1800" i="1" dirty="0" err="1"/>
              <a:t>mengatasi</a:t>
            </a:r>
            <a:r>
              <a:rPr lang="en-US" sz="1800" i="1" dirty="0"/>
              <a:t> </a:t>
            </a:r>
            <a:r>
              <a:rPr lang="en-US" sz="1800" i="1" dirty="0" err="1"/>
              <a:t>produk</a:t>
            </a:r>
            <a:r>
              <a:rPr lang="en-US" sz="1800" i="1" dirty="0"/>
              <a:t> yang </a:t>
            </a:r>
            <a:r>
              <a:rPr lang="en-US" sz="1800" i="1" dirty="0" err="1"/>
              <a:t>tidak</a:t>
            </a:r>
            <a:r>
              <a:rPr lang="en-US" sz="1800" i="1" dirty="0"/>
              <a:t> </a:t>
            </a:r>
            <a:r>
              <a:rPr lang="en-US" sz="1800" i="1" dirty="0" err="1"/>
              <a:t>sesuai</a:t>
            </a:r>
            <a:r>
              <a:rPr lang="en-US" sz="1800" i="1" dirty="0"/>
              <a:t> </a:t>
            </a:r>
            <a:r>
              <a:rPr lang="en-US" sz="1800" i="1" dirty="0" err="1"/>
              <a:t>dengan</a:t>
            </a:r>
            <a:r>
              <a:rPr lang="en-US" sz="1800" i="1" dirty="0"/>
              <a:t> </a:t>
            </a:r>
            <a:r>
              <a:rPr lang="en-US" sz="1800" i="1" dirty="0" err="1"/>
              <a:t>ketentuan</a:t>
            </a:r>
            <a:r>
              <a:rPr lang="en-US" sz="1800" i="1" dirty="0"/>
              <a:t> </a:t>
            </a:r>
            <a:r>
              <a:rPr lang="en-US" sz="1800" i="1" dirty="0" err="1"/>
              <a:t>dibawah</a:t>
            </a:r>
            <a:r>
              <a:rPr lang="en-US" sz="1800" i="1" dirty="0"/>
              <a:t> </a:t>
            </a:r>
            <a:r>
              <a:rPr lang="en-US" sz="1800" i="1" dirty="0" err="1"/>
              <a:t>ini</a:t>
            </a:r>
            <a:r>
              <a:rPr lang="en-US" sz="1800" i="1" dirty="0"/>
              <a:t> :</a:t>
            </a:r>
          </a:p>
          <a:p>
            <a:pPr marL="536575" lvl="1" indent="-274638" eaLnBrk="1" hangingPunct="1">
              <a:buFontTx/>
              <a:buAutoNum type="alphaLcPeriod"/>
            </a:pPr>
            <a:r>
              <a:rPr lang="en-US" sz="1800" b="1" i="1" u="sng" dirty="0" err="1"/>
              <a:t>Jika</a:t>
            </a:r>
            <a:r>
              <a:rPr lang="en-US" sz="1800" b="1" i="1" u="sng" dirty="0"/>
              <a:t> sub-</a:t>
            </a:r>
            <a:r>
              <a:rPr lang="en-US" sz="1800" b="1" i="1" u="sng" dirty="0" err="1"/>
              <a:t>komponen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digunakan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kembali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dalam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proses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manufaktur</a:t>
            </a:r>
            <a:r>
              <a:rPr lang="en-US" sz="1800" b="1" i="1" u="sng" dirty="0"/>
              <a:t>, sub-</a:t>
            </a:r>
            <a:r>
              <a:rPr lang="en-US" sz="1800" b="1" i="1" u="sng" dirty="0" err="1"/>
              <a:t>komponen</a:t>
            </a:r>
            <a:r>
              <a:rPr lang="en-US" sz="1800" b="1" i="1" u="sng" dirty="0"/>
              <a:t> yang </a:t>
            </a:r>
            <a:r>
              <a:rPr lang="en-US" sz="1800" b="1" i="1" u="sng" dirty="0" err="1"/>
              <a:t>digunakan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kembali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harus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jelas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dikomunikasikan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kepada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pelanggan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dalam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bentuk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izin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konsesi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atau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penyimpangan</a:t>
            </a:r>
            <a:r>
              <a:rPr lang="en-US" sz="1800" b="1" i="1" u="sng" dirty="0"/>
              <a:t>  (IATF 8.7.1.1)</a:t>
            </a:r>
          </a:p>
          <a:p>
            <a:pPr marL="536575" lvl="1" indent="-274638">
              <a:buFontTx/>
              <a:buAutoNum type="alphaLcPeriod"/>
            </a:pPr>
            <a:r>
              <a:rPr lang="en-US" sz="1800" i="1" dirty="0" err="1"/>
              <a:t>Pengerjaan</a:t>
            </a:r>
            <a:r>
              <a:rPr lang="en-US" sz="1800" i="1" dirty="0"/>
              <a:t> </a:t>
            </a:r>
            <a:r>
              <a:rPr lang="en-US" sz="1800" i="1" dirty="0" err="1"/>
              <a:t>Ulang</a:t>
            </a:r>
            <a:r>
              <a:rPr lang="en-US" sz="1800" i="1" dirty="0"/>
              <a:t> (Rework) </a:t>
            </a:r>
            <a:r>
              <a:rPr lang="en-US" sz="1800" i="1" dirty="0" err="1"/>
              <a:t>dan</a:t>
            </a:r>
            <a:r>
              <a:rPr lang="en-US" sz="1800" i="1" dirty="0"/>
              <a:t> </a:t>
            </a:r>
            <a:r>
              <a:rPr lang="en-US" sz="1800" i="1" dirty="0" err="1"/>
              <a:t>Perbaikan</a:t>
            </a:r>
            <a:r>
              <a:rPr lang="en-US" sz="1800" i="1" dirty="0"/>
              <a:t> </a:t>
            </a:r>
            <a:r>
              <a:rPr lang="en-US" sz="1800" i="1" dirty="0" err="1"/>
              <a:t>Produk</a:t>
            </a:r>
            <a:r>
              <a:rPr lang="en-US" sz="1800" i="1" dirty="0"/>
              <a:t> (Repair) - (IATF 8.7.1.4 &amp; 8.7.1.5) :</a:t>
            </a:r>
          </a:p>
          <a:p>
            <a:pPr marL="904875" lvl="2" indent="-188913" eaLnBrk="1" hangingPunct="1"/>
            <a:r>
              <a:rPr lang="en-US" sz="1800" i="1" dirty="0" err="1"/>
              <a:t>Melakukan</a:t>
            </a:r>
            <a:r>
              <a:rPr lang="en-US" sz="1800" i="1" dirty="0"/>
              <a:t> </a:t>
            </a:r>
            <a:r>
              <a:rPr lang="en-US" sz="1800" i="1" dirty="0" err="1"/>
              <a:t>analisis</a:t>
            </a:r>
            <a:r>
              <a:rPr lang="en-US" sz="1800" i="1" dirty="0"/>
              <a:t> </a:t>
            </a:r>
            <a:r>
              <a:rPr lang="en-US" sz="1800" i="1" dirty="0" err="1"/>
              <a:t>risiko</a:t>
            </a:r>
            <a:r>
              <a:rPr lang="en-US" sz="1800" i="1" dirty="0"/>
              <a:t> (</a:t>
            </a:r>
            <a:r>
              <a:rPr lang="en-US" sz="1800" i="1" dirty="0" err="1"/>
              <a:t>seperti</a:t>
            </a:r>
            <a:r>
              <a:rPr lang="en-US" sz="1800" i="1" dirty="0"/>
              <a:t> FMEA) </a:t>
            </a:r>
            <a:r>
              <a:rPr lang="en-US" sz="1800" i="1" dirty="0" err="1"/>
              <a:t>untuk</a:t>
            </a:r>
            <a:r>
              <a:rPr lang="en-US" sz="1800" i="1" dirty="0"/>
              <a:t> proses </a:t>
            </a:r>
            <a:r>
              <a:rPr lang="en-US" sz="1800" i="1" dirty="0" err="1"/>
              <a:t>pengerjaan</a:t>
            </a:r>
            <a:r>
              <a:rPr lang="en-US" sz="1800" i="1" dirty="0"/>
              <a:t> </a:t>
            </a:r>
            <a:r>
              <a:rPr lang="en-US" sz="1800" i="1" dirty="0" err="1"/>
              <a:t>ulang</a:t>
            </a:r>
            <a:r>
              <a:rPr lang="en-US" sz="1800" i="1" dirty="0"/>
              <a:t> </a:t>
            </a:r>
            <a:r>
              <a:rPr lang="en-US" sz="1800" i="1" dirty="0" err="1"/>
              <a:t>sebelum</a:t>
            </a:r>
            <a:r>
              <a:rPr lang="en-US" sz="1800" i="1" dirty="0"/>
              <a:t> </a:t>
            </a:r>
            <a:r>
              <a:rPr lang="en-US" sz="1800" i="1" dirty="0" err="1"/>
              <a:t>memutuskan</a:t>
            </a:r>
            <a:r>
              <a:rPr lang="en-US" sz="1800" i="1" dirty="0"/>
              <a:t> </a:t>
            </a:r>
            <a:r>
              <a:rPr lang="en-US" sz="1800" i="1" dirty="0" err="1"/>
              <a:t>untuk</a:t>
            </a:r>
            <a:r>
              <a:rPr lang="en-US" sz="1800" i="1" dirty="0"/>
              <a:t> </a:t>
            </a:r>
            <a:r>
              <a:rPr lang="en-US" sz="1800" i="1" dirty="0" err="1"/>
              <a:t>pengerjaan</a:t>
            </a:r>
            <a:r>
              <a:rPr lang="en-US" sz="1800" i="1" dirty="0"/>
              <a:t> </a:t>
            </a:r>
            <a:r>
              <a:rPr lang="en-US" sz="1800" i="1" dirty="0" err="1"/>
              <a:t>ulang</a:t>
            </a:r>
            <a:r>
              <a:rPr lang="en-US" sz="1800" i="1" dirty="0"/>
              <a:t> </a:t>
            </a:r>
            <a:r>
              <a:rPr lang="en-US" sz="1800" i="1" dirty="0" err="1"/>
              <a:t>atau</a:t>
            </a:r>
            <a:r>
              <a:rPr lang="en-US" sz="1800" i="1" dirty="0"/>
              <a:t> me-repair </a:t>
            </a:r>
            <a:r>
              <a:rPr lang="en-US" sz="1800" i="1" dirty="0" err="1"/>
              <a:t>produk</a:t>
            </a:r>
            <a:endParaRPr lang="en-US" sz="1800" i="1" dirty="0"/>
          </a:p>
          <a:p>
            <a:pPr marL="904875" lvl="2" indent="-188913" eaLnBrk="1" hangingPunct="1"/>
            <a:r>
              <a:rPr lang="en-US" sz="1800" i="1" dirty="0" err="1"/>
              <a:t>Mendapatkan</a:t>
            </a:r>
            <a:r>
              <a:rPr lang="en-US" sz="1800" i="1" dirty="0"/>
              <a:t> </a:t>
            </a:r>
            <a:r>
              <a:rPr lang="en-US" sz="1800" i="1" dirty="0" err="1"/>
              <a:t>persetujuan</a:t>
            </a:r>
            <a:r>
              <a:rPr lang="en-US" sz="1800" i="1" dirty="0"/>
              <a:t> </a:t>
            </a:r>
            <a:r>
              <a:rPr lang="en-US" sz="1800" i="1" dirty="0" err="1"/>
              <a:t>dari</a:t>
            </a:r>
            <a:r>
              <a:rPr lang="en-US" sz="1800" i="1" dirty="0"/>
              <a:t> </a:t>
            </a:r>
            <a:r>
              <a:rPr lang="en-US" sz="1800" i="1" dirty="0" err="1"/>
              <a:t>pelanggan</a:t>
            </a:r>
            <a:r>
              <a:rPr lang="en-US" sz="1800" i="1" dirty="0"/>
              <a:t> </a:t>
            </a:r>
            <a:r>
              <a:rPr lang="en-US" sz="1800" i="1" dirty="0" err="1"/>
              <a:t>sebelum</a:t>
            </a:r>
            <a:r>
              <a:rPr lang="en-US" sz="1800" i="1" dirty="0"/>
              <a:t> </a:t>
            </a:r>
            <a:r>
              <a:rPr lang="en-US" sz="1800" i="1" dirty="0" err="1"/>
              <a:t>memulai</a:t>
            </a:r>
            <a:r>
              <a:rPr lang="en-US" sz="1800" i="1" dirty="0"/>
              <a:t> </a:t>
            </a:r>
            <a:r>
              <a:rPr lang="en-US" sz="1800" i="1" dirty="0" err="1"/>
              <a:t>pengerjaan</a:t>
            </a:r>
            <a:r>
              <a:rPr lang="en-US" sz="1800" i="1" dirty="0"/>
              <a:t> </a:t>
            </a:r>
            <a:r>
              <a:rPr lang="en-US" sz="1800" i="1" dirty="0" err="1"/>
              <a:t>ulang</a:t>
            </a:r>
            <a:r>
              <a:rPr lang="en-US" sz="1800" i="1" dirty="0"/>
              <a:t> </a:t>
            </a:r>
            <a:r>
              <a:rPr lang="en-US" sz="1800" i="1" dirty="0" err="1"/>
              <a:t>atau</a:t>
            </a:r>
            <a:r>
              <a:rPr lang="en-US" sz="1800" i="1" dirty="0"/>
              <a:t> </a:t>
            </a:r>
            <a:r>
              <a:rPr lang="en-US" sz="1800" i="1" dirty="0" err="1"/>
              <a:t>merepair</a:t>
            </a:r>
            <a:r>
              <a:rPr lang="en-US" sz="1800" i="1" dirty="0"/>
              <a:t> </a:t>
            </a:r>
            <a:r>
              <a:rPr lang="en-US" sz="1800" i="1" dirty="0" err="1"/>
              <a:t>produk</a:t>
            </a:r>
            <a:r>
              <a:rPr lang="en-US" sz="1800" i="1" dirty="0"/>
              <a:t>, </a:t>
            </a:r>
            <a:r>
              <a:rPr lang="en-US" sz="1800" i="1" dirty="0" err="1"/>
              <a:t>jika</a:t>
            </a:r>
            <a:r>
              <a:rPr lang="en-US" sz="1800" i="1" dirty="0"/>
              <a:t> </a:t>
            </a:r>
            <a:r>
              <a:rPr lang="en-US" sz="1800" i="1" dirty="0" err="1"/>
              <a:t>diitentukan</a:t>
            </a:r>
            <a:endParaRPr lang="en-US" sz="1800" i="1" dirty="0"/>
          </a:p>
          <a:p>
            <a:pPr marL="904875" lvl="2" indent="-188913" eaLnBrk="1" hangingPunct="1"/>
            <a:r>
              <a:rPr lang="en-US" sz="1800" i="1" dirty="0" err="1"/>
              <a:t>Memiliki</a:t>
            </a:r>
            <a:r>
              <a:rPr lang="en-US" sz="1800" i="1" dirty="0"/>
              <a:t> proses </a:t>
            </a:r>
            <a:r>
              <a:rPr lang="en-US" sz="1800" i="1" dirty="0" err="1"/>
              <a:t>terdokumentasi</a:t>
            </a:r>
            <a:r>
              <a:rPr lang="en-US" sz="1800" i="1" dirty="0"/>
              <a:t> </a:t>
            </a:r>
            <a:r>
              <a:rPr lang="en-US" sz="1800" i="1" dirty="0" err="1"/>
              <a:t>untuk</a:t>
            </a:r>
            <a:r>
              <a:rPr lang="en-US" sz="1800" i="1" dirty="0"/>
              <a:t> </a:t>
            </a:r>
            <a:r>
              <a:rPr lang="en-US" sz="1800" i="1" dirty="0" err="1"/>
              <a:t>konfirmasi</a:t>
            </a:r>
            <a:r>
              <a:rPr lang="en-US" sz="1800" i="1" dirty="0"/>
              <a:t> </a:t>
            </a:r>
            <a:r>
              <a:rPr lang="en-US" sz="1800" i="1" dirty="0" err="1"/>
              <a:t>pengerjaan</a:t>
            </a:r>
            <a:r>
              <a:rPr lang="en-US" sz="1800" i="1" dirty="0"/>
              <a:t> </a:t>
            </a:r>
            <a:r>
              <a:rPr lang="en-US" sz="1800" i="1" dirty="0" err="1"/>
              <a:t>ulang</a:t>
            </a:r>
            <a:r>
              <a:rPr lang="en-US" sz="1800" i="1" dirty="0"/>
              <a:t> </a:t>
            </a:r>
            <a:r>
              <a:rPr lang="en-US" sz="1800" i="1" dirty="0" err="1"/>
              <a:t>atau</a:t>
            </a:r>
            <a:r>
              <a:rPr lang="en-US" sz="1800" i="1" dirty="0"/>
              <a:t> </a:t>
            </a:r>
            <a:r>
              <a:rPr lang="en-US" sz="1800" i="1" dirty="0" err="1"/>
              <a:t>merepair</a:t>
            </a:r>
            <a:r>
              <a:rPr lang="en-US" sz="1800" i="1" dirty="0"/>
              <a:t> </a:t>
            </a:r>
            <a:r>
              <a:rPr lang="en-US" sz="1800" i="1" dirty="0" err="1"/>
              <a:t>sesuai</a:t>
            </a:r>
            <a:r>
              <a:rPr lang="en-US" sz="1800" i="1" dirty="0"/>
              <a:t> </a:t>
            </a:r>
            <a:r>
              <a:rPr lang="en-US" sz="1800" i="1" dirty="0" err="1"/>
              <a:t>dengan</a:t>
            </a:r>
            <a:r>
              <a:rPr lang="en-US" sz="1800" i="1" dirty="0"/>
              <a:t> </a:t>
            </a:r>
            <a:r>
              <a:rPr lang="en-US" sz="1800" i="1" dirty="0" err="1"/>
              <a:t>kontrol</a:t>
            </a:r>
            <a:r>
              <a:rPr lang="en-US" sz="1800" i="1" dirty="0"/>
              <a:t> plan </a:t>
            </a:r>
            <a:r>
              <a:rPr lang="en-US" sz="1800" i="1" dirty="0" err="1"/>
              <a:t>atau</a:t>
            </a:r>
            <a:r>
              <a:rPr lang="en-US" sz="1800" i="1" dirty="0"/>
              <a:t> </a:t>
            </a:r>
            <a:r>
              <a:rPr lang="en-US" sz="1800" i="1" dirty="0" err="1"/>
              <a:t>informasi</a:t>
            </a:r>
            <a:r>
              <a:rPr lang="en-US" sz="1800" i="1" dirty="0"/>
              <a:t> </a:t>
            </a:r>
            <a:r>
              <a:rPr lang="en-US" sz="1800" i="1" dirty="0" err="1"/>
              <a:t>terdokumentasi</a:t>
            </a:r>
            <a:r>
              <a:rPr lang="en-US" sz="1800" i="1" dirty="0"/>
              <a:t> lain yang </a:t>
            </a:r>
            <a:r>
              <a:rPr lang="en-US" sz="1800" i="1" dirty="0" err="1"/>
              <a:t>relevan</a:t>
            </a:r>
            <a:r>
              <a:rPr lang="en-US" sz="1800" i="1" dirty="0"/>
              <a:t> </a:t>
            </a:r>
            <a:r>
              <a:rPr lang="en-US" sz="1800" i="1" dirty="0" err="1"/>
              <a:t>untuk</a:t>
            </a:r>
            <a:r>
              <a:rPr lang="en-US" sz="1800" i="1" dirty="0"/>
              <a:t> </a:t>
            </a:r>
            <a:r>
              <a:rPr lang="en-US" sz="1800" i="1" dirty="0" err="1"/>
              <a:t>memverifikasi</a:t>
            </a:r>
            <a:r>
              <a:rPr lang="en-US" sz="1800" i="1" dirty="0"/>
              <a:t> </a:t>
            </a:r>
            <a:r>
              <a:rPr lang="en-US" sz="1800" i="1" dirty="0" err="1"/>
              <a:t>kesesuaian</a:t>
            </a:r>
            <a:r>
              <a:rPr lang="en-US" sz="1800" i="1" dirty="0"/>
              <a:t> </a:t>
            </a:r>
            <a:r>
              <a:rPr lang="en-US" sz="1800" i="1" dirty="0" err="1"/>
              <a:t>terhadap</a:t>
            </a:r>
            <a:r>
              <a:rPr lang="en-US" sz="1800" i="1" dirty="0"/>
              <a:t> </a:t>
            </a:r>
            <a:r>
              <a:rPr lang="en-US" sz="1800" i="1" dirty="0" err="1"/>
              <a:t>spesifikasi</a:t>
            </a:r>
            <a:r>
              <a:rPr lang="en-US" sz="1800" i="1" dirty="0"/>
              <a:t> </a:t>
            </a:r>
          </a:p>
          <a:p>
            <a:pPr marL="904875" lvl="2" indent="-188913" eaLnBrk="1" hangingPunct="1"/>
            <a:r>
              <a:rPr lang="en-US" sz="1800" i="1" dirty="0" err="1"/>
              <a:t>Mempunyai</a:t>
            </a:r>
            <a:r>
              <a:rPr lang="en-US" sz="1800" i="1" dirty="0"/>
              <a:t> </a:t>
            </a:r>
            <a:r>
              <a:rPr lang="en-US" sz="1800" i="1" dirty="0" err="1"/>
              <a:t>instruksi</a:t>
            </a:r>
            <a:r>
              <a:rPr lang="en-US" sz="1800" i="1" dirty="0"/>
              <a:t> </a:t>
            </a:r>
            <a:r>
              <a:rPr lang="en-US" sz="1800" i="1" dirty="0" err="1"/>
              <a:t>untuk</a:t>
            </a:r>
            <a:r>
              <a:rPr lang="en-US" sz="1800" i="1" dirty="0"/>
              <a:t> </a:t>
            </a:r>
            <a:r>
              <a:rPr lang="en-US" sz="1800" i="1" dirty="0" err="1"/>
              <a:t>pembongkaran</a:t>
            </a:r>
            <a:r>
              <a:rPr lang="en-US" sz="1800" i="1" dirty="0"/>
              <a:t> </a:t>
            </a:r>
            <a:r>
              <a:rPr lang="en-US" sz="1800" i="1" dirty="0" err="1"/>
              <a:t>atau</a:t>
            </a:r>
            <a:r>
              <a:rPr lang="en-US" sz="1800" i="1" dirty="0"/>
              <a:t> </a:t>
            </a:r>
            <a:r>
              <a:rPr lang="en-US" sz="1800" i="1" dirty="0" err="1"/>
              <a:t>pengerjaan</a:t>
            </a:r>
            <a:r>
              <a:rPr lang="en-US" sz="1800" i="1" dirty="0"/>
              <a:t> </a:t>
            </a:r>
            <a:r>
              <a:rPr lang="en-US" sz="1800" i="1" dirty="0" err="1"/>
              <a:t>ulang</a:t>
            </a:r>
            <a:r>
              <a:rPr lang="en-US" sz="1800" i="1" dirty="0"/>
              <a:t>, </a:t>
            </a:r>
            <a:r>
              <a:rPr lang="en-US" sz="1800" i="1" dirty="0" err="1"/>
              <a:t>termasuk</a:t>
            </a:r>
            <a:r>
              <a:rPr lang="en-US" sz="1800" i="1" dirty="0"/>
              <a:t> </a:t>
            </a:r>
            <a:r>
              <a:rPr lang="en-US" sz="1800" i="1" dirty="0" err="1"/>
              <a:t>inspeksi</a:t>
            </a:r>
            <a:r>
              <a:rPr lang="en-US" sz="1800" i="1" dirty="0"/>
              <a:t> </a:t>
            </a:r>
            <a:r>
              <a:rPr lang="en-US" sz="1800" i="1" dirty="0" err="1"/>
              <a:t>ulang</a:t>
            </a:r>
            <a:r>
              <a:rPr lang="en-US" sz="1800" i="1" dirty="0"/>
              <a:t> </a:t>
            </a:r>
            <a:r>
              <a:rPr lang="en-US" sz="1800" i="1" dirty="0" err="1"/>
              <a:t>dan</a:t>
            </a:r>
            <a:r>
              <a:rPr lang="en-US" sz="1800" i="1" dirty="0"/>
              <a:t> </a:t>
            </a:r>
            <a:r>
              <a:rPr lang="en-US" sz="1800" i="1" dirty="0" err="1"/>
              <a:t>persyaratan</a:t>
            </a:r>
            <a:r>
              <a:rPr lang="en-US" sz="1800" i="1" dirty="0"/>
              <a:t> </a:t>
            </a:r>
            <a:r>
              <a:rPr lang="en-US" sz="1800" i="1" dirty="0" err="1"/>
              <a:t>mampu</a:t>
            </a:r>
            <a:r>
              <a:rPr lang="en-US" sz="1800" i="1" dirty="0"/>
              <a:t> </a:t>
            </a:r>
            <a:r>
              <a:rPr lang="en-US" sz="1800" i="1" dirty="0" err="1"/>
              <a:t>telusur</a:t>
            </a:r>
            <a:r>
              <a:rPr lang="en-US" sz="1800" i="1" dirty="0"/>
              <a:t>, </a:t>
            </a:r>
            <a:r>
              <a:rPr lang="en-US" sz="1800" i="1" dirty="0" err="1"/>
              <a:t>harus</a:t>
            </a:r>
            <a:r>
              <a:rPr lang="en-US" sz="1800" i="1" dirty="0"/>
              <a:t> </a:t>
            </a:r>
            <a:r>
              <a:rPr lang="en-US" sz="1800" i="1" dirty="0" err="1"/>
              <a:t>dapat</a:t>
            </a:r>
            <a:r>
              <a:rPr lang="en-US" sz="1800" i="1" dirty="0"/>
              <a:t> </a:t>
            </a:r>
            <a:r>
              <a:rPr lang="en-US" sz="1800" i="1" dirty="0" err="1"/>
              <a:t>diakses</a:t>
            </a:r>
            <a:r>
              <a:rPr lang="en-US" sz="1800" i="1" dirty="0"/>
              <a:t> </a:t>
            </a:r>
            <a:r>
              <a:rPr lang="en-US" sz="1800" i="1" dirty="0" err="1"/>
              <a:t>dan</a:t>
            </a:r>
            <a:r>
              <a:rPr lang="en-US" sz="1800" i="1" dirty="0"/>
              <a:t> </a:t>
            </a:r>
            <a:r>
              <a:rPr lang="en-US" sz="1800" i="1" dirty="0" err="1"/>
              <a:t>dimanfaatkan</a:t>
            </a:r>
            <a:r>
              <a:rPr lang="en-US" sz="1800" i="1" dirty="0"/>
              <a:t> </a:t>
            </a:r>
            <a:r>
              <a:rPr lang="en-US" sz="1800" i="1" dirty="0" err="1"/>
              <a:t>oleh</a:t>
            </a:r>
            <a:r>
              <a:rPr lang="en-US" sz="1800" i="1" dirty="0"/>
              <a:t> </a:t>
            </a:r>
            <a:r>
              <a:rPr lang="en-US" sz="1800" i="1" dirty="0" err="1"/>
              <a:t>personil</a:t>
            </a:r>
            <a:r>
              <a:rPr lang="en-US" sz="1800" i="1" dirty="0"/>
              <a:t> yang </a:t>
            </a:r>
            <a:r>
              <a:rPr lang="en-US" sz="1800" i="1" dirty="0" err="1"/>
              <a:t>tepat</a:t>
            </a:r>
            <a:r>
              <a:rPr lang="en-US" sz="1800" i="1" dirty="0"/>
              <a:t> </a:t>
            </a:r>
          </a:p>
          <a:p>
            <a:pPr marL="904875" lvl="2" indent="-188913"/>
            <a:r>
              <a:rPr lang="en-US" sz="1800" b="1" i="1" u="sng" dirty="0" err="1"/>
              <a:t>Menyimpan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informasi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terdokumentasi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untuk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disposisi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pengerjaan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ulang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merepair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produk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termasuk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jumlah</a:t>
            </a:r>
            <a:r>
              <a:rPr lang="en-US" sz="1800" b="1" i="1" u="sng" dirty="0"/>
              <a:t>, </a:t>
            </a:r>
            <a:r>
              <a:rPr lang="en-US" sz="1800" b="1" i="1" u="sng" dirty="0" err="1"/>
              <a:t>disposisi</a:t>
            </a:r>
            <a:r>
              <a:rPr lang="en-US" sz="1800" b="1" i="1" u="sng" dirty="0"/>
              <a:t>, </a:t>
            </a:r>
            <a:r>
              <a:rPr lang="en-US" sz="1800" b="1" i="1" u="sng" dirty="0" err="1"/>
              <a:t>tanggal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disposisi</a:t>
            </a:r>
            <a:r>
              <a:rPr lang="en-US" sz="1800" b="1" i="1" u="sng" dirty="0"/>
              <a:t>, </a:t>
            </a:r>
            <a:r>
              <a:rPr lang="en-US" sz="1800" b="1" i="1" u="sng" dirty="0" err="1"/>
              <a:t>dan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informasi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mampu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telusur</a:t>
            </a:r>
            <a:r>
              <a:rPr lang="en-US" sz="1800" b="1" i="1" u="sng" dirty="0"/>
              <a:t> yang </a:t>
            </a:r>
            <a:r>
              <a:rPr lang="en-US" sz="1800" b="1" i="1" u="sng" dirty="0" err="1"/>
              <a:t>sesuai</a:t>
            </a:r>
            <a:r>
              <a:rPr lang="en-US" sz="1800" b="1" i="1" u="sng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E3F6714-848D-4A2C-9CB4-14C166A8C284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35794605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>
          <a:xfrm>
            <a:off x="804863" y="152400"/>
            <a:ext cx="84201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Perencanaan</a:t>
            </a:r>
            <a:r>
              <a:rPr lang="en-US" sz="3600" b="1" dirty="0"/>
              <a:t> </a:t>
            </a:r>
            <a:r>
              <a:rPr lang="en-US" sz="3600" b="1" dirty="0" err="1"/>
              <a:t>Produksi</a:t>
            </a:r>
            <a:r>
              <a:rPr lang="en-US" sz="3600" b="1" dirty="0"/>
              <a:t> </a:t>
            </a:r>
            <a:endParaRPr lang="en-GB" sz="3600" b="1" dirty="0"/>
          </a:p>
        </p:txBody>
      </p:sp>
      <p:sp>
        <p:nvSpPr>
          <p:cNvPr id="110596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712900"/>
            <a:ext cx="9093050" cy="3773500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 i="1" dirty="0">
                <a:solidFill>
                  <a:srgbClr val="0033CC"/>
                </a:solidFill>
              </a:rPr>
              <a:t>	</a:t>
            </a:r>
            <a:r>
              <a:rPr lang="en-US" sz="2000" i="1" dirty="0" err="1"/>
              <a:t>Penjadwalan</a:t>
            </a:r>
            <a:r>
              <a:rPr lang="en-US" sz="2000" i="1" dirty="0"/>
              <a:t> </a:t>
            </a:r>
            <a:r>
              <a:rPr lang="en-US" sz="2000" i="1" dirty="0" err="1"/>
              <a:t>Produksi</a:t>
            </a:r>
            <a:r>
              <a:rPr lang="en-US" sz="2000" i="1" dirty="0"/>
              <a:t> (IATF 8.5.1.7)</a:t>
            </a:r>
          </a:p>
          <a:p>
            <a:pPr lvl="1" eaLnBrk="1" hangingPunct="1"/>
            <a:r>
              <a:rPr lang="en-US" sz="2000" i="1" dirty="0" err="1"/>
              <a:t>Produksi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dijadwalkan</a:t>
            </a:r>
            <a:r>
              <a:rPr lang="en-US" sz="2000" i="1" dirty="0"/>
              <a:t> </a:t>
            </a:r>
            <a:r>
              <a:rPr lang="en-US" sz="2000" i="1" dirty="0" err="1"/>
              <a:t>dengan</a:t>
            </a:r>
            <a:r>
              <a:rPr lang="en-US" sz="2000" i="1" dirty="0"/>
              <a:t> </a:t>
            </a:r>
            <a:r>
              <a:rPr lang="en-US" sz="2000" i="1" dirty="0" err="1"/>
              <a:t>tujuan</a:t>
            </a:r>
            <a:r>
              <a:rPr lang="en-US" sz="2000" i="1" dirty="0"/>
              <a:t> </a:t>
            </a:r>
            <a:r>
              <a:rPr lang="en-US" sz="2000" i="1" dirty="0" err="1"/>
              <a:t>memenuhi</a:t>
            </a:r>
            <a:r>
              <a:rPr lang="en-US" sz="2000" i="1" dirty="0"/>
              <a:t> </a:t>
            </a:r>
            <a:r>
              <a:rPr lang="en-US" sz="2000" i="1" dirty="0" err="1"/>
              <a:t>persyaratan</a:t>
            </a:r>
            <a:r>
              <a:rPr lang="en-US" sz="2000" i="1" dirty="0"/>
              <a:t> Customer, </a:t>
            </a:r>
            <a:r>
              <a:rPr lang="en-US" sz="2000" i="1" dirty="0" err="1"/>
              <a:t>seperti</a:t>
            </a:r>
            <a:r>
              <a:rPr lang="en-US" sz="2000" i="1" dirty="0"/>
              <a:t> just-in-time </a:t>
            </a:r>
            <a:r>
              <a:rPr lang="en-US" sz="2000" i="1" dirty="0" err="1"/>
              <a:t>didukung</a:t>
            </a:r>
            <a:r>
              <a:rPr lang="en-US" sz="2000" i="1" dirty="0"/>
              <a:t> </a:t>
            </a:r>
            <a:r>
              <a:rPr lang="en-US" sz="2000" i="1" dirty="0" err="1"/>
              <a:t>dengan</a:t>
            </a:r>
            <a:r>
              <a:rPr lang="en-US" sz="2000" i="1" dirty="0"/>
              <a:t> </a:t>
            </a:r>
            <a:r>
              <a:rPr lang="en-US" sz="2000" i="1" dirty="0" err="1"/>
              <a:t>sistem</a:t>
            </a:r>
            <a:r>
              <a:rPr lang="en-US" sz="2000" i="1" dirty="0"/>
              <a:t> </a:t>
            </a:r>
            <a:r>
              <a:rPr lang="en-US" sz="2000" i="1" dirty="0" err="1"/>
              <a:t>informasi</a:t>
            </a:r>
            <a:r>
              <a:rPr lang="en-US" sz="2000" i="1" dirty="0"/>
              <a:t> yang </a:t>
            </a:r>
            <a:r>
              <a:rPr lang="en-US" sz="2000" i="1" dirty="0" err="1"/>
              <a:t>memungkinkan</a:t>
            </a:r>
            <a:r>
              <a:rPr lang="en-US" sz="2000" i="1" dirty="0"/>
              <a:t> </a:t>
            </a:r>
            <a:r>
              <a:rPr lang="en-US" sz="2000" i="1" dirty="0" err="1"/>
              <a:t>akses</a:t>
            </a:r>
            <a:r>
              <a:rPr lang="en-US" sz="2000" i="1" dirty="0"/>
              <a:t> </a:t>
            </a:r>
            <a:r>
              <a:rPr lang="en-US" sz="2000" i="1" dirty="0" err="1"/>
              <a:t>terhadap</a:t>
            </a:r>
            <a:r>
              <a:rPr lang="en-US" sz="2000" i="1" dirty="0"/>
              <a:t> </a:t>
            </a:r>
            <a:r>
              <a:rPr lang="en-US" sz="2000" i="1" dirty="0" err="1"/>
              <a:t>informasi</a:t>
            </a:r>
            <a:r>
              <a:rPr lang="en-US" sz="2000" i="1" dirty="0"/>
              <a:t> </a:t>
            </a:r>
            <a:r>
              <a:rPr lang="en-US" sz="2000" i="1" dirty="0" err="1"/>
              <a:t>produksi</a:t>
            </a:r>
            <a:r>
              <a:rPr lang="en-US" sz="2000" i="1" dirty="0"/>
              <a:t> </a:t>
            </a:r>
            <a:r>
              <a:rPr lang="en-US" sz="2000" i="1" dirty="0" err="1"/>
              <a:t>pada</a:t>
            </a:r>
            <a:r>
              <a:rPr lang="en-US" sz="2000" i="1" dirty="0"/>
              <a:t> </a:t>
            </a:r>
            <a:r>
              <a:rPr lang="en-US" sz="2000" i="1" dirty="0" err="1"/>
              <a:t>tahapan</a:t>
            </a:r>
            <a:r>
              <a:rPr lang="en-US" sz="2000" i="1" dirty="0"/>
              <a:t> </a:t>
            </a:r>
            <a:r>
              <a:rPr lang="en-US" sz="2000" i="1" dirty="0" err="1"/>
              <a:t>kunci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didasarkan</a:t>
            </a:r>
            <a:r>
              <a:rPr lang="en-US" sz="2000" i="1" dirty="0"/>
              <a:t> </a:t>
            </a:r>
            <a:r>
              <a:rPr lang="en-US" sz="2000" i="1" dirty="0" err="1"/>
              <a:t>pada</a:t>
            </a:r>
            <a:r>
              <a:rPr lang="en-US" sz="2000" i="1" dirty="0"/>
              <a:t> order (</a:t>
            </a:r>
            <a:r>
              <a:rPr lang="en-US" sz="2000" i="1" dirty="0" err="1"/>
              <a:t>ssc</a:t>
            </a:r>
            <a:r>
              <a:rPr lang="en-US" sz="2000" i="1" dirty="0"/>
              <a:t> : </a:t>
            </a:r>
            <a:r>
              <a:rPr lang="en-US" sz="2000" i="1" dirty="0" err="1"/>
              <a:t>produksi</a:t>
            </a:r>
            <a:r>
              <a:rPr lang="en-US" sz="2000" i="1" dirty="0"/>
              <a:t> </a:t>
            </a:r>
            <a:r>
              <a:rPr lang="en-US" sz="2000" i="1" dirty="0" err="1"/>
              <a:t>berdasarkan</a:t>
            </a:r>
            <a:r>
              <a:rPr lang="en-US" sz="2000" i="1" dirty="0"/>
              <a:t> order).</a:t>
            </a:r>
          </a:p>
          <a:p>
            <a:pPr lvl="1" eaLnBrk="1" hangingPunct="1"/>
            <a:r>
              <a:rPr lang="en-US" sz="2000" b="1" i="1" u="sng" dirty="0" err="1"/>
              <a:t>Penjadwalan</a:t>
            </a:r>
            <a:r>
              <a:rPr lang="en-US" sz="2000" b="1" i="1" u="sng" dirty="0"/>
              <a:t> proses </a:t>
            </a:r>
            <a:r>
              <a:rPr lang="en-US" sz="2000" b="1" i="1" u="sng" dirty="0" err="1"/>
              <a:t>produksi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harus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mempertimbangkan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beberapa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hal</a:t>
            </a:r>
            <a:r>
              <a:rPr lang="en-US" sz="2000" b="1" i="1" u="sng" dirty="0"/>
              <a:t>, </a:t>
            </a:r>
            <a:r>
              <a:rPr lang="en-US" sz="2000" b="1" i="1" u="sng" dirty="0" err="1"/>
              <a:t>seperti</a:t>
            </a:r>
            <a:r>
              <a:rPr lang="en-US" sz="2000" b="1" i="1" u="sng" dirty="0"/>
              <a:t> : </a:t>
            </a:r>
            <a:r>
              <a:rPr lang="en-US" sz="2000" b="1" i="1" u="sng" dirty="0" err="1"/>
              <a:t>pesanan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pelanggan</a:t>
            </a:r>
            <a:r>
              <a:rPr lang="en-US" sz="2000" b="1" i="1" u="sng" dirty="0"/>
              <a:t>, performance supplier, </a:t>
            </a:r>
            <a:r>
              <a:rPr lang="en-US" sz="2000" b="1" i="1" u="sng" dirty="0" err="1"/>
              <a:t>kapasitas</a:t>
            </a:r>
            <a:r>
              <a:rPr lang="en-US" sz="2000" b="1" i="1" u="sng" dirty="0"/>
              <a:t>, share loading, lead time, </a:t>
            </a:r>
            <a:r>
              <a:rPr lang="en-US" sz="2000" b="1" i="1" u="sng" dirty="0" err="1"/>
              <a:t>tingkat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persediaan</a:t>
            </a:r>
            <a:r>
              <a:rPr lang="en-US" sz="2000" b="1" i="1" u="sng" dirty="0"/>
              <a:t> (level stock), </a:t>
            </a:r>
            <a:r>
              <a:rPr lang="en-US" sz="2000" b="1" i="1" u="sng" dirty="0" err="1"/>
              <a:t>pelaksanaan</a:t>
            </a:r>
            <a:r>
              <a:rPr lang="en-US" sz="2000" b="1" i="1" u="sng" dirty="0"/>
              <a:t> preventive maintenance, </a:t>
            </a:r>
            <a:r>
              <a:rPr lang="en-US" sz="2000" b="1" i="1" u="sng" dirty="0" err="1"/>
              <a:t>dan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pelaksanaan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kalibrasi</a:t>
            </a:r>
            <a:r>
              <a:rPr lang="en-US" sz="2000" b="1" i="1" u="sng" dirty="0"/>
              <a:t>.</a:t>
            </a:r>
          </a:p>
        </p:txBody>
      </p:sp>
      <p:pic>
        <p:nvPicPr>
          <p:cNvPr id="110597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766318"/>
            <a:ext cx="175260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: Rounded Corners 5"/>
          <p:cNvSpPr/>
          <p:nvPr/>
        </p:nvSpPr>
        <p:spPr>
          <a:xfrm>
            <a:off x="857434" y="4652795"/>
            <a:ext cx="8776085" cy="988291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Menegaskan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bahwa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saat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membuat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jadwal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produksi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harus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mempertimbangkan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beberapa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hal</a:t>
            </a:r>
            <a:r>
              <a:rPr lang="en-US" sz="2000" dirty="0">
                <a:solidFill>
                  <a:schemeClr val="tx1"/>
                </a:solidFill>
              </a:rPr>
              <a:t> agar proses </a:t>
            </a:r>
            <a:r>
              <a:rPr lang="en-US" sz="2000" dirty="0" err="1">
                <a:solidFill>
                  <a:schemeClr val="tx1"/>
                </a:solidFill>
              </a:rPr>
              <a:t>dapat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berjalan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baik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295400"/>
            <a:ext cx="4572000" cy="457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3810000" cy="533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D2A84F75-D3D7-4E2B-BC9B-E0362A1884D6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36132198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9" name="Picture 2"/>
          <p:cNvPicPr>
            <a:picLocks noChangeAspect="1" noChangeArrowheads="1"/>
          </p:cNvPicPr>
          <p:nvPr/>
        </p:nvPicPr>
        <p:blipFill>
          <a:blip r:embed="rId3"/>
          <a:srcRect b="48492"/>
          <a:stretch>
            <a:fillRect/>
          </a:stretch>
        </p:blipFill>
        <p:spPr bwMode="auto">
          <a:xfrm>
            <a:off x="0" y="2744787"/>
            <a:ext cx="2741612" cy="27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620" name="Rectangle 3"/>
          <p:cNvSpPr>
            <a:spLocks noChangeArrowheads="1"/>
          </p:cNvSpPr>
          <p:nvPr/>
        </p:nvSpPr>
        <p:spPr bwMode="auto">
          <a:xfrm>
            <a:off x="-1" y="197341"/>
            <a:ext cx="4377531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u="sng" dirty="0"/>
              <a:t>Proses </a:t>
            </a:r>
            <a:r>
              <a:rPr lang="en-US" sz="2800" b="1" u="sng" dirty="0" err="1"/>
              <a:t>Pembelian</a:t>
            </a:r>
            <a:r>
              <a:rPr lang="en-US" sz="2800" b="1" dirty="0"/>
              <a:t> </a:t>
            </a:r>
          </a:p>
        </p:txBody>
      </p:sp>
      <p:sp>
        <p:nvSpPr>
          <p:cNvPr id="111621" name="Text Box 4"/>
          <p:cNvSpPr txBox="1">
            <a:spLocks noChangeArrowheads="1"/>
          </p:cNvSpPr>
          <p:nvPr/>
        </p:nvSpPr>
        <p:spPr bwMode="auto">
          <a:xfrm>
            <a:off x="1829194" y="5821422"/>
            <a:ext cx="32861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A</a:t>
            </a:r>
          </a:p>
        </p:txBody>
      </p:sp>
      <p:sp>
        <p:nvSpPr>
          <p:cNvPr id="111622" name="Line 5"/>
          <p:cNvSpPr>
            <a:spLocks noChangeShapeType="1"/>
          </p:cNvSpPr>
          <p:nvPr/>
        </p:nvSpPr>
        <p:spPr bwMode="auto">
          <a:xfrm>
            <a:off x="2014537" y="5605522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1623" name="Text Box 7"/>
          <p:cNvSpPr txBox="1">
            <a:spLocks noChangeArrowheads="1"/>
          </p:cNvSpPr>
          <p:nvPr/>
        </p:nvSpPr>
        <p:spPr bwMode="auto">
          <a:xfrm>
            <a:off x="3244849" y="2590800"/>
            <a:ext cx="6461125" cy="30931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300" b="1" dirty="0" err="1">
                <a:solidFill>
                  <a:srgbClr val="0033CC"/>
                </a:solidFill>
              </a:rPr>
              <a:t>Informasi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pembelian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harus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jelas</a:t>
            </a:r>
            <a:r>
              <a:rPr lang="en-US" sz="1300" b="1" dirty="0">
                <a:solidFill>
                  <a:srgbClr val="0033CC"/>
                </a:solidFill>
              </a:rPr>
              <a:t> (9001:2015, </a:t>
            </a:r>
            <a:r>
              <a:rPr lang="en-US" sz="1300" b="1" dirty="0" err="1">
                <a:solidFill>
                  <a:srgbClr val="0033CC"/>
                </a:solidFill>
              </a:rPr>
              <a:t>pasal</a:t>
            </a:r>
            <a:r>
              <a:rPr lang="en-US" sz="1300" b="1" dirty="0">
                <a:solidFill>
                  <a:srgbClr val="0033CC"/>
                </a:solidFill>
              </a:rPr>
              <a:t> 8.4.3), </a:t>
            </a:r>
            <a:r>
              <a:rPr lang="en-US" sz="1300" b="1" dirty="0" err="1">
                <a:solidFill>
                  <a:srgbClr val="0033CC"/>
                </a:solidFill>
              </a:rPr>
              <a:t>termasuk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</a:p>
          <a:p>
            <a:pPr marL="449263" lvl="1" indent="-269875">
              <a:buFontTx/>
              <a:buChar char="•"/>
            </a:pPr>
            <a:r>
              <a:rPr lang="en-US" sz="1300" b="1" dirty="0" err="1">
                <a:solidFill>
                  <a:srgbClr val="0033CC"/>
                </a:solidFill>
              </a:rPr>
              <a:t>Persyaratan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proses</a:t>
            </a:r>
            <a:r>
              <a:rPr lang="en-US" sz="1300" b="1" dirty="0">
                <a:solidFill>
                  <a:srgbClr val="0033CC"/>
                </a:solidFill>
              </a:rPr>
              <a:t>, </a:t>
            </a:r>
            <a:r>
              <a:rPr lang="en-US" sz="1300" b="1" dirty="0" err="1">
                <a:solidFill>
                  <a:srgbClr val="0033CC"/>
                </a:solidFill>
              </a:rPr>
              <a:t>produk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dan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jasa</a:t>
            </a:r>
            <a:r>
              <a:rPr lang="en-US" sz="1300" b="1" dirty="0">
                <a:solidFill>
                  <a:srgbClr val="0033CC"/>
                </a:solidFill>
              </a:rPr>
              <a:t> yang </a:t>
            </a:r>
            <a:r>
              <a:rPr lang="en-US" sz="1300" b="1" dirty="0" err="1">
                <a:solidFill>
                  <a:srgbClr val="0033CC"/>
                </a:solidFill>
              </a:rPr>
              <a:t>disediakan</a:t>
            </a:r>
            <a:endParaRPr lang="en-US" sz="1300" b="1" dirty="0">
              <a:solidFill>
                <a:srgbClr val="0033CC"/>
              </a:solidFill>
            </a:endParaRPr>
          </a:p>
          <a:p>
            <a:pPr marL="449263" lvl="1" indent="-269875">
              <a:buFontTx/>
              <a:buChar char="•"/>
            </a:pPr>
            <a:r>
              <a:rPr lang="en-US" sz="1300" b="1" dirty="0" err="1">
                <a:solidFill>
                  <a:srgbClr val="0033CC"/>
                </a:solidFill>
              </a:rPr>
              <a:t>Persyaratan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kualifikasi</a:t>
            </a:r>
            <a:r>
              <a:rPr lang="en-US" sz="1300" b="1" dirty="0">
                <a:solidFill>
                  <a:srgbClr val="0033CC"/>
                </a:solidFill>
              </a:rPr>
              <a:t> personal (</a:t>
            </a:r>
            <a:r>
              <a:rPr lang="en-US" sz="1300" b="1" dirty="0" err="1">
                <a:solidFill>
                  <a:srgbClr val="0033CC"/>
                </a:solidFill>
              </a:rPr>
              <a:t>kompetensi</a:t>
            </a:r>
            <a:r>
              <a:rPr lang="en-US" sz="1300" b="1" dirty="0">
                <a:solidFill>
                  <a:srgbClr val="0033CC"/>
                </a:solidFill>
              </a:rPr>
              <a:t>)</a:t>
            </a:r>
          </a:p>
          <a:p>
            <a:pPr marL="449263" lvl="1" indent="-269875">
              <a:buFontTx/>
              <a:buChar char="•"/>
            </a:pPr>
            <a:r>
              <a:rPr lang="en-US" sz="1300" b="1" dirty="0" err="1">
                <a:solidFill>
                  <a:srgbClr val="0033CC"/>
                </a:solidFill>
              </a:rPr>
              <a:t>Persyaratan</a:t>
            </a:r>
            <a:r>
              <a:rPr lang="en-US" sz="1300" b="1" dirty="0">
                <a:solidFill>
                  <a:srgbClr val="0033CC"/>
                </a:solidFill>
              </a:rPr>
              <a:t> SMM </a:t>
            </a:r>
          </a:p>
          <a:p>
            <a:pPr marL="449263" lvl="1" indent="-269875">
              <a:buFontTx/>
              <a:buChar char="•"/>
            </a:pPr>
            <a:r>
              <a:rPr lang="en-US" sz="1300" b="1" dirty="0" err="1">
                <a:solidFill>
                  <a:srgbClr val="0033CC"/>
                </a:solidFill>
              </a:rPr>
              <a:t>Interaksi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antara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penyedia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eksternal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dengan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organisasi</a:t>
            </a:r>
            <a:endParaRPr lang="en-US" sz="1300" b="1" dirty="0">
              <a:solidFill>
                <a:srgbClr val="0033CC"/>
              </a:solidFill>
            </a:endParaRPr>
          </a:p>
          <a:p>
            <a:pPr marL="449263" lvl="1" indent="-269875">
              <a:buFontTx/>
              <a:buChar char="•"/>
            </a:pPr>
            <a:r>
              <a:rPr lang="en-US" sz="1300" b="1" dirty="0" err="1">
                <a:solidFill>
                  <a:srgbClr val="0033CC"/>
                </a:solidFill>
              </a:rPr>
              <a:t>Pengendalian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dan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pemantauan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kinerja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penyedia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eksternal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</a:p>
          <a:p>
            <a:pPr marL="449263" lvl="1" indent="-269875">
              <a:buFontTx/>
              <a:buChar char="•"/>
            </a:pPr>
            <a:r>
              <a:rPr lang="en-US" sz="1300" b="1" dirty="0" err="1">
                <a:solidFill>
                  <a:srgbClr val="0033CC"/>
                </a:solidFill>
              </a:rPr>
              <a:t>Kegiatan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verifikasi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atau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validasi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oleh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organisasi</a:t>
            </a:r>
            <a:r>
              <a:rPr lang="en-US" sz="1300" b="1" dirty="0">
                <a:solidFill>
                  <a:srgbClr val="0033CC"/>
                </a:solidFill>
              </a:rPr>
              <a:t>, </a:t>
            </a:r>
            <a:r>
              <a:rPr lang="en-US" sz="1300" b="1" dirty="0" err="1">
                <a:solidFill>
                  <a:srgbClr val="0033CC"/>
                </a:solidFill>
              </a:rPr>
              <a:t>atau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pelanggannya</a:t>
            </a:r>
            <a:r>
              <a:rPr lang="en-US" sz="1300" b="1" dirty="0">
                <a:solidFill>
                  <a:srgbClr val="0033CC"/>
                </a:solidFill>
              </a:rPr>
              <a:t>,     </a:t>
            </a:r>
            <a:r>
              <a:rPr lang="en-US" sz="1300" b="1" dirty="0" err="1">
                <a:solidFill>
                  <a:srgbClr val="0033CC"/>
                </a:solidFill>
              </a:rPr>
              <a:t>dimaksudkan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untuk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dilakukan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ditempat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penyedia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eksternal</a:t>
            </a:r>
            <a:endParaRPr lang="en-US" sz="1300" b="1" dirty="0">
              <a:solidFill>
                <a:srgbClr val="0033CC"/>
              </a:solidFill>
            </a:endParaRPr>
          </a:p>
          <a:p>
            <a:pPr marL="449263" lvl="1" indent="-269875">
              <a:buFontTx/>
              <a:buChar char="•"/>
            </a:pPr>
            <a:r>
              <a:rPr lang="en-US" sz="1300" i="1" u="sng" dirty="0"/>
              <a:t>Perusahaan </a:t>
            </a:r>
            <a:r>
              <a:rPr lang="en-US" sz="1300" i="1" u="sng" dirty="0" err="1"/>
              <a:t>harus</a:t>
            </a:r>
            <a:r>
              <a:rPr lang="en-US" sz="1300" i="1" u="sng" dirty="0"/>
              <a:t> </a:t>
            </a:r>
            <a:r>
              <a:rPr lang="en-US" sz="1300" i="1" u="sng" dirty="0" err="1"/>
              <a:t>menjamin</a:t>
            </a:r>
            <a:r>
              <a:rPr lang="en-US" sz="1300" i="1" u="sng" dirty="0"/>
              <a:t> </a:t>
            </a:r>
            <a:r>
              <a:rPr lang="en-US" sz="1300" i="1" u="sng" dirty="0" err="1"/>
              <a:t>proses</a:t>
            </a:r>
            <a:r>
              <a:rPr lang="en-US" sz="1300" i="1" u="sng" dirty="0"/>
              <a:t> </a:t>
            </a:r>
            <a:r>
              <a:rPr lang="en-US" sz="1300" i="1" u="sng" dirty="0" err="1"/>
              <a:t>eksternal</a:t>
            </a:r>
            <a:r>
              <a:rPr lang="en-US" sz="1300" i="1" u="sng" dirty="0"/>
              <a:t> yang </a:t>
            </a:r>
            <a:r>
              <a:rPr lang="en-US" sz="1300" i="1" u="sng" dirty="0" err="1"/>
              <a:t>tersedia</a:t>
            </a:r>
            <a:r>
              <a:rPr lang="en-US" sz="1300" i="1" u="sng" dirty="0"/>
              <a:t>, </a:t>
            </a:r>
            <a:r>
              <a:rPr lang="en-US" sz="1300" i="1" u="sng" dirty="0" err="1"/>
              <a:t>produk</a:t>
            </a:r>
            <a:r>
              <a:rPr lang="en-US" sz="1300" i="1" u="sng" dirty="0"/>
              <a:t> &amp; </a:t>
            </a:r>
            <a:r>
              <a:rPr lang="en-US" sz="1300" i="1" u="sng" dirty="0" err="1"/>
              <a:t>jasa</a:t>
            </a:r>
            <a:r>
              <a:rPr lang="en-US" sz="1300" i="1" u="sng" dirty="0"/>
              <a:t> </a:t>
            </a:r>
            <a:r>
              <a:rPr lang="en-US" sz="1300" i="1" u="sng" dirty="0" err="1"/>
              <a:t>menggunakan</a:t>
            </a:r>
            <a:r>
              <a:rPr lang="en-US" sz="1300" i="1" u="sng" dirty="0"/>
              <a:t> : </a:t>
            </a:r>
            <a:r>
              <a:rPr lang="en-US" sz="1300" i="1" u="sng" dirty="0" err="1"/>
              <a:t>penerimaan</a:t>
            </a:r>
            <a:r>
              <a:rPr lang="en-US" sz="1300" i="1" u="sng" dirty="0"/>
              <a:t> </a:t>
            </a:r>
            <a:r>
              <a:rPr lang="en-US" sz="1300" i="1" u="sng" dirty="0" err="1"/>
              <a:t>dan</a:t>
            </a:r>
            <a:r>
              <a:rPr lang="en-US" sz="1300" i="1" u="sng" dirty="0"/>
              <a:t> </a:t>
            </a:r>
            <a:r>
              <a:rPr lang="en-US" sz="1300" i="1" u="sng" dirty="0" err="1"/>
              <a:t>evaluasi</a:t>
            </a:r>
            <a:r>
              <a:rPr lang="en-US" sz="1300" i="1" u="sng" dirty="0"/>
              <a:t> data </a:t>
            </a:r>
            <a:r>
              <a:rPr lang="en-US" sz="1300" i="1" u="sng" dirty="0" err="1"/>
              <a:t>statistik</a:t>
            </a:r>
            <a:r>
              <a:rPr lang="en-US" sz="1300" i="1" u="sng" dirty="0"/>
              <a:t> yang </a:t>
            </a:r>
            <a:r>
              <a:rPr lang="en-US" sz="1300" i="1" u="sng" dirty="0" err="1"/>
              <a:t>disediakan</a:t>
            </a:r>
            <a:r>
              <a:rPr lang="en-US" sz="1300" i="1" u="sng" dirty="0"/>
              <a:t> </a:t>
            </a:r>
            <a:r>
              <a:rPr lang="en-US" sz="1300" i="1" u="sng" dirty="0" err="1"/>
              <a:t>oleh</a:t>
            </a:r>
            <a:r>
              <a:rPr lang="en-US" sz="1300" i="1" u="sng" dirty="0"/>
              <a:t> </a:t>
            </a:r>
            <a:r>
              <a:rPr lang="en-US" sz="1300" i="1" u="sng" dirty="0" err="1"/>
              <a:t>pemasok</a:t>
            </a:r>
            <a:r>
              <a:rPr lang="en-US" sz="1300" i="1" u="sng" dirty="0"/>
              <a:t> </a:t>
            </a:r>
            <a:r>
              <a:rPr lang="en-US" sz="1300" i="1" u="sng" dirty="0" err="1"/>
              <a:t>ke</a:t>
            </a:r>
            <a:r>
              <a:rPr lang="en-US" sz="1300" i="1" u="sng" dirty="0"/>
              <a:t> </a:t>
            </a:r>
            <a:r>
              <a:rPr lang="en-US" sz="1300" i="1" u="sng" dirty="0" err="1"/>
              <a:t>perusahaan</a:t>
            </a:r>
            <a:r>
              <a:rPr lang="en-US" sz="1300" i="1" u="sng" dirty="0"/>
              <a:t>, </a:t>
            </a:r>
            <a:r>
              <a:rPr lang="en-US" sz="1300" i="1" u="sng" dirty="0" err="1"/>
              <a:t>inspeksi</a:t>
            </a:r>
            <a:r>
              <a:rPr lang="en-US" sz="1300" i="1" u="sng" dirty="0"/>
              <a:t> </a:t>
            </a:r>
            <a:r>
              <a:rPr lang="en-US" sz="1300" i="1" u="sng" dirty="0" err="1"/>
              <a:t>penerimaan</a:t>
            </a:r>
            <a:r>
              <a:rPr lang="en-US" sz="1300" i="1" u="sng" dirty="0"/>
              <a:t> </a:t>
            </a:r>
            <a:r>
              <a:rPr lang="en-US" sz="1300" i="1" u="sng" dirty="0" err="1"/>
              <a:t>dan</a:t>
            </a:r>
            <a:r>
              <a:rPr lang="en-US" sz="1300" i="1" u="sng" dirty="0"/>
              <a:t> / </a:t>
            </a:r>
            <a:r>
              <a:rPr lang="en-US" sz="1300" i="1" u="sng" dirty="0" err="1"/>
              <a:t>atau</a:t>
            </a:r>
            <a:r>
              <a:rPr lang="en-US" sz="1300" i="1" u="sng" dirty="0"/>
              <a:t> </a:t>
            </a:r>
            <a:r>
              <a:rPr lang="en-US" sz="1300" i="1" u="sng" dirty="0" err="1"/>
              <a:t>pengujian</a:t>
            </a:r>
            <a:r>
              <a:rPr lang="en-US" sz="1300" i="1" u="sng" dirty="0"/>
              <a:t>, </a:t>
            </a:r>
            <a:r>
              <a:rPr lang="en-US" sz="1300" i="1" u="sng" dirty="0" err="1"/>
              <a:t>seperti</a:t>
            </a:r>
            <a:r>
              <a:rPr lang="en-US" sz="1300" i="1" u="sng" dirty="0"/>
              <a:t> </a:t>
            </a:r>
            <a:r>
              <a:rPr lang="en-US" sz="1300" i="1" u="sng" dirty="0" err="1"/>
              <a:t>pengambilan</a:t>
            </a:r>
            <a:r>
              <a:rPr lang="en-US" sz="1300" i="1" u="sng" dirty="0"/>
              <a:t> </a:t>
            </a:r>
            <a:r>
              <a:rPr lang="en-US" sz="1300" i="1" u="sng" dirty="0" err="1"/>
              <a:t>sampel</a:t>
            </a:r>
            <a:r>
              <a:rPr lang="en-US" sz="1300" i="1" u="sng" dirty="0"/>
              <a:t> </a:t>
            </a:r>
            <a:r>
              <a:rPr lang="en-US" sz="1300" i="1" u="sng" dirty="0" err="1"/>
              <a:t>berdasarkan</a:t>
            </a:r>
            <a:r>
              <a:rPr lang="en-US" sz="1300" i="1" u="sng" dirty="0"/>
              <a:t> </a:t>
            </a:r>
            <a:r>
              <a:rPr lang="en-US" sz="1300" i="1" u="sng" dirty="0" err="1"/>
              <a:t>kinerja</a:t>
            </a:r>
            <a:r>
              <a:rPr lang="en-US" sz="1300" i="1" u="sng" dirty="0"/>
              <a:t>, </a:t>
            </a:r>
            <a:r>
              <a:rPr lang="en-US" sz="1300" i="1" u="sng" dirty="0" err="1"/>
              <a:t>dll</a:t>
            </a:r>
            <a:r>
              <a:rPr lang="en-US" sz="1300" i="1" u="sng" dirty="0"/>
              <a:t>. (IATF 8.6.4)</a:t>
            </a:r>
          </a:p>
          <a:p>
            <a:r>
              <a:rPr lang="en-US" sz="1300" b="1" i="1" u="sng" dirty="0" err="1">
                <a:solidFill>
                  <a:srgbClr val="FF0000"/>
                </a:solidFill>
              </a:rPr>
              <a:t>Produk</a:t>
            </a:r>
            <a:r>
              <a:rPr lang="en-US" sz="1300" b="1" i="1" u="sng" dirty="0">
                <a:solidFill>
                  <a:srgbClr val="FF0000"/>
                </a:solidFill>
              </a:rPr>
              <a:t> yang </a:t>
            </a:r>
            <a:r>
              <a:rPr lang="en-US" sz="1300" b="1" i="1" u="sng" dirty="0" err="1">
                <a:solidFill>
                  <a:srgbClr val="FF0000"/>
                </a:solidFill>
              </a:rPr>
              <a:t>dibeli</a:t>
            </a:r>
            <a:r>
              <a:rPr lang="en-US" sz="1300" b="1" i="1" u="sng" dirty="0">
                <a:solidFill>
                  <a:srgbClr val="FF0000"/>
                </a:solidFill>
              </a:rPr>
              <a:t> </a:t>
            </a:r>
            <a:r>
              <a:rPr lang="en-US" sz="1300" b="1" i="1" u="sng" dirty="0" err="1">
                <a:solidFill>
                  <a:srgbClr val="FF0000"/>
                </a:solidFill>
              </a:rPr>
              <a:t>tidak</a:t>
            </a:r>
            <a:r>
              <a:rPr lang="en-US" sz="1300" b="1" i="1" u="sng" dirty="0">
                <a:solidFill>
                  <a:srgbClr val="FF0000"/>
                </a:solidFill>
              </a:rPr>
              <a:t> </a:t>
            </a:r>
            <a:r>
              <a:rPr lang="en-US" sz="1300" b="1" i="1" u="sng" dirty="0" err="1">
                <a:solidFill>
                  <a:srgbClr val="FF0000"/>
                </a:solidFill>
              </a:rPr>
              <a:t>boleh</a:t>
            </a:r>
            <a:r>
              <a:rPr lang="en-US" sz="1300" b="1" i="1" u="sng" dirty="0">
                <a:solidFill>
                  <a:srgbClr val="FF0000"/>
                </a:solidFill>
              </a:rPr>
              <a:t> </a:t>
            </a:r>
            <a:r>
              <a:rPr lang="en-US" sz="1300" b="1" i="1" u="sng" dirty="0" err="1">
                <a:solidFill>
                  <a:srgbClr val="FF0000"/>
                </a:solidFill>
              </a:rPr>
              <a:t>melanggar</a:t>
            </a:r>
            <a:r>
              <a:rPr lang="en-US" sz="1300" b="1" i="1" u="sng" dirty="0">
                <a:solidFill>
                  <a:srgbClr val="FF0000"/>
                </a:solidFill>
              </a:rPr>
              <a:t> </a:t>
            </a:r>
            <a:r>
              <a:rPr lang="en-US" sz="1300" b="1" i="1" u="sng" dirty="0" err="1">
                <a:solidFill>
                  <a:srgbClr val="FF0000"/>
                </a:solidFill>
              </a:rPr>
              <a:t>persyaratan</a:t>
            </a:r>
            <a:r>
              <a:rPr lang="en-US" sz="1300" b="1" i="1" u="sng" dirty="0">
                <a:solidFill>
                  <a:srgbClr val="FF0000"/>
                </a:solidFill>
              </a:rPr>
              <a:t> </a:t>
            </a:r>
            <a:r>
              <a:rPr lang="en-US" sz="1300" b="1" i="1" u="sng" dirty="0" err="1">
                <a:solidFill>
                  <a:srgbClr val="FF0000"/>
                </a:solidFill>
              </a:rPr>
              <a:t>peraturan</a:t>
            </a:r>
            <a:r>
              <a:rPr lang="en-US" sz="1300" b="1" i="1" u="sng" dirty="0">
                <a:solidFill>
                  <a:srgbClr val="FF0000"/>
                </a:solidFill>
              </a:rPr>
              <a:t> </a:t>
            </a:r>
            <a:r>
              <a:rPr lang="en-US" sz="1300" b="1" i="1" u="sng" dirty="0" err="1">
                <a:solidFill>
                  <a:srgbClr val="FF0000"/>
                </a:solidFill>
              </a:rPr>
              <a:t>pemerintah</a:t>
            </a:r>
            <a:r>
              <a:rPr lang="en-US" sz="1300" b="1" i="1" u="sng" dirty="0">
                <a:solidFill>
                  <a:srgbClr val="FF0000"/>
                </a:solidFill>
              </a:rPr>
              <a:t> yang </a:t>
            </a:r>
            <a:r>
              <a:rPr lang="en-US" sz="1300" b="1" i="1" u="sng" dirty="0" err="1">
                <a:solidFill>
                  <a:srgbClr val="FF0000"/>
                </a:solidFill>
              </a:rPr>
              <a:t>berlaku</a:t>
            </a:r>
            <a:r>
              <a:rPr lang="en-US" sz="1300" b="1" i="1" u="sng" dirty="0">
                <a:solidFill>
                  <a:srgbClr val="FF0000"/>
                </a:solidFill>
              </a:rPr>
              <a:t> </a:t>
            </a:r>
            <a:r>
              <a:rPr lang="it-IT" sz="1300" b="1" i="1" u="sng" dirty="0">
                <a:solidFill>
                  <a:srgbClr val="FF0000"/>
                </a:solidFill>
              </a:rPr>
              <a:t>dan terbaru di negara-negara lokasi pembuatan dan pengiriman produk</a:t>
            </a:r>
            <a:r>
              <a:rPr lang="en-US" sz="1300" b="1" i="1" u="sng" dirty="0">
                <a:solidFill>
                  <a:srgbClr val="FF0000"/>
                </a:solidFill>
              </a:rPr>
              <a:t> ( IATF 8.4.3.1)</a:t>
            </a:r>
          </a:p>
        </p:txBody>
      </p:sp>
      <p:sp>
        <p:nvSpPr>
          <p:cNvPr id="111624" name="Text Box 8"/>
          <p:cNvSpPr txBox="1">
            <a:spLocks noChangeArrowheads="1"/>
          </p:cNvSpPr>
          <p:nvPr/>
        </p:nvSpPr>
        <p:spPr bwMode="auto">
          <a:xfrm>
            <a:off x="3233736" y="5867400"/>
            <a:ext cx="6472237" cy="292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300" u="sng" dirty="0" err="1"/>
              <a:t>Menjamin</a:t>
            </a:r>
            <a:r>
              <a:rPr lang="en-US" sz="1300" u="sng" dirty="0"/>
              <a:t> </a:t>
            </a:r>
            <a:r>
              <a:rPr lang="en-US" sz="1300" u="sng" dirty="0" err="1"/>
              <a:t>kecukupan</a:t>
            </a:r>
            <a:r>
              <a:rPr lang="en-US" sz="1300" u="sng" dirty="0"/>
              <a:t> data </a:t>
            </a:r>
            <a:r>
              <a:rPr lang="en-US" sz="1300" u="sng" dirty="0" err="1"/>
              <a:t>lengkap</a:t>
            </a:r>
            <a:r>
              <a:rPr lang="en-US" sz="1300" u="sng" dirty="0"/>
              <a:t> </a:t>
            </a:r>
            <a:r>
              <a:rPr lang="en-US" sz="1300" u="sng" dirty="0" err="1"/>
              <a:t>sebelum</a:t>
            </a:r>
            <a:r>
              <a:rPr lang="en-US" sz="1300" u="sng" dirty="0"/>
              <a:t> </a:t>
            </a:r>
            <a:r>
              <a:rPr lang="en-US" sz="1300" u="sng" dirty="0" err="1"/>
              <a:t>dikomunikasikan</a:t>
            </a:r>
            <a:r>
              <a:rPr lang="en-US" sz="1300" u="sng" dirty="0"/>
              <a:t> </a:t>
            </a:r>
            <a:r>
              <a:rPr lang="en-US" sz="1300" u="sng" dirty="0" err="1"/>
              <a:t>ke</a:t>
            </a:r>
            <a:r>
              <a:rPr lang="en-US" sz="1300" u="sng" dirty="0"/>
              <a:t> supplier (IATF 8.4.3)</a:t>
            </a:r>
          </a:p>
        </p:txBody>
      </p:sp>
      <p:sp>
        <p:nvSpPr>
          <p:cNvPr id="111625" name="Line 9"/>
          <p:cNvSpPr>
            <a:spLocks noChangeShapeType="1"/>
          </p:cNvSpPr>
          <p:nvPr/>
        </p:nvSpPr>
        <p:spPr bwMode="auto">
          <a:xfrm flipH="1" flipV="1">
            <a:off x="2400283" y="5067054"/>
            <a:ext cx="785818" cy="928695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626" name="Line 10"/>
          <p:cNvSpPr>
            <a:spLocks noChangeShapeType="1"/>
          </p:cNvSpPr>
          <p:nvPr/>
        </p:nvSpPr>
        <p:spPr bwMode="auto">
          <a:xfrm flipH="1" flipV="1">
            <a:off x="2741612" y="2959100"/>
            <a:ext cx="431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627" name="Text Box 13"/>
          <p:cNvSpPr txBox="1">
            <a:spLocks noChangeArrowheads="1"/>
          </p:cNvSpPr>
          <p:nvPr/>
        </p:nvSpPr>
        <p:spPr bwMode="auto">
          <a:xfrm>
            <a:off x="511176" y="1033547"/>
            <a:ext cx="9194799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4625" indent="-174625">
              <a:buFontTx/>
              <a:buChar char="•"/>
            </a:pPr>
            <a:r>
              <a:rPr lang="en-US" b="1" dirty="0" err="1">
                <a:solidFill>
                  <a:srgbClr val="0033CC"/>
                </a:solidFill>
              </a:rPr>
              <a:t>Memastikan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bahwa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proses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ekternal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terkait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mengenai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produk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dan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jasa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harus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sesuai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dengan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persyaratan</a:t>
            </a:r>
            <a:r>
              <a:rPr lang="en-US" b="1" dirty="0">
                <a:solidFill>
                  <a:srgbClr val="0033CC"/>
                </a:solidFill>
              </a:rPr>
              <a:t> (9001:2015, </a:t>
            </a:r>
            <a:r>
              <a:rPr lang="en-US" b="1" dirty="0" err="1">
                <a:solidFill>
                  <a:srgbClr val="0033CC"/>
                </a:solidFill>
              </a:rPr>
              <a:t>pasal</a:t>
            </a:r>
            <a:r>
              <a:rPr lang="en-US" b="1" dirty="0">
                <a:solidFill>
                  <a:srgbClr val="0033CC"/>
                </a:solidFill>
              </a:rPr>
              <a:t> 8.4.1) </a:t>
            </a:r>
          </a:p>
          <a:p>
            <a:pPr marL="174625" indent="-174625">
              <a:buFontTx/>
              <a:buChar char="•"/>
            </a:pPr>
            <a:r>
              <a:rPr lang="en-US" b="1" dirty="0" err="1">
                <a:solidFill>
                  <a:srgbClr val="0033CC"/>
                </a:solidFill>
              </a:rPr>
              <a:t>Berlaku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untuk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semua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pembelian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produk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dan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jasa</a:t>
            </a:r>
            <a:r>
              <a:rPr lang="en-US" b="1" dirty="0">
                <a:solidFill>
                  <a:srgbClr val="0033CC"/>
                </a:solidFill>
              </a:rPr>
              <a:t> yang </a:t>
            </a:r>
            <a:r>
              <a:rPr lang="en-US" b="1" dirty="0" err="1">
                <a:solidFill>
                  <a:srgbClr val="0033CC"/>
                </a:solidFill>
              </a:rPr>
              <a:t>mempengaruhi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persyaratan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pelanggan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seperti</a:t>
            </a:r>
            <a:r>
              <a:rPr lang="en-US" b="1" dirty="0">
                <a:solidFill>
                  <a:srgbClr val="0033CC"/>
                </a:solidFill>
              </a:rPr>
              <a:t> sub assembly, sequencing, </a:t>
            </a:r>
            <a:r>
              <a:rPr lang="en-US" b="1" dirty="0" err="1">
                <a:solidFill>
                  <a:srgbClr val="0033CC"/>
                </a:solidFill>
              </a:rPr>
              <a:t>menyortir</a:t>
            </a:r>
            <a:r>
              <a:rPr lang="en-US" b="1" dirty="0">
                <a:solidFill>
                  <a:srgbClr val="0033CC"/>
                </a:solidFill>
              </a:rPr>
              <a:t>, </a:t>
            </a:r>
            <a:r>
              <a:rPr lang="en-US" b="1" dirty="0" err="1">
                <a:solidFill>
                  <a:srgbClr val="0033CC"/>
                </a:solidFill>
              </a:rPr>
              <a:t>pengerjaan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ulang</a:t>
            </a:r>
            <a:r>
              <a:rPr lang="en-US" b="1" dirty="0">
                <a:solidFill>
                  <a:srgbClr val="0033CC"/>
                </a:solidFill>
              </a:rPr>
              <a:t>, </a:t>
            </a:r>
            <a:r>
              <a:rPr lang="en-US" b="1" dirty="0" err="1">
                <a:solidFill>
                  <a:srgbClr val="0033CC"/>
                </a:solidFill>
              </a:rPr>
              <a:t>dan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jasa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kalibrasi</a:t>
            </a:r>
            <a:endParaRPr lang="en-US" b="1" dirty="0">
              <a:solidFill>
                <a:srgbClr val="0033CC"/>
              </a:solidFill>
            </a:endParaRPr>
          </a:p>
          <a:p>
            <a:pPr marL="174625" indent="-174625"/>
            <a:endParaRPr lang="en-US" i="1" u="sng" dirty="0">
              <a:solidFill>
                <a:srgbClr val="0033CC"/>
              </a:solidFill>
            </a:endParaRPr>
          </a:p>
          <a:p>
            <a:pPr marL="174625" indent="-174625"/>
            <a:r>
              <a:rPr lang="en-US" u="sng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386501-DA1C-4344-9E69-51CE62158031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359CE575-8CDA-4A2E-8C81-4F3EE737213A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5637999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26"/>
          <p:cNvGraphicFramePr>
            <a:graphicFrameLocks noGrp="1" noChangeAspect="1"/>
          </p:cNvGraphicFramePr>
          <p:nvPr>
            <p:ph sz="half" idx="1"/>
          </p:nvPr>
        </p:nvGraphicFramePr>
        <p:xfrm>
          <a:off x="128511" y="939800"/>
          <a:ext cx="2552700" cy="497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314" name="Visio" r:id="rId4" imgW="2389632" imgH="4657649" progId="Visio.Drawing.11">
                  <p:embed/>
                </p:oleObj>
              </mc:Choice>
              <mc:Fallback>
                <p:oleObj name="Visio" r:id="rId4" imgW="2389632" imgH="4657649" progId="Visio.Drawing.11">
                  <p:embed/>
                  <p:pic>
                    <p:nvPicPr>
                      <p:cNvPr id="11266" name="Object 2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11" y="939800"/>
                        <a:ext cx="2552700" cy="4976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2649538" y="44450"/>
            <a:ext cx="4608512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u="sng" dirty="0"/>
              <a:t>Proses </a:t>
            </a:r>
            <a:r>
              <a:rPr lang="en-US" sz="2800" u="sng" dirty="0" err="1"/>
              <a:t>Pembelian</a:t>
            </a:r>
            <a:r>
              <a:rPr lang="en-US" sz="2800" dirty="0"/>
              <a:t> </a:t>
            </a:r>
          </a:p>
        </p:txBody>
      </p:sp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1857654" y="6172200"/>
            <a:ext cx="328612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B</a:t>
            </a:r>
          </a:p>
        </p:txBody>
      </p:sp>
      <p:sp>
        <p:nvSpPr>
          <p:cNvPr id="11271" name="Text Box 11"/>
          <p:cNvSpPr txBox="1">
            <a:spLocks noChangeArrowheads="1"/>
          </p:cNvSpPr>
          <p:nvPr/>
        </p:nvSpPr>
        <p:spPr bwMode="auto">
          <a:xfrm>
            <a:off x="3295651" y="1860699"/>
            <a:ext cx="6457949" cy="11695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4625" indent="-174625">
              <a:buFontTx/>
              <a:buChar char="•"/>
            </a:pPr>
            <a:r>
              <a:rPr lang="en-US" sz="1400" b="1" dirty="0" err="1">
                <a:solidFill>
                  <a:srgbClr val="0033CC"/>
                </a:solidFill>
              </a:rPr>
              <a:t>Mengevaluasi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dan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memilih</a:t>
            </a:r>
            <a:r>
              <a:rPr lang="en-US" sz="1400" b="1" dirty="0">
                <a:solidFill>
                  <a:srgbClr val="0033CC"/>
                </a:solidFill>
              </a:rPr>
              <a:t> supplier </a:t>
            </a:r>
            <a:r>
              <a:rPr lang="en-US" sz="1400" b="1" dirty="0" err="1">
                <a:solidFill>
                  <a:srgbClr val="0033CC"/>
                </a:solidFill>
              </a:rPr>
              <a:t>atas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dasar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kemampuannya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memenuhi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persyaratan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perusahaan</a:t>
            </a:r>
            <a:r>
              <a:rPr lang="en-US" sz="1400" b="1" dirty="0">
                <a:solidFill>
                  <a:srgbClr val="0033CC"/>
                </a:solidFill>
              </a:rPr>
              <a:t> (8.4.1)</a:t>
            </a:r>
          </a:p>
          <a:p>
            <a:pPr marL="174625" indent="-174625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400" i="1" dirty="0" err="1"/>
              <a:t>Harus</a:t>
            </a:r>
            <a:r>
              <a:rPr lang="en-US" sz="1400" i="1" dirty="0"/>
              <a:t> </a:t>
            </a:r>
            <a:r>
              <a:rPr lang="en-US" sz="1400" i="1" dirty="0" err="1"/>
              <a:t>ada</a:t>
            </a:r>
            <a:r>
              <a:rPr lang="en-US" sz="1400" i="1" dirty="0"/>
              <a:t> </a:t>
            </a:r>
            <a:r>
              <a:rPr lang="en-US" sz="1400" i="1" dirty="0" err="1"/>
              <a:t>kriteria</a:t>
            </a:r>
            <a:r>
              <a:rPr lang="en-US" sz="1400" i="1" dirty="0"/>
              <a:t> </a:t>
            </a:r>
            <a:r>
              <a:rPr lang="en-US" sz="1400" i="1" dirty="0" err="1"/>
              <a:t>untuk</a:t>
            </a:r>
            <a:r>
              <a:rPr lang="en-US" sz="1400" i="1" dirty="0"/>
              <a:t> </a:t>
            </a:r>
            <a:r>
              <a:rPr lang="en-US" sz="1400" i="1" dirty="0" err="1"/>
              <a:t>pemilihan</a:t>
            </a:r>
            <a:r>
              <a:rPr lang="en-US" sz="1400" i="1" dirty="0"/>
              <a:t>, </a:t>
            </a:r>
            <a:r>
              <a:rPr lang="en-US" sz="1400" i="1" dirty="0" err="1"/>
              <a:t>evaluasi</a:t>
            </a:r>
            <a:r>
              <a:rPr lang="en-US" sz="1400" i="1" dirty="0"/>
              <a:t> </a:t>
            </a:r>
            <a:r>
              <a:rPr lang="en-US" sz="1400" i="1" dirty="0" err="1"/>
              <a:t>dan</a:t>
            </a:r>
            <a:r>
              <a:rPr lang="en-US" sz="1400" i="1" dirty="0"/>
              <a:t> </a:t>
            </a:r>
            <a:r>
              <a:rPr lang="en-US" sz="1400" i="1" dirty="0" err="1"/>
              <a:t>evaluasi</a:t>
            </a:r>
            <a:r>
              <a:rPr lang="en-US" sz="1400" i="1" dirty="0"/>
              <a:t> </a:t>
            </a:r>
            <a:r>
              <a:rPr lang="en-US" sz="1400" i="1" dirty="0" err="1"/>
              <a:t>ulang</a:t>
            </a:r>
            <a:r>
              <a:rPr lang="en-US" sz="1400" i="1" dirty="0"/>
              <a:t>  </a:t>
            </a:r>
          </a:p>
          <a:p>
            <a:pPr marL="174625" indent="-174625">
              <a:lnSpc>
                <a:spcPct val="80000"/>
              </a:lnSpc>
              <a:spcBef>
                <a:spcPct val="20000"/>
              </a:spcBef>
            </a:pPr>
            <a:r>
              <a:rPr lang="en-US" sz="1400" i="1" dirty="0"/>
              <a:t>    (IATF 8.4.2.4)</a:t>
            </a:r>
          </a:p>
          <a:p>
            <a:pPr marL="174625" indent="-174625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400" b="1" i="1" dirty="0"/>
              <a:t>Record </a:t>
            </a:r>
            <a:r>
              <a:rPr lang="en-US" sz="1400" b="1" i="1" dirty="0" err="1"/>
              <a:t>hasil</a:t>
            </a:r>
            <a:r>
              <a:rPr lang="en-US" sz="1400" b="1" i="1" dirty="0"/>
              <a:t> </a:t>
            </a:r>
            <a:r>
              <a:rPr lang="en-US" sz="1400" b="1" i="1" dirty="0" err="1"/>
              <a:t>evaluasi</a:t>
            </a:r>
            <a:r>
              <a:rPr lang="en-US" sz="1400" b="1" i="1" dirty="0"/>
              <a:t> </a:t>
            </a:r>
            <a:r>
              <a:rPr lang="en-US" sz="1400" b="1" i="1" dirty="0" err="1"/>
              <a:t>harus</a:t>
            </a:r>
            <a:r>
              <a:rPr lang="en-US" sz="1400" b="1" i="1" dirty="0"/>
              <a:t> </a:t>
            </a:r>
            <a:r>
              <a:rPr lang="en-US" sz="1400" b="1" i="1" dirty="0" err="1"/>
              <a:t>disimpan</a:t>
            </a:r>
            <a:r>
              <a:rPr lang="en-US" sz="1400" b="1" i="1" dirty="0"/>
              <a:t> (IATF 7.5.3.2.1)</a:t>
            </a:r>
          </a:p>
        </p:txBody>
      </p:sp>
      <p:sp>
        <p:nvSpPr>
          <p:cNvPr id="11272" name="Line 15"/>
          <p:cNvSpPr>
            <a:spLocks noChangeShapeType="1"/>
          </p:cNvSpPr>
          <p:nvPr/>
        </p:nvSpPr>
        <p:spPr bwMode="auto">
          <a:xfrm flipH="1" flipV="1">
            <a:off x="2649538" y="2079279"/>
            <a:ext cx="576262" cy="21590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3" name="Line 16"/>
          <p:cNvSpPr>
            <a:spLocks noChangeShapeType="1"/>
          </p:cNvSpPr>
          <p:nvPr/>
        </p:nvSpPr>
        <p:spPr bwMode="auto">
          <a:xfrm flipH="1" flipV="1">
            <a:off x="2721769" y="1143000"/>
            <a:ext cx="431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4" name="Text Box 19"/>
          <p:cNvSpPr txBox="1">
            <a:spLocks noChangeArrowheads="1"/>
          </p:cNvSpPr>
          <p:nvPr/>
        </p:nvSpPr>
        <p:spPr bwMode="auto">
          <a:xfrm>
            <a:off x="3295651" y="762000"/>
            <a:ext cx="6457949" cy="10402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4625" indent="-174625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400" i="1" dirty="0" err="1"/>
              <a:t>Jika</a:t>
            </a:r>
            <a:r>
              <a:rPr lang="en-US" sz="1400" i="1" dirty="0"/>
              <a:t> </a:t>
            </a:r>
            <a:r>
              <a:rPr lang="en-US" sz="1400" i="1" dirty="0" err="1"/>
              <a:t>ditentukan</a:t>
            </a:r>
            <a:r>
              <a:rPr lang="en-US" sz="1400" i="1" dirty="0"/>
              <a:t> </a:t>
            </a:r>
            <a:r>
              <a:rPr lang="en-US" sz="1400" i="1" dirty="0" err="1"/>
              <a:t>dalam</a:t>
            </a:r>
            <a:r>
              <a:rPr lang="en-US" sz="1400" i="1" dirty="0"/>
              <a:t> </a:t>
            </a:r>
            <a:r>
              <a:rPr lang="en-US" sz="1400" i="1" dirty="0" err="1"/>
              <a:t>kontrak</a:t>
            </a:r>
            <a:r>
              <a:rPr lang="en-US" sz="1400" i="1" dirty="0"/>
              <a:t>, </a:t>
            </a:r>
            <a:r>
              <a:rPr lang="en-US" sz="1400" i="1" dirty="0" err="1"/>
              <a:t>perusahaan</a:t>
            </a:r>
            <a:r>
              <a:rPr lang="en-US" sz="1400" i="1" dirty="0"/>
              <a:t> </a:t>
            </a:r>
            <a:r>
              <a:rPr lang="en-US" sz="1400" i="1" dirty="0" err="1"/>
              <a:t>harus</a:t>
            </a:r>
            <a:r>
              <a:rPr lang="en-US" sz="1400" i="1" dirty="0"/>
              <a:t> </a:t>
            </a:r>
            <a:r>
              <a:rPr lang="en-US" sz="1400" i="1" dirty="0" err="1"/>
              <a:t>membeli</a:t>
            </a:r>
            <a:r>
              <a:rPr lang="en-US" sz="1400" i="1" dirty="0"/>
              <a:t> </a:t>
            </a:r>
            <a:r>
              <a:rPr lang="en-US" sz="1400" i="1" dirty="0" err="1"/>
              <a:t>produk</a:t>
            </a:r>
            <a:r>
              <a:rPr lang="en-US" sz="1400" i="1" dirty="0"/>
              <a:t>, material </a:t>
            </a:r>
            <a:r>
              <a:rPr lang="en-US" sz="1400" i="1" dirty="0" err="1"/>
              <a:t>atau</a:t>
            </a:r>
            <a:r>
              <a:rPr lang="en-US" sz="1400" i="1" dirty="0"/>
              <a:t> </a:t>
            </a:r>
            <a:r>
              <a:rPr lang="en-US" sz="1400" i="1" dirty="0" err="1"/>
              <a:t>jasa</a:t>
            </a:r>
            <a:r>
              <a:rPr lang="en-US" sz="1400" i="1" dirty="0"/>
              <a:t> </a:t>
            </a:r>
            <a:r>
              <a:rPr lang="en-US" sz="1400" i="1" dirty="0" err="1"/>
              <a:t>dari</a:t>
            </a:r>
            <a:r>
              <a:rPr lang="en-US" sz="1400" i="1" dirty="0"/>
              <a:t> </a:t>
            </a:r>
            <a:r>
              <a:rPr lang="en-US" sz="1400" i="1" dirty="0" err="1"/>
              <a:t>sumber</a:t>
            </a:r>
            <a:r>
              <a:rPr lang="en-US" sz="1400" i="1" dirty="0"/>
              <a:t> yang </a:t>
            </a:r>
            <a:r>
              <a:rPr lang="en-US" sz="1400" i="1" dirty="0" err="1"/>
              <a:t>disetujui</a:t>
            </a:r>
            <a:r>
              <a:rPr lang="en-US" sz="1400" i="1" dirty="0"/>
              <a:t> </a:t>
            </a:r>
            <a:r>
              <a:rPr lang="en-US" sz="1400" i="1" dirty="0" err="1"/>
              <a:t>oleh</a:t>
            </a:r>
            <a:r>
              <a:rPr lang="en-US" sz="1400" i="1" dirty="0"/>
              <a:t> customer. </a:t>
            </a:r>
          </a:p>
          <a:p>
            <a:pPr marL="174625" indent="-174625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400" i="1" dirty="0" err="1"/>
              <a:t>Walaupun</a:t>
            </a:r>
            <a:r>
              <a:rPr lang="en-US" sz="1400" i="1" dirty="0"/>
              <a:t> </a:t>
            </a:r>
            <a:r>
              <a:rPr lang="en-US" sz="1400" i="1" dirty="0" err="1"/>
              <a:t>membeli</a:t>
            </a:r>
            <a:r>
              <a:rPr lang="en-US" sz="1400" i="1" dirty="0"/>
              <a:t> </a:t>
            </a:r>
            <a:r>
              <a:rPr lang="en-US" sz="1400" i="1" dirty="0" err="1"/>
              <a:t>dari</a:t>
            </a:r>
            <a:r>
              <a:rPr lang="en-US" sz="1400" i="1" dirty="0"/>
              <a:t> </a:t>
            </a:r>
            <a:r>
              <a:rPr lang="en-US" sz="1400" i="1" dirty="0" err="1"/>
              <a:t>sumber</a:t>
            </a:r>
            <a:r>
              <a:rPr lang="en-US" sz="1400" i="1" dirty="0"/>
              <a:t> yang </a:t>
            </a:r>
            <a:r>
              <a:rPr lang="en-US" sz="1400" i="1" dirty="0" err="1"/>
              <a:t>ditentukan</a:t>
            </a:r>
            <a:r>
              <a:rPr lang="en-US" sz="1400" i="1" dirty="0"/>
              <a:t> Customer, </a:t>
            </a:r>
            <a:r>
              <a:rPr lang="en-US" sz="1400" i="1" dirty="0" err="1"/>
              <a:t>perusahaan</a:t>
            </a:r>
            <a:r>
              <a:rPr lang="en-US" sz="1400" i="1" dirty="0"/>
              <a:t> </a:t>
            </a:r>
            <a:r>
              <a:rPr lang="en-US" sz="1400" i="1" dirty="0" err="1"/>
              <a:t>harus</a:t>
            </a:r>
            <a:r>
              <a:rPr lang="en-US" sz="1400" i="1" dirty="0"/>
              <a:t> </a:t>
            </a:r>
            <a:r>
              <a:rPr lang="en-US" sz="1400" i="1" dirty="0" err="1"/>
              <a:t>tetap</a:t>
            </a:r>
            <a:r>
              <a:rPr lang="en-US" sz="1400" i="1" dirty="0"/>
              <a:t> </a:t>
            </a:r>
            <a:r>
              <a:rPr lang="en-US" sz="1400" i="1" dirty="0" err="1"/>
              <a:t>bertanggung</a:t>
            </a:r>
            <a:r>
              <a:rPr lang="en-US" sz="1400" i="1" dirty="0"/>
              <a:t> </a:t>
            </a:r>
            <a:r>
              <a:rPr lang="en-US" sz="1400" i="1" dirty="0" err="1"/>
              <a:t>jawab</a:t>
            </a:r>
            <a:r>
              <a:rPr lang="en-US" sz="1400" i="1" dirty="0"/>
              <a:t> </a:t>
            </a:r>
            <a:r>
              <a:rPr lang="en-US" sz="1400" i="1" dirty="0" err="1"/>
              <a:t>penuh</a:t>
            </a:r>
            <a:r>
              <a:rPr lang="en-US" sz="1400" i="1" dirty="0"/>
              <a:t> (IATF 8.4.1.3)</a:t>
            </a:r>
          </a:p>
          <a:p>
            <a:pPr marL="174625" indent="-174625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400" b="1" i="1" dirty="0" err="1"/>
              <a:t>Menetapkan</a:t>
            </a:r>
            <a:r>
              <a:rPr lang="en-US" sz="1400" b="1" i="1" dirty="0"/>
              <a:t> </a:t>
            </a:r>
            <a:r>
              <a:rPr lang="en-US" sz="1400" b="1" i="1" dirty="0" err="1"/>
              <a:t>persyaratan</a:t>
            </a:r>
            <a:r>
              <a:rPr lang="en-US" sz="1400" b="1" i="1" dirty="0"/>
              <a:t> </a:t>
            </a:r>
            <a:r>
              <a:rPr lang="en-US" sz="1400" b="1" i="1" dirty="0" err="1"/>
              <a:t>seleksi</a:t>
            </a:r>
            <a:r>
              <a:rPr lang="en-US" sz="1400" b="1" i="1" dirty="0"/>
              <a:t> supplier (IATF 8.4.1.2)</a:t>
            </a:r>
          </a:p>
        </p:txBody>
      </p:sp>
      <p:sp>
        <p:nvSpPr>
          <p:cNvPr id="11275" name="Line 20"/>
          <p:cNvSpPr>
            <a:spLocks noChangeShapeType="1"/>
          </p:cNvSpPr>
          <p:nvPr/>
        </p:nvSpPr>
        <p:spPr bwMode="auto">
          <a:xfrm>
            <a:off x="2468563" y="5562600"/>
            <a:ext cx="6477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6" name="Text Box 25"/>
          <p:cNvSpPr txBox="1">
            <a:spLocks noChangeArrowheads="1"/>
          </p:cNvSpPr>
          <p:nvPr/>
        </p:nvSpPr>
        <p:spPr bwMode="auto">
          <a:xfrm>
            <a:off x="3295651" y="4535031"/>
            <a:ext cx="6457949" cy="22467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3538" lvl="1" indent="-184150"/>
            <a:r>
              <a:rPr lang="en-US" sz="1400" i="1" dirty="0" err="1"/>
              <a:t>Melakukan</a:t>
            </a:r>
            <a:r>
              <a:rPr lang="en-US" sz="1400" i="1" dirty="0"/>
              <a:t> </a:t>
            </a:r>
            <a:r>
              <a:rPr lang="en-US" sz="1400" i="1" dirty="0" err="1"/>
              <a:t>inspeksi</a:t>
            </a:r>
            <a:r>
              <a:rPr lang="en-US" sz="1400" i="1" dirty="0"/>
              <a:t> </a:t>
            </a:r>
            <a:r>
              <a:rPr lang="en-US" sz="1400" i="1" dirty="0" err="1"/>
              <a:t>untuk</a:t>
            </a:r>
            <a:r>
              <a:rPr lang="en-US" sz="1400" i="1" dirty="0"/>
              <a:t> </a:t>
            </a:r>
            <a:r>
              <a:rPr lang="en-US" sz="1400" i="1" dirty="0" err="1"/>
              <a:t>menjamin</a:t>
            </a:r>
            <a:r>
              <a:rPr lang="en-US" sz="1400" i="1" dirty="0"/>
              <a:t> </a:t>
            </a:r>
            <a:r>
              <a:rPr lang="en-US" sz="1400" i="1" dirty="0" err="1"/>
              <a:t>produk</a:t>
            </a:r>
            <a:r>
              <a:rPr lang="en-US" sz="1400" i="1" dirty="0"/>
              <a:t> yang </a:t>
            </a:r>
            <a:r>
              <a:rPr lang="en-US" sz="1400" i="1" dirty="0" err="1"/>
              <a:t>dibeli</a:t>
            </a:r>
            <a:r>
              <a:rPr lang="en-US" sz="1400" i="1" dirty="0"/>
              <a:t> </a:t>
            </a:r>
            <a:r>
              <a:rPr lang="en-US" sz="1400" i="1" dirty="0" err="1"/>
              <a:t>sesuai</a:t>
            </a:r>
            <a:r>
              <a:rPr lang="en-US" sz="1400" i="1" dirty="0"/>
              <a:t> </a:t>
            </a:r>
            <a:r>
              <a:rPr lang="en-US" sz="1400" i="1" dirty="0" err="1"/>
              <a:t>persyaratan</a:t>
            </a:r>
            <a:r>
              <a:rPr lang="en-US" sz="1400" i="1" dirty="0"/>
              <a:t> </a:t>
            </a:r>
            <a:r>
              <a:rPr lang="en-US" sz="1400" i="1" dirty="0" err="1"/>
              <a:t>produk</a:t>
            </a:r>
            <a:r>
              <a:rPr lang="en-US" sz="1400" i="1" dirty="0"/>
              <a:t>, </a:t>
            </a:r>
            <a:r>
              <a:rPr lang="en-US" sz="1400" i="1" dirty="0" err="1"/>
              <a:t>dengan</a:t>
            </a:r>
            <a:r>
              <a:rPr lang="en-US" sz="1400" i="1" dirty="0"/>
              <a:t> </a:t>
            </a:r>
            <a:r>
              <a:rPr lang="en-US" sz="1400" i="1" dirty="0" err="1"/>
              <a:t>metode</a:t>
            </a:r>
            <a:r>
              <a:rPr lang="en-US" sz="1400" i="1" dirty="0"/>
              <a:t> </a:t>
            </a:r>
            <a:r>
              <a:rPr lang="en-US" sz="1400" i="1" dirty="0" err="1"/>
              <a:t>sbb</a:t>
            </a:r>
            <a:r>
              <a:rPr lang="en-US" sz="1400" i="1" dirty="0"/>
              <a:t> (IATF 8.6.4) :</a:t>
            </a:r>
          </a:p>
          <a:p>
            <a:pPr marL="363538" lvl="1" indent="-184150">
              <a:buFontTx/>
              <a:buChar char="•"/>
            </a:pPr>
            <a:r>
              <a:rPr lang="en-US" sz="1400" i="1" dirty="0" err="1"/>
              <a:t>Menerima</a:t>
            </a:r>
            <a:r>
              <a:rPr lang="en-US" sz="1400" i="1" dirty="0"/>
              <a:t> </a:t>
            </a:r>
            <a:r>
              <a:rPr lang="en-US" sz="1400" i="1" dirty="0" err="1"/>
              <a:t>dan</a:t>
            </a:r>
            <a:r>
              <a:rPr lang="en-US" sz="1400" i="1" dirty="0"/>
              <a:t> </a:t>
            </a:r>
            <a:r>
              <a:rPr lang="en-US" sz="1400" i="1" dirty="0" err="1"/>
              <a:t>mengevaluasi</a:t>
            </a:r>
            <a:r>
              <a:rPr lang="en-US" sz="1400" i="1" dirty="0"/>
              <a:t> data </a:t>
            </a:r>
            <a:r>
              <a:rPr lang="en-US" sz="1400" i="1" dirty="0" err="1"/>
              <a:t>statistik</a:t>
            </a:r>
            <a:endParaRPr lang="en-US" sz="1400" i="1" dirty="0"/>
          </a:p>
          <a:p>
            <a:pPr marL="363538" lvl="1" indent="-184150">
              <a:buFontTx/>
              <a:buChar char="•"/>
            </a:pPr>
            <a:r>
              <a:rPr lang="en-US" sz="1400" i="1" dirty="0" err="1"/>
              <a:t>Inspeksi</a:t>
            </a:r>
            <a:r>
              <a:rPr lang="en-US" sz="1400" i="1" dirty="0"/>
              <a:t> </a:t>
            </a:r>
            <a:r>
              <a:rPr lang="en-US" sz="1400" i="1" dirty="0" err="1"/>
              <a:t>dan</a:t>
            </a:r>
            <a:r>
              <a:rPr lang="en-US" sz="1400" i="1" dirty="0"/>
              <a:t> /</a:t>
            </a:r>
            <a:r>
              <a:rPr lang="en-US" sz="1400" i="1" dirty="0" err="1"/>
              <a:t>atau</a:t>
            </a:r>
            <a:r>
              <a:rPr lang="en-US" sz="1400" i="1" dirty="0"/>
              <a:t> </a:t>
            </a:r>
            <a:r>
              <a:rPr lang="en-US" sz="1400" i="1" dirty="0" err="1"/>
              <a:t>pengujian</a:t>
            </a:r>
            <a:r>
              <a:rPr lang="en-US" sz="1400" i="1" dirty="0"/>
              <a:t> </a:t>
            </a:r>
            <a:r>
              <a:rPr lang="en-US" sz="1400" i="1" dirty="0" err="1"/>
              <a:t>seperti</a:t>
            </a:r>
            <a:r>
              <a:rPr lang="en-US" sz="1400" i="1" dirty="0"/>
              <a:t> sampling </a:t>
            </a:r>
            <a:r>
              <a:rPr lang="en-US" sz="1400" i="1" dirty="0" err="1"/>
              <a:t>berdasarkan</a:t>
            </a:r>
            <a:r>
              <a:rPr lang="en-US" sz="1400" i="1" dirty="0"/>
              <a:t> </a:t>
            </a:r>
            <a:r>
              <a:rPr lang="en-US" sz="1400" i="1" dirty="0" err="1"/>
              <a:t>performa</a:t>
            </a:r>
            <a:r>
              <a:rPr lang="en-US" sz="1400" i="1" dirty="0"/>
              <a:t>.</a:t>
            </a:r>
          </a:p>
          <a:p>
            <a:pPr marL="363538" lvl="1" indent="-184150">
              <a:buFontTx/>
              <a:buChar char="•"/>
            </a:pPr>
            <a:r>
              <a:rPr lang="en-US" sz="1400" i="1" dirty="0" err="1"/>
              <a:t>Penilaian</a:t>
            </a:r>
            <a:r>
              <a:rPr lang="en-US" sz="1400" i="1" dirty="0"/>
              <a:t> </a:t>
            </a:r>
            <a:r>
              <a:rPr lang="en-US" sz="1400" i="1" dirty="0" err="1"/>
              <a:t>pihak</a:t>
            </a:r>
            <a:r>
              <a:rPr lang="en-US" sz="1400" i="1" dirty="0"/>
              <a:t> </a:t>
            </a:r>
            <a:r>
              <a:rPr lang="en-US" sz="1400" i="1" dirty="0" err="1"/>
              <a:t>kedua</a:t>
            </a:r>
            <a:r>
              <a:rPr lang="en-US" sz="1400" i="1" dirty="0"/>
              <a:t> </a:t>
            </a:r>
            <a:r>
              <a:rPr lang="en-US" sz="1400" i="1" dirty="0" err="1"/>
              <a:t>dan</a:t>
            </a:r>
            <a:r>
              <a:rPr lang="en-US" sz="1400" i="1" dirty="0"/>
              <a:t> </a:t>
            </a:r>
            <a:r>
              <a:rPr lang="en-US" sz="1400" i="1" dirty="0" err="1"/>
              <a:t>ketiga</a:t>
            </a:r>
            <a:r>
              <a:rPr lang="en-US" sz="1400" i="1" dirty="0"/>
              <a:t> </a:t>
            </a:r>
            <a:r>
              <a:rPr lang="en-US" sz="1400" i="1" dirty="0" err="1"/>
              <a:t>atau</a:t>
            </a:r>
            <a:r>
              <a:rPr lang="en-US" sz="1400" i="1" dirty="0"/>
              <a:t> audit </a:t>
            </a:r>
            <a:r>
              <a:rPr lang="en-US" sz="1400" i="1" dirty="0" err="1"/>
              <a:t>dilokasi</a:t>
            </a:r>
            <a:r>
              <a:rPr lang="en-US" sz="1400" i="1" dirty="0"/>
              <a:t> supplier, yang </a:t>
            </a:r>
            <a:r>
              <a:rPr lang="en-US" sz="1400" i="1" dirty="0" err="1"/>
              <a:t>dilengkapi</a:t>
            </a:r>
            <a:r>
              <a:rPr lang="en-US" sz="1400" i="1" dirty="0"/>
              <a:t> </a:t>
            </a:r>
            <a:r>
              <a:rPr lang="en-US" sz="1400" i="1" dirty="0" err="1"/>
              <a:t>dengan</a:t>
            </a:r>
            <a:r>
              <a:rPr lang="en-US" sz="1400" i="1" dirty="0"/>
              <a:t> record </a:t>
            </a:r>
            <a:r>
              <a:rPr lang="en-US" sz="1400" i="1" dirty="0" err="1"/>
              <a:t>keberterimaan</a:t>
            </a:r>
            <a:r>
              <a:rPr lang="en-US" sz="1400" i="1" dirty="0"/>
              <a:t> </a:t>
            </a:r>
            <a:r>
              <a:rPr lang="en-US" sz="1400" i="1" dirty="0" err="1"/>
              <a:t>mutu</a:t>
            </a:r>
            <a:r>
              <a:rPr lang="en-US" sz="1400" i="1" dirty="0"/>
              <a:t> </a:t>
            </a:r>
            <a:r>
              <a:rPr lang="en-US" sz="1400" i="1" dirty="0" err="1"/>
              <a:t>produk</a:t>
            </a:r>
            <a:r>
              <a:rPr lang="en-US" sz="1400" i="1" dirty="0"/>
              <a:t> yang </a:t>
            </a:r>
            <a:r>
              <a:rPr lang="en-US" sz="1400" i="1" dirty="0" err="1"/>
              <a:t>dikirim</a:t>
            </a:r>
            <a:r>
              <a:rPr lang="en-US" sz="1400" i="1" dirty="0"/>
              <a:t>.</a:t>
            </a:r>
          </a:p>
          <a:p>
            <a:pPr marL="363538" lvl="1" indent="-184150">
              <a:buFontTx/>
              <a:buChar char="•"/>
            </a:pPr>
            <a:r>
              <a:rPr lang="en-US" sz="1400" i="1" dirty="0" err="1"/>
              <a:t>Evaluasi</a:t>
            </a:r>
            <a:r>
              <a:rPr lang="en-US" sz="1400" i="1" dirty="0"/>
              <a:t> </a:t>
            </a:r>
            <a:r>
              <a:rPr lang="en-US" sz="1400" i="1" dirty="0" err="1"/>
              <a:t>oleh</a:t>
            </a:r>
            <a:r>
              <a:rPr lang="en-US" sz="1400" i="1" dirty="0"/>
              <a:t> </a:t>
            </a:r>
            <a:r>
              <a:rPr lang="en-US" sz="1400" i="1" dirty="0" err="1"/>
              <a:t>laboratorium</a:t>
            </a:r>
            <a:r>
              <a:rPr lang="en-US" sz="1400" i="1" dirty="0"/>
              <a:t> yang </a:t>
            </a:r>
            <a:r>
              <a:rPr lang="en-US" sz="1400" i="1" dirty="0" err="1"/>
              <a:t>ditunjuk</a:t>
            </a:r>
            <a:r>
              <a:rPr lang="en-US" sz="1400" i="1" dirty="0"/>
              <a:t>.</a:t>
            </a:r>
          </a:p>
          <a:p>
            <a:pPr marL="363538" lvl="1" indent="-184150">
              <a:buFontTx/>
              <a:buChar char="•"/>
            </a:pPr>
            <a:r>
              <a:rPr lang="en-US" sz="1400" i="1" dirty="0" err="1"/>
              <a:t>Metode</a:t>
            </a:r>
            <a:r>
              <a:rPr lang="en-US" sz="1400" i="1" dirty="0"/>
              <a:t> lain yang </a:t>
            </a:r>
            <a:r>
              <a:rPr lang="en-US" sz="1400" i="1" dirty="0" err="1"/>
              <a:t>disetujui</a:t>
            </a:r>
            <a:r>
              <a:rPr lang="en-US" sz="1400" i="1" dirty="0"/>
              <a:t>  </a:t>
            </a:r>
            <a:r>
              <a:rPr lang="en-US" sz="1400" i="1" dirty="0" err="1"/>
              <a:t>oleh</a:t>
            </a:r>
            <a:r>
              <a:rPr lang="en-US" sz="1400" i="1" dirty="0"/>
              <a:t> Customer.</a:t>
            </a:r>
          </a:p>
          <a:p>
            <a:r>
              <a:rPr lang="en-US" sz="1400" b="1" dirty="0" err="1"/>
              <a:t>Jenis</a:t>
            </a:r>
            <a:r>
              <a:rPr lang="en-US" sz="1400" b="1" dirty="0"/>
              <a:t> </a:t>
            </a:r>
            <a:r>
              <a:rPr lang="en-US" sz="1400" b="1" dirty="0" err="1"/>
              <a:t>dan</a:t>
            </a:r>
            <a:r>
              <a:rPr lang="en-US" sz="1400" b="1" dirty="0"/>
              <a:t> </a:t>
            </a:r>
            <a:r>
              <a:rPr lang="en-US" sz="1400" b="1" dirty="0" err="1"/>
              <a:t>sistem</a:t>
            </a:r>
            <a:r>
              <a:rPr lang="en-US" sz="1400" b="1" dirty="0"/>
              <a:t> </a:t>
            </a:r>
            <a:r>
              <a:rPr lang="en-US" sz="1400" b="1" dirty="0" err="1"/>
              <a:t>kontrol</a:t>
            </a:r>
            <a:r>
              <a:rPr lang="en-US" sz="1400" b="1" dirty="0"/>
              <a:t> supplier </a:t>
            </a:r>
            <a:r>
              <a:rPr lang="en-US" sz="1400" b="1" dirty="0" err="1"/>
              <a:t>tergantung</a:t>
            </a:r>
            <a:r>
              <a:rPr lang="en-US" sz="1400" b="1" dirty="0"/>
              <a:t> </a:t>
            </a:r>
            <a:r>
              <a:rPr lang="en-US" sz="1400" b="1" dirty="0" err="1"/>
              <a:t>dari</a:t>
            </a:r>
            <a:r>
              <a:rPr lang="en-US" sz="1400" b="1" dirty="0"/>
              <a:t> </a:t>
            </a:r>
            <a:r>
              <a:rPr lang="en-US" sz="1400" b="1" dirty="0" err="1"/>
              <a:t>efek</a:t>
            </a:r>
            <a:r>
              <a:rPr lang="en-US" sz="1400" b="1" dirty="0"/>
              <a:t> </a:t>
            </a:r>
            <a:r>
              <a:rPr lang="en-US" sz="1400" b="1" dirty="0" err="1"/>
              <a:t>dari</a:t>
            </a:r>
            <a:r>
              <a:rPr lang="en-US" sz="1400" b="1" dirty="0"/>
              <a:t> </a:t>
            </a:r>
            <a:r>
              <a:rPr lang="en-US" sz="1400" b="1" dirty="0" err="1"/>
              <a:t>barang</a:t>
            </a:r>
            <a:r>
              <a:rPr lang="en-US" sz="1400" b="1" dirty="0"/>
              <a:t>/</a:t>
            </a:r>
            <a:r>
              <a:rPr lang="en-US" sz="1400" b="1" dirty="0" err="1"/>
              <a:t>jasa</a:t>
            </a:r>
            <a:r>
              <a:rPr lang="en-US" sz="1400" b="1" dirty="0"/>
              <a:t> </a:t>
            </a:r>
            <a:r>
              <a:rPr lang="en-US" sz="1400" b="1" dirty="0" err="1"/>
              <a:t>terhadap</a:t>
            </a:r>
            <a:r>
              <a:rPr lang="en-US" sz="1400" b="1" dirty="0"/>
              <a:t> </a:t>
            </a:r>
            <a:r>
              <a:rPr lang="en-US" sz="1400" b="1" dirty="0" err="1"/>
              <a:t>proses</a:t>
            </a:r>
            <a:r>
              <a:rPr lang="en-US" sz="1400" b="1" dirty="0"/>
              <a:t> </a:t>
            </a:r>
            <a:r>
              <a:rPr lang="en-US" sz="1400" b="1" dirty="0" err="1"/>
              <a:t>produksi</a:t>
            </a:r>
            <a:r>
              <a:rPr lang="en-US" sz="1400" b="1" dirty="0"/>
              <a:t> </a:t>
            </a:r>
            <a:r>
              <a:rPr lang="en-US" sz="1400" b="1" dirty="0" err="1"/>
              <a:t>diperusahaan</a:t>
            </a:r>
            <a:r>
              <a:rPr lang="en-US" sz="1400" b="1" dirty="0"/>
              <a:t> (8.4.1)</a:t>
            </a:r>
          </a:p>
        </p:txBody>
      </p:sp>
      <p:sp>
        <p:nvSpPr>
          <p:cNvPr id="11277" name="Text Box 30"/>
          <p:cNvSpPr txBox="1">
            <a:spLocks noChangeArrowheads="1"/>
          </p:cNvSpPr>
          <p:nvPr/>
        </p:nvSpPr>
        <p:spPr bwMode="auto">
          <a:xfrm>
            <a:off x="1840172" y="293466"/>
            <a:ext cx="328612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A</a:t>
            </a:r>
          </a:p>
        </p:txBody>
      </p:sp>
      <p:sp>
        <p:nvSpPr>
          <p:cNvPr id="11278" name="Line 31"/>
          <p:cNvSpPr>
            <a:spLocks noChangeShapeType="1"/>
          </p:cNvSpPr>
          <p:nvPr/>
        </p:nvSpPr>
        <p:spPr bwMode="auto">
          <a:xfrm>
            <a:off x="2016641" y="635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9" name="Text Box 32"/>
          <p:cNvSpPr txBox="1">
            <a:spLocks noChangeArrowheads="1"/>
          </p:cNvSpPr>
          <p:nvPr/>
        </p:nvSpPr>
        <p:spPr bwMode="auto">
          <a:xfrm>
            <a:off x="3295651" y="3092301"/>
            <a:ext cx="6457949" cy="1384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1" dirty="0" err="1"/>
              <a:t>Harus</a:t>
            </a:r>
            <a:r>
              <a:rPr lang="en-US" sz="1400" i="1" dirty="0"/>
              <a:t> </a:t>
            </a:r>
            <a:r>
              <a:rPr lang="en-US" sz="1400" i="1" dirty="0" err="1"/>
              <a:t>menetapkan</a:t>
            </a:r>
            <a:r>
              <a:rPr lang="en-US" sz="1400" i="1" dirty="0"/>
              <a:t> </a:t>
            </a:r>
            <a:r>
              <a:rPr lang="en-US" sz="1400" i="1" dirty="0" err="1"/>
              <a:t>sistem</a:t>
            </a:r>
            <a:r>
              <a:rPr lang="en-US" sz="1400" i="1" dirty="0"/>
              <a:t> approval proses </a:t>
            </a:r>
            <a:r>
              <a:rPr lang="en-US" sz="1400" i="1" dirty="0" err="1"/>
              <a:t>produksi</a:t>
            </a:r>
            <a:r>
              <a:rPr lang="en-US" sz="1400" i="1" dirty="0"/>
              <a:t> </a:t>
            </a:r>
            <a:r>
              <a:rPr lang="en-US" sz="1400" i="1" dirty="0" err="1"/>
              <a:t>terhadap</a:t>
            </a:r>
            <a:r>
              <a:rPr lang="en-US" sz="1400" i="1" dirty="0"/>
              <a:t> supplier (IATF 8.3.4.4)</a:t>
            </a:r>
          </a:p>
          <a:p>
            <a:r>
              <a:rPr lang="en-US" sz="1400" b="1" i="1" u="sng" dirty="0" err="1"/>
              <a:t>Harus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mensyaratkan</a:t>
            </a:r>
            <a:r>
              <a:rPr lang="en-US" sz="1400" b="1" i="1" u="sng" dirty="0"/>
              <a:t> supplier </a:t>
            </a:r>
            <a:r>
              <a:rPr lang="en-US" sz="1400" b="1" i="1" u="sng" dirty="0" err="1"/>
              <a:t>produk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otomotive</a:t>
            </a:r>
            <a:r>
              <a:rPr lang="en-US" sz="1400" b="1" i="1" u="sng" dirty="0"/>
              <a:t> (</a:t>
            </a:r>
            <a:r>
              <a:rPr lang="en-US" sz="1400" b="1" i="1" u="sng" dirty="0" err="1"/>
              <a:t>terkait</a:t>
            </a:r>
            <a:r>
              <a:rPr lang="en-US" sz="1400" b="1" i="1" u="sng" dirty="0"/>
              <a:t> software </a:t>
            </a:r>
            <a:r>
              <a:rPr lang="en-US" sz="1400" b="1" i="1" u="sng" dirty="0" err="1"/>
              <a:t>atau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produk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otomotif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dengan</a:t>
            </a:r>
            <a:r>
              <a:rPr lang="en-US" sz="1400" b="1" i="1" u="sng" dirty="0"/>
              <a:t> software yang </a:t>
            </a:r>
            <a:r>
              <a:rPr lang="en-US" sz="1400" b="1" i="1" u="sng" dirty="0" err="1"/>
              <a:t>tertanam</a:t>
            </a:r>
            <a:r>
              <a:rPr lang="en-US" sz="1400" b="1" i="1" u="sng" dirty="0"/>
              <a:t>) </a:t>
            </a:r>
            <a:r>
              <a:rPr lang="en-US" sz="1400" b="1" i="1" u="sng" dirty="0" err="1"/>
              <a:t>untuk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menerapkan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dan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memelihara</a:t>
            </a:r>
            <a:r>
              <a:rPr lang="en-US" sz="1400" b="1" i="1" u="sng" dirty="0"/>
              <a:t> proses, </a:t>
            </a:r>
            <a:r>
              <a:rPr lang="en-US" sz="1400" b="1" i="1" u="sng" dirty="0" err="1"/>
              <a:t>guna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menjamin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mutu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produk</a:t>
            </a:r>
            <a:r>
              <a:rPr lang="en-US" sz="1400" b="1" i="1" u="sng" dirty="0"/>
              <a:t> software </a:t>
            </a:r>
            <a:r>
              <a:rPr lang="en-US" sz="1400" b="1" i="1" u="sng" dirty="0" err="1"/>
              <a:t>mereka</a:t>
            </a:r>
            <a:r>
              <a:rPr lang="en-US" sz="1400" b="1" i="1" u="sng" dirty="0"/>
              <a:t>. (IATF 8.4.2.3.1). </a:t>
            </a:r>
          </a:p>
        </p:txBody>
      </p:sp>
      <p:sp>
        <p:nvSpPr>
          <p:cNvPr id="11280" name="Line 33"/>
          <p:cNvSpPr>
            <a:spLocks noChangeShapeType="1"/>
          </p:cNvSpPr>
          <p:nvPr/>
        </p:nvSpPr>
        <p:spPr bwMode="auto">
          <a:xfrm flipV="1">
            <a:off x="2686050" y="3879768"/>
            <a:ext cx="503238" cy="576263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28511" y="6370637"/>
            <a:ext cx="514273" cy="411163"/>
          </a:xfrm>
        </p:spPr>
        <p:txBody>
          <a:bodyPr/>
          <a:lstStyle/>
          <a:p>
            <a:pPr>
              <a:defRPr/>
            </a:pPr>
            <a:fld id="{632BC2DD-B907-4EAD-A314-23C8F4C3EF25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19" name="Line 5">
            <a:extLst>
              <a:ext uri="{FF2B5EF4-FFF2-40B4-BE49-F238E27FC236}">
                <a16:creationId xmlns:a16="http://schemas.microsoft.com/office/drawing/2014/main" id="{4B125EE3-65D6-4459-AA33-D97A2AF185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21960" y="5916612"/>
            <a:ext cx="0" cy="255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413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35284" y="1524000"/>
            <a:ext cx="677071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 dirty="0" err="1"/>
              <a:t>Organisasi</a:t>
            </a:r>
            <a:r>
              <a:rPr lang="en-US" sz="2000" u="sng" dirty="0"/>
              <a:t> </a:t>
            </a:r>
            <a:r>
              <a:rPr lang="en-US" sz="2000" u="sng" dirty="0" err="1"/>
              <a:t>harus</a:t>
            </a:r>
            <a:r>
              <a:rPr lang="en-US" sz="2000" u="sng" dirty="0"/>
              <a:t> </a:t>
            </a:r>
            <a:r>
              <a:rPr lang="en-US" sz="2000" u="sng" dirty="0" err="1"/>
              <a:t>memiliki</a:t>
            </a:r>
            <a:r>
              <a:rPr lang="en-US" sz="2000" u="sng" dirty="0"/>
              <a:t> </a:t>
            </a:r>
            <a:r>
              <a:rPr lang="en-US" sz="2000" u="sng" dirty="0" err="1"/>
              <a:t>dokumen</a:t>
            </a:r>
            <a:r>
              <a:rPr lang="en-US" sz="2000" u="sng" dirty="0"/>
              <a:t> </a:t>
            </a:r>
            <a:r>
              <a:rPr lang="en-US" sz="2000" u="sng" dirty="0" err="1"/>
              <a:t>terkait</a:t>
            </a:r>
            <a:r>
              <a:rPr lang="en-US" sz="2000" u="sng" dirty="0"/>
              <a:t> proses </a:t>
            </a:r>
            <a:r>
              <a:rPr lang="en-US" sz="2000" u="sng" dirty="0" err="1"/>
              <a:t>pemilihan</a:t>
            </a:r>
            <a:r>
              <a:rPr lang="en-US" sz="2000" u="sng" dirty="0"/>
              <a:t> supplier. Proses </a:t>
            </a:r>
            <a:r>
              <a:rPr lang="en-US" sz="2000" u="sng" dirty="0" err="1"/>
              <a:t>seleksi</a:t>
            </a:r>
            <a:r>
              <a:rPr lang="en-US" sz="2000" u="sng" dirty="0"/>
              <a:t> </a:t>
            </a:r>
            <a:r>
              <a:rPr lang="en-US" sz="2000" u="sng" dirty="0" err="1"/>
              <a:t>harus</a:t>
            </a:r>
            <a:r>
              <a:rPr lang="en-US" sz="2000" u="sng" dirty="0"/>
              <a:t> </a:t>
            </a:r>
            <a:r>
              <a:rPr lang="en-US" sz="2000" u="sng" dirty="0" err="1"/>
              <a:t>meliputi</a:t>
            </a:r>
            <a:r>
              <a:rPr lang="en-US" sz="2000" u="sng" dirty="0"/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u="sng" dirty="0" err="1"/>
              <a:t>penilaian</a:t>
            </a:r>
            <a:r>
              <a:rPr lang="en-US" sz="2000" u="sng" dirty="0"/>
              <a:t> </a:t>
            </a:r>
            <a:r>
              <a:rPr lang="en-US" sz="2000" u="sng" dirty="0" err="1"/>
              <a:t>risiko</a:t>
            </a:r>
            <a:r>
              <a:rPr lang="en-US" sz="2000" u="sng" dirty="0"/>
              <a:t> </a:t>
            </a:r>
            <a:r>
              <a:rPr lang="en-US" sz="2000" u="sng" dirty="0" err="1"/>
              <a:t>pemasok</a:t>
            </a:r>
            <a:r>
              <a:rPr lang="en-US" sz="2000" u="sng" dirty="0"/>
              <a:t> yang </a:t>
            </a:r>
            <a:r>
              <a:rPr lang="en-US" sz="2000" u="sng" dirty="0" err="1"/>
              <a:t>dipilih</a:t>
            </a:r>
            <a:r>
              <a:rPr lang="en-US" sz="2000" u="sng" dirty="0"/>
              <a:t> </a:t>
            </a:r>
            <a:r>
              <a:rPr lang="en-US" sz="2000" u="sng" dirty="0" err="1"/>
              <a:t>untuk</a:t>
            </a:r>
            <a:r>
              <a:rPr lang="en-US" sz="2000" u="sng" dirty="0"/>
              <a:t> </a:t>
            </a:r>
            <a:r>
              <a:rPr lang="en-US" sz="2000" u="sng" dirty="0" err="1"/>
              <a:t>kesesuaian</a:t>
            </a:r>
            <a:r>
              <a:rPr lang="en-US" sz="2000" u="sng" dirty="0"/>
              <a:t> </a:t>
            </a:r>
            <a:r>
              <a:rPr lang="en-US" sz="2000" u="sng" dirty="0" err="1"/>
              <a:t>produk</a:t>
            </a:r>
            <a:r>
              <a:rPr lang="en-US" sz="2000" u="sng" dirty="0"/>
              <a:t> </a:t>
            </a:r>
            <a:r>
              <a:rPr lang="en-US" sz="2000" u="sng" dirty="0" err="1"/>
              <a:t>dan</a:t>
            </a:r>
            <a:r>
              <a:rPr lang="en-US" sz="2000" u="sng" dirty="0"/>
              <a:t> </a:t>
            </a:r>
            <a:r>
              <a:rPr lang="en-US" sz="2000" u="sng" dirty="0" err="1"/>
              <a:t>pasokan</a:t>
            </a:r>
            <a:r>
              <a:rPr lang="en-US" sz="2000" u="sng" dirty="0"/>
              <a:t> </a:t>
            </a:r>
            <a:r>
              <a:rPr lang="en-US" sz="2000" u="sng" dirty="0" err="1"/>
              <a:t>tak</a:t>
            </a:r>
            <a:r>
              <a:rPr lang="en-US" sz="2000" u="sng" dirty="0"/>
              <a:t> </a:t>
            </a:r>
            <a:r>
              <a:rPr lang="en-US" sz="2000" u="sng" dirty="0" err="1"/>
              <a:t>terputus</a:t>
            </a:r>
            <a:r>
              <a:rPr lang="en-US" sz="2000" u="sng" dirty="0"/>
              <a:t> </a:t>
            </a:r>
            <a:r>
              <a:rPr lang="en-US" sz="2000" u="sng" dirty="0" err="1"/>
              <a:t>dari</a:t>
            </a:r>
            <a:r>
              <a:rPr lang="en-US" sz="2000" u="sng" dirty="0"/>
              <a:t> </a:t>
            </a:r>
            <a:r>
              <a:rPr lang="en-US" sz="2000" u="sng" dirty="0" err="1"/>
              <a:t>produk</a:t>
            </a:r>
            <a:r>
              <a:rPr lang="en-US" sz="2000" u="sng" dirty="0"/>
              <a:t> </a:t>
            </a:r>
            <a:r>
              <a:rPr lang="en-US" sz="2000" u="sng" dirty="0" err="1"/>
              <a:t>organisasi</a:t>
            </a:r>
            <a:r>
              <a:rPr lang="en-US" sz="2000" u="sng" dirty="0"/>
              <a:t> </a:t>
            </a:r>
            <a:r>
              <a:rPr lang="en-US" sz="2000" u="sng" dirty="0" err="1"/>
              <a:t>untuk</a:t>
            </a:r>
            <a:r>
              <a:rPr lang="en-US" sz="2000" u="sng" dirty="0"/>
              <a:t> </a:t>
            </a:r>
            <a:r>
              <a:rPr lang="en-US" sz="2000" u="sng" dirty="0" err="1"/>
              <a:t>pelanggan</a:t>
            </a:r>
            <a:r>
              <a:rPr lang="en-US" sz="2000" u="sng" dirty="0"/>
              <a:t> </a:t>
            </a:r>
            <a:r>
              <a:rPr lang="en-US" sz="2000" u="sng" dirty="0" err="1"/>
              <a:t>mereka</a:t>
            </a:r>
            <a:r>
              <a:rPr lang="en-US" sz="2000" u="sng" dirty="0"/>
              <a:t>;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u="sng" dirty="0" err="1"/>
              <a:t>kualitas</a:t>
            </a:r>
            <a:r>
              <a:rPr lang="en-US" sz="2000" u="sng" dirty="0"/>
              <a:t> </a:t>
            </a:r>
            <a:r>
              <a:rPr lang="en-US" sz="2000" u="sng" dirty="0" err="1"/>
              <a:t>dan</a:t>
            </a:r>
            <a:r>
              <a:rPr lang="en-US" sz="2000" u="sng" dirty="0"/>
              <a:t> </a:t>
            </a:r>
            <a:r>
              <a:rPr lang="en-US" sz="2000" u="sng" dirty="0" err="1"/>
              <a:t>kinerja</a:t>
            </a:r>
            <a:r>
              <a:rPr lang="en-US" sz="2000" u="sng" dirty="0"/>
              <a:t> </a:t>
            </a:r>
            <a:r>
              <a:rPr lang="en-US" sz="2000" u="sng" dirty="0" err="1"/>
              <a:t>pengiriman</a:t>
            </a:r>
            <a:r>
              <a:rPr lang="en-US" sz="2000" u="sng" dirty="0"/>
              <a:t> yang </a:t>
            </a:r>
            <a:r>
              <a:rPr lang="en-US" sz="2000" u="sng" dirty="0" err="1"/>
              <a:t>relevan</a:t>
            </a:r>
            <a:r>
              <a:rPr lang="en-US" sz="2000" u="sng" dirty="0"/>
              <a:t>;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u="sng" dirty="0" err="1"/>
              <a:t>evaluasi</a:t>
            </a:r>
            <a:r>
              <a:rPr lang="en-US" sz="2000" u="sng" dirty="0"/>
              <a:t> </a:t>
            </a:r>
            <a:r>
              <a:rPr lang="en-US" sz="2000" u="sng" dirty="0" err="1"/>
              <a:t>terhadap</a:t>
            </a:r>
            <a:r>
              <a:rPr lang="en-US" sz="2000" u="sng" dirty="0"/>
              <a:t> </a:t>
            </a:r>
            <a:r>
              <a:rPr lang="en-US" sz="2000" u="sng" dirty="0" err="1"/>
              <a:t>sistem</a:t>
            </a:r>
            <a:r>
              <a:rPr lang="en-US" sz="2000" u="sng" dirty="0"/>
              <a:t> </a:t>
            </a:r>
            <a:r>
              <a:rPr lang="en-US" sz="2000" u="sng" dirty="0" err="1"/>
              <a:t>manajemen</a:t>
            </a:r>
            <a:r>
              <a:rPr lang="en-US" sz="2000" u="sng" dirty="0"/>
              <a:t> </a:t>
            </a:r>
            <a:r>
              <a:rPr lang="en-US" sz="2000" u="sng" dirty="0" err="1"/>
              <a:t>mutu</a:t>
            </a:r>
            <a:r>
              <a:rPr lang="en-US" sz="2000" u="sng" dirty="0"/>
              <a:t> supplier;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u="sng" dirty="0" err="1"/>
              <a:t>pengambilan</a:t>
            </a:r>
            <a:r>
              <a:rPr lang="en-US" sz="2000" u="sng" dirty="0"/>
              <a:t> </a:t>
            </a:r>
            <a:r>
              <a:rPr lang="en-US" sz="2000" u="sng" dirty="0" err="1"/>
              <a:t>keputusan</a:t>
            </a:r>
            <a:r>
              <a:rPr lang="en-US" sz="2000" u="sng" dirty="0"/>
              <a:t> </a:t>
            </a:r>
            <a:r>
              <a:rPr lang="en-US" sz="2000" u="sng" dirty="0" err="1"/>
              <a:t>multidisiplin</a:t>
            </a:r>
            <a:r>
              <a:rPr lang="en-US" sz="2000" u="sng" dirty="0"/>
              <a:t>; </a:t>
            </a:r>
            <a:r>
              <a:rPr lang="en-US" sz="2000" u="sng" dirty="0" err="1"/>
              <a:t>dan</a:t>
            </a:r>
            <a:endParaRPr lang="en-US" sz="2000" u="sng" dirty="0"/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u="sng" dirty="0" err="1"/>
              <a:t>penilaian</a:t>
            </a:r>
            <a:r>
              <a:rPr lang="en-US" sz="2000" u="sng" dirty="0"/>
              <a:t> </a:t>
            </a:r>
            <a:r>
              <a:rPr lang="en-US" sz="2000" u="sng" dirty="0" err="1"/>
              <a:t>kemampuan</a:t>
            </a:r>
            <a:r>
              <a:rPr lang="en-US" sz="2000" u="sng" dirty="0"/>
              <a:t> </a:t>
            </a:r>
            <a:r>
              <a:rPr lang="en-US" sz="2000" u="sng" dirty="0" err="1"/>
              <a:t>pengembangan</a:t>
            </a:r>
            <a:r>
              <a:rPr lang="en-US" sz="2000" u="sng" dirty="0"/>
              <a:t> </a:t>
            </a:r>
            <a:r>
              <a:rPr lang="en-US" sz="2000" u="sng" dirty="0" err="1"/>
              <a:t>perangkat</a:t>
            </a:r>
            <a:r>
              <a:rPr lang="en-US" sz="2000" u="sng" dirty="0"/>
              <a:t> </a:t>
            </a:r>
            <a:r>
              <a:rPr lang="en-US" sz="2000" u="sng" dirty="0" err="1"/>
              <a:t>lunak</a:t>
            </a:r>
            <a:r>
              <a:rPr lang="en-US" sz="2000" u="sng" dirty="0"/>
              <a:t>, </a:t>
            </a:r>
            <a:r>
              <a:rPr lang="en-US" sz="2000" u="sng" dirty="0" err="1"/>
              <a:t>jika</a:t>
            </a:r>
            <a:r>
              <a:rPr lang="en-US" sz="2000" u="sng" dirty="0"/>
              <a:t> </a:t>
            </a:r>
            <a:r>
              <a:rPr lang="en-US" sz="2000" u="sng" dirty="0" err="1"/>
              <a:t>ada</a:t>
            </a:r>
            <a:r>
              <a:rPr lang="en-US" sz="2000" u="sng" dirty="0"/>
              <a:t>.</a:t>
            </a:r>
            <a:endParaRPr lang="en-US" sz="2000" u="sng" dirty="0">
              <a:ea typeface="Times New Roman" panose="02020603050405020304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91836" y="381000"/>
            <a:ext cx="890275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/>
              <a:t>IATF 8.4.1.2 Proses </a:t>
            </a:r>
            <a:r>
              <a:rPr lang="en-US" sz="2800" b="1" dirty="0" err="1"/>
              <a:t>Seleksi</a:t>
            </a:r>
            <a:r>
              <a:rPr lang="en-US" sz="2800" b="1" dirty="0"/>
              <a:t> </a:t>
            </a:r>
            <a:r>
              <a:rPr lang="en-US" sz="2800" b="1" dirty="0" err="1"/>
              <a:t>Pemasok</a:t>
            </a:r>
            <a:r>
              <a:rPr lang="en-US" sz="2800" b="1" dirty="0"/>
              <a:t> (supplier)</a:t>
            </a:r>
          </a:p>
        </p:txBody>
      </p:sp>
      <p:pic>
        <p:nvPicPr>
          <p:cNvPr id="53252" name="Picture 4" descr="Image result for suppl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200"/>
            <a:ext cx="3230790" cy="323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019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7060" y="780291"/>
            <a:ext cx="8791128" cy="576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 err="1"/>
              <a:t>Kriteria</a:t>
            </a:r>
            <a:r>
              <a:rPr lang="en-US" sz="2400" u="sng" dirty="0"/>
              <a:t> lain </a:t>
            </a:r>
            <a:r>
              <a:rPr lang="en-US" sz="2400" u="sng" dirty="0" err="1"/>
              <a:t>dalam</a:t>
            </a:r>
            <a:r>
              <a:rPr lang="en-US" sz="2400" u="sng" dirty="0"/>
              <a:t> </a:t>
            </a:r>
            <a:r>
              <a:rPr lang="en-US" sz="2400" u="sng" dirty="0" err="1"/>
              <a:t>memilih</a:t>
            </a:r>
            <a:r>
              <a:rPr lang="en-US" sz="2400" u="sng" dirty="0"/>
              <a:t> supplier </a:t>
            </a:r>
            <a:r>
              <a:rPr lang="en-US" sz="2400" u="sng" dirty="0" err="1"/>
              <a:t>harus</a:t>
            </a:r>
            <a:r>
              <a:rPr lang="en-US" sz="2400" u="sng" dirty="0"/>
              <a:t> </a:t>
            </a:r>
            <a:r>
              <a:rPr lang="en-US" sz="2400" u="sng" dirty="0" err="1"/>
              <a:t>dipertimbangkan</a:t>
            </a:r>
            <a:r>
              <a:rPr lang="en-US" sz="2400" u="sng" dirty="0"/>
              <a:t> </a:t>
            </a:r>
            <a:r>
              <a:rPr lang="en-US" sz="2400" u="sng" dirty="0" err="1"/>
              <a:t>hal</a:t>
            </a:r>
            <a:r>
              <a:rPr lang="en-US" sz="2400" u="sng" dirty="0"/>
              <a:t> </a:t>
            </a:r>
            <a:r>
              <a:rPr lang="en-US" sz="2400" u="sng" dirty="0" err="1"/>
              <a:t>berikut</a:t>
            </a:r>
            <a:r>
              <a:rPr lang="en-US" sz="2400" u="sng" dirty="0"/>
              <a:t> </a:t>
            </a:r>
            <a:r>
              <a:rPr lang="en-US" sz="2400" u="sng" dirty="0" err="1"/>
              <a:t>ini</a:t>
            </a:r>
            <a:r>
              <a:rPr lang="en-US" sz="2400" u="sng" dirty="0"/>
              <a:t>: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900" u="sng" dirty="0"/>
              <a:t>Volume </a:t>
            </a:r>
            <a:r>
              <a:rPr lang="en-US" sz="1900" u="sng" dirty="0" err="1"/>
              <a:t>bisnis</a:t>
            </a:r>
            <a:r>
              <a:rPr lang="en-US" sz="1900" u="sng" dirty="0"/>
              <a:t> </a:t>
            </a:r>
            <a:r>
              <a:rPr lang="en-US" sz="1900" u="sng" dirty="0" err="1"/>
              <a:t>otomotif</a:t>
            </a:r>
            <a:r>
              <a:rPr lang="en-US" sz="1900" u="sng" dirty="0"/>
              <a:t> (</a:t>
            </a:r>
            <a:r>
              <a:rPr lang="en-US" sz="1900" u="sng" dirty="0" err="1"/>
              <a:t>mutlak</a:t>
            </a:r>
            <a:r>
              <a:rPr lang="en-US" sz="1900" u="sng" dirty="0"/>
              <a:t> </a:t>
            </a:r>
            <a:r>
              <a:rPr lang="en-US" sz="1900" u="sng" dirty="0" err="1"/>
              <a:t>dan</a:t>
            </a:r>
            <a:r>
              <a:rPr lang="en-US" sz="1900" u="sng" dirty="0"/>
              <a:t> </a:t>
            </a:r>
            <a:r>
              <a:rPr lang="en-US" sz="1900" u="sng" dirty="0" err="1"/>
              <a:t>atau</a:t>
            </a:r>
            <a:r>
              <a:rPr lang="en-US" sz="1900" u="sng" dirty="0"/>
              <a:t> </a:t>
            </a:r>
            <a:r>
              <a:rPr lang="en-US" sz="1900" u="sng" dirty="0" err="1"/>
              <a:t>sebagai</a:t>
            </a:r>
            <a:r>
              <a:rPr lang="en-US" sz="1900" u="sng" dirty="0"/>
              <a:t> </a:t>
            </a:r>
            <a:r>
              <a:rPr lang="en-US" sz="1900" u="sng" dirty="0" err="1"/>
              <a:t>persentase</a:t>
            </a:r>
            <a:r>
              <a:rPr lang="en-US" sz="1900" u="sng" dirty="0"/>
              <a:t> </a:t>
            </a:r>
            <a:r>
              <a:rPr lang="en-US" sz="1900" u="sng" dirty="0" err="1"/>
              <a:t>dari</a:t>
            </a:r>
            <a:r>
              <a:rPr lang="en-US" sz="1900" u="sng" dirty="0"/>
              <a:t> total </a:t>
            </a:r>
            <a:r>
              <a:rPr lang="en-US" sz="1900" u="sng" dirty="0" err="1"/>
              <a:t>bisnis</a:t>
            </a:r>
            <a:r>
              <a:rPr lang="en-US" sz="1900" u="sng" dirty="0"/>
              <a:t>);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900" u="sng" dirty="0" err="1"/>
              <a:t>Stabilitas</a:t>
            </a:r>
            <a:r>
              <a:rPr lang="en-US" sz="1900" u="sng" dirty="0"/>
              <a:t> </a:t>
            </a:r>
            <a:r>
              <a:rPr lang="en-US" sz="1900" u="sng" dirty="0" err="1"/>
              <a:t>keuangan</a:t>
            </a:r>
            <a:r>
              <a:rPr lang="en-US" sz="1900" u="sng" dirty="0"/>
              <a:t>;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900" u="sng" dirty="0" err="1"/>
              <a:t>Pembelian</a:t>
            </a:r>
            <a:r>
              <a:rPr lang="en-US" sz="1900" u="sng" dirty="0"/>
              <a:t> </a:t>
            </a:r>
            <a:r>
              <a:rPr lang="en-US" sz="1900" u="sng" dirty="0" err="1"/>
              <a:t>produk</a:t>
            </a:r>
            <a:r>
              <a:rPr lang="en-US" sz="1900" u="sng" dirty="0"/>
              <a:t>, </a:t>
            </a:r>
            <a:r>
              <a:rPr lang="en-US" sz="1900" u="sng" dirty="0" err="1"/>
              <a:t>bahan</a:t>
            </a:r>
            <a:r>
              <a:rPr lang="en-US" sz="1900" u="sng" dirty="0"/>
              <a:t>, </a:t>
            </a:r>
            <a:r>
              <a:rPr lang="en-US" sz="1900" u="sng" dirty="0" err="1"/>
              <a:t>atau</a:t>
            </a:r>
            <a:r>
              <a:rPr lang="en-US" sz="1900" u="sng" dirty="0"/>
              <a:t> </a:t>
            </a:r>
            <a:r>
              <a:rPr lang="en-US" sz="1900" u="sng" dirty="0" err="1"/>
              <a:t>kompleksitas</a:t>
            </a:r>
            <a:r>
              <a:rPr lang="en-US" sz="1900" u="sng" dirty="0"/>
              <a:t> </a:t>
            </a:r>
            <a:r>
              <a:rPr lang="en-US" sz="1900" u="sng" dirty="0" err="1"/>
              <a:t>layanan</a:t>
            </a:r>
            <a:r>
              <a:rPr lang="en-US" sz="1900" u="sng" dirty="0"/>
              <a:t>: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900" u="sng" dirty="0" err="1"/>
              <a:t>Teknologi</a:t>
            </a:r>
            <a:r>
              <a:rPr lang="en-US" sz="1900" u="sng" dirty="0"/>
              <a:t> yang </a:t>
            </a:r>
            <a:r>
              <a:rPr lang="en-US" sz="1900" u="sng" dirty="0" err="1"/>
              <a:t>dibutuhkan</a:t>
            </a:r>
            <a:r>
              <a:rPr lang="en-US" sz="1900" u="sng" dirty="0"/>
              <a:t> (</a:t>
            </a:r>
            <a:r>
              <a:rPr lang="en-US" sz="1900" u="sng" dirty="0" err="1"/>
              <a:t>produk</a:t>
            </a:r>
            <a:r>
              <a:rPr lang="en-US" sz="1900" u="sng" dirty="0"/>
              <a:t> </a:t>
            </a:r>
            <a:r>
              <a:rPr lang="en-US" sz="1900" u="sng" dirty="0" err="1"/>
              <a:t>atau</a:t>
            </a:r>
            <a:r>
              <a:rPr lang="en-US" sz="1900" u="sng" dirty="0"/>
              <a:t> proses);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900" u="sng" dirty="0" err="1"/>
              <a:t>Kecukupan</a:t>
            </a:r>
            <a:r>
              <a:rPr lang="en-US" sz="1900" u="sng" dirty="0"/>
              <a:t> </a:t>
            </a:r>
            <a:r>
              <a:rPr lang="en-US" sz="1900" u="sng" dirty="0" err="1"/>
              <a:t>sumberdaya</a:t>
            </a:r>
            <a:r>
              <a:rPr lang="en-US" sz="1900" u="sng" dirty="0"/>
              <a:t> yang </a:t>
            </a:r>
            <a:r>
              <a:rPr lang="en-US" sz="1900" u="sng" dirty="0" err="1"/>
              <a:t>tersedia</a:t>
            </a:r>
            <a:r>
              <a:rPr lang="en-US" sz="1900" u="sng" dirty="0"/>
              <a:t> (</a:t>
            </a:r>
            <a:r>
              <a:rPr lang="en-US" sz="1900" u="sng" dirty="0" err="1"/>
              <a:t>misalnya</a:t>
            </a:r>
            <a:r>
              <a:rPr lang="en-US" sz="1900" u="sng" dirty="0"/>
              <a:t>, orang, </a:t>
            </a:r>
            <a:r>
              <a:rPr lang="en-US" sz="1900" u="sng" dirty="0" err="1"/>
              <a:t>infrastruktur</a:t>
            </a:r>
            <a:r>
              <a:rPr lang="en-US" sz="1900" u="sng" dirty="0"/>
              <a:t>);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900" u="sng" dirty="0" err="1"/>
              <a:t>Kemampuan</a:t>
            </a:r>
            <a:r>
              <a:rPr lang="en-US" sz="1900" u="sng" dirty="0"/>
              <a:t> </a:t>
            </a:r>
            <a:r>
              <a:rPr lang="en-US" sz="1900" u="sng" dirty="0" err="1"/>
              <a:t>desain</a:t>
            </a:r>
            <a:r>
              <a:rPr lang="en-US" sz="1900" u="sng" dirty="0"/>
              <a:t> </a:t>
            </a:r>
            <a:r>
              <a:rPr lang="en-US" sz="1900" u="sng" dirty="0" err="1"/>
              <a:t>dan</a:t>
            </a:r>
            <a:r>
              <a:rPr lang="en-US" sz="1900" u="sng" dirty="0"/>
              <a:t> </a:t>
            </a:r>
            <a:r>
              <a:rPr lang="en-US" sz="1900" u="sng" dirty="0" err="1"/>
              <a:t>pengembangan</a:t>
            </a:r>
            <a:r>
              <a:rPr lang="en-US" sz="1900" u="sng" dirty="0"/>
              <a:t> (</a:t>
            </a:r>
            <a:r>
              <a:rPr lang="en-US" sz="1900" u="sng" dirty="0" err="1"/>
              <a:t>termasuk</a:t>
            </a:r>
            <a:r>
              <a:rPr lang="en-US" sz="1900" u="sng" dirty="0"/>
              <a:t> </a:t>
            </a:r>
            <a:r>
              <a:rPr lang="en-US" sz="1900" u="sng" dirty="0" err="1"/>
              <a:t>manajemen</a:t>
            </a:r>
            <a:r>
              <a:rPr lang="en-US" sz="1900" u="sng" dirty="0"/>
              <a:t> </a:t>
            </a:r>
            <a:r>
              <a:rPr lang="en-US" sz="1900" u="sng" dirty="0" err="1"/>
              <a:t>proyek</a:t>
            </a:r>
            <a:r>
              <a:rPr lang="en-US" sz="1900" u="sng" dirty="0"/>
              <a:t>);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900" u="sng" dirty="0" err="1"/>
              <a:t>Kemampuan</a:t>
            </a:r>
            <a:r>
              <a:rPr lang="en-US" sz="1900" u="sng" dirty="0"/>
              <a:t> </a:t>
            </a:r>
            <a:r>
              <a:rPr lang="en-US" sz="1900" u="sng" dirty="0" err="1"/>
              <a:t>manufaktur</a:t>
            </a:r>
            <a:r>
              <a:rPr lang="en-US" sz="1900" u="sng" dirty="0"/>
              <a:t>;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900" u="sng" dirty="0"/>
              <a:t>Proses </a:t>
            </a:r>
            <a:r>
              <a:rPr lang="en-US" sz="1900" u="sng" dirty="0" err="1"/>
              <a:t>perubahan</a:t>
            </a:r>
            <a:r>
              <a:rPr lang="en-US" sz="1900" u="sng" dirty="0"/>
              <a:t> </a:t>
            </a:r>
            <a:r>
              <a:rPr lang="en-US" sz="1900" u="sng" dirty="0" err="1"/>
              <a:t>manajemen</a:t>
            </a:r>
            <a:r>
              <a:rPr lang="en-US" sz="1900" u="sng" dirty="0"/>
              <a:t>;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900" u="sng" dirty="0" err="1"/>
              <a:t>Perencanaan</a:t>
            </a:r>
            <a:r>
              <a:rPr lang="en-US" sz="1900" u="sng" dirty="0"/>
              <a:t> </a:t>
            </a:r>
            <a:r>
              <a:rPr lang="en-US" sz="1900" u="sng" dirty="0" err="1"/>
              <a:t>kelangsungan</a:t>
            </a:r>
            <a:r>
              <a:rPr lang="en-US" sz="1900" u="sng" dirty="0"/>
              <a:t> </a:t>
            </a:r>
            <a:r>
              <a:rPr lang="en-US" sz="1900" u="sng" dirty="0" err="1"/>
              <a:t>bisnis</a:t>
            </a:r>
            <a:r>
              <a:rPr lang="en-US" sz="1900" u="sng" dirty="0"/>
              <a:t> (</a:t>
            </a:r>
            <a:r>
              <a:rPr lang="en-US" sz="1900" u="sng" dirty="0" err="1"/>
              <a:t>misalnya</a:t>
            </a:r>
            <a:r>
              <a:rPr lang="en-US" sz="1900" u="sng" dirty="0"/>
              <a:t>, </a:t>
            </a:r>
            <a:r>
              <a:rPr lang="en-US" sz="1900" u="sng" dirty="0" err="1"/>
              <a:t>kesiapsiagaan</a:t>
            </a:r>
            <a:r>
              <a:rPr lang="en-US" sz="1900" u="sng" dirty="0"/>
              <a:t> </a:t>
            </a:r>
            <a:r>
              <a:rPr lang="en-US" sz="1900" u="sng" dirty="0" err="1"/>
              <a:t>bencana</a:t>
            </a:r>
            <a:r>
              <a:rPr lang="en-US" sz="1900" u="sng" dirty="0"/>
              <a:t>, </a:t>
            </a:r>
            <a:r>
              <a:rPr lang="en-US" sz="1900" u="sng" dirty="0" err="1"/>
              <a:t>perencanaan</a:t>
            </a:r>
            <a:r>
              <a:rPr lang="en-US" sz="1900" u="sng" dirty="0"/>
              <a:t> </a:t>
            </a:r>
            <a:r>
              <a:rPr lang="en-US" sz="1900" u="sng" dirty="0" err="1"/>
              <a:t>kontingensi</a:t>
            </a:r>
            <a:r>
              <a:rPr lang="en-US" sz="1900" u="sng" dirty="0"/>
              <a:t>);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900" u="sng" dirty="0"/>
              <a:t>Proses </a:t>
            </a:r>
            <a:r>
              <a:rPr lang="en-US" sz="1900" u="sng" dirty="0" err="1"/>
              <a:t>logistik</a:t>
            </a:r>
            <a:r>
              <a:rPr lang="en-US" sz="1900" u="sng" dirty="0"/>
              <a:t>;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900" u="sng" dirty="0" err="1"/>
              <a:t>Pelayanan</a:t>
            </a:r>
            <a:r>
              <a:rPr lang="en-US" sz="1900" u="sng" dirty="0"/>
              <a:t> </a:t>
            </a:r>
            <a:r>
              <a:rPr lang="en-US" sz="1900" u="sng" dirty="0" err="1"/>
              <a:t>pelanggan</a:t>
            </a:r>
            <a:r>
              <a:rPr lang="en-US" sz="1900" u="sng" dirty="0"/>
              <a:t>;</a:t>
            </a:r>
            <a:endParaRPr lang="en-US" sz="1900" u="sng" dirty="0">
              <a:ea typeface="Times New Roman" panose="02020603050405020304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685800" y="152400"/>
            <a:ext cx="818128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dirty="0"/>
              <a:t>IATF 8.4.1.2 Proses </a:t>
            </a:r>
            <a:r>
              <a:rPr lang="en-US" sz="2800" dirty="0" err="1"/>
              <a:t>Seleksi</a:t>
            </a:r>
            <a:r>
              <a:rPr lang="en-US" sz="2800" dirty="0"/>
              <a:t> </a:t>
            </a:r>
            <a:r>
              <a:rPr lang="en-US" sz="2800" dirty="0" err="1"/>
              <a:t>Pemasok</a:t>
            </a:r>
            <a:r>
              <a:rPr lang="en-US" sz="2800" dirty="0"/>
              <a:t> (supplier)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5334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10F51F6-A46A-48D5-B545-2DF57FD149E9}"/>
              </a:ext>
            </a:extLst>
          </p:cNvPr>
          <p:cNvSpPr txBox="1">
            <a:spLocks/>
          </p:cNvSpPr>
          <p:nvPr/>
        </p:nvSpPr>
        <p:spPr>
          <a:xfrm>
            <a:off x="675782" y="6538914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950620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30"/>
          <p:cNvGraphicFramePr>
            <a:graphicFrameLocks noGrp="1" noChangeAspect="1"/>
          </p:cNvGraphicFramePr>
          <p:nvPr>
            <p:ph sz="half" idx="1"/>
          </p:nvPr>
        </p:nvGraphicFramePr>
        <p:xfrm>
          <a:off x="704850" y="1412875"/>
          <a:ext cx="2251075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338" name="Visio" r:id="rId4" imgW="1417625" imgH="1813560" progId="Visio.Drawing.11">
                  <p:embed/>
                </p:oleObj>
              </mc:Choice>
              <mc:Fallback>
                <p:oleObj name="Visio" r:id="rId4" imgW="1417625" imgH="1813560" progId="Visio.Drawing.11">
                  <p:embed/>
                  <p:pic>
                    <p:nvPicPr>
                      <p:cNvPr id="12290" name="Object 3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1412875"/>
                        <a:ext cx="2251075" cy="287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2" name="Rectangle 3"/>
          <p:cNvSpPr>
            <a:spLocks noChangeArrowheads="1"/>
          </p:cNvSpPr>
          <p:nvPr/>
        </p:nvSpPr>
        <p:spPr bwMode="auto">
          <a:xfrm>
            <a:off x="2819400" y="144463"/>
            <a:ext cx="4608512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/>
              <a:t>Proses </a:t>
            </a:r>
            <a:r>
              <a:rPr lang="en-US" sz="2800" dirty="0" err="1"/>
              <a:t>Pembelian</a:t>
            </a:r>
            <a:r>
              <a:rPr lang="en-US" sz="2800" dirty="0"/>
              <a:t> </a:t>
            </a:r>
          </a:p>
        </p:txBody>
      </p:sp>
      <p:sp>
        <p:nvSpPr>
          <p:cNvPr id="12293" name="Text Box 20"/>
          <p:cNvSpPr txBox="1">
            <a:spLocks noChangeArrowheads="1"/>
          </p:cNvSpPr>
          <p:nvPr/>
        </p:nvSpPr>
        <p:spPr bwMode="auto">
          <a:xfrm>
            <a:off x="3729038" y="1943729"/>
            <a:ext cx="5903912" cy="1384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1" dirty="0" err="1"/>
              <a:t>Melakukan</a:t>
            </a:r>
            <a:r>
              <a:rPr lang="en-US" sz="1400" i="1" dirty="0"/>
              <a:t> </a:t>
            </a:r>
            <a:r>
              <a:rPr lang="en-US" sz="1400" i="1" dirty="0" err="1"/>
              <a:t>pemantauan</a:t>
            </a:r>
            <a:r>
              <a:rPr lang="en-US" sz="1400" i="1" dirty="0"/>
              <a:t> </a:t>
            </a:r>
            <a:r>
              <a:rPr lang="en-US" sz="1400" i="1" dirty="0" err="1"/>
              <a:t>performa</a:t>
            </a:r>
            <a:r>
              <a:rPr lang="en-US" sz="1400" i="1" dirty="0"/>
              <a:t> supplier </a:t>
            </a:r>
            <a:r>
              <a:rPr lang="en-US" sz="1400" i="1" dirty="0" err="1"/>
              <a:t>sbb</a:t>
            </a:r>
            <a:endParaRPr lang="en-US" sz="1400" i="1" dirty="0"/>
          </a:p>
          <a:p>
            <a:pPr marL="363538" lvl="1" indent="-184150">
              <a:buFontTx/>
              <a:buChar char="•"/>
            </a:pPr>
            <a:r>
              <a:rPr lang="en-US" sz="1400" i="1" dirty="0" err="1"/>
              <a:t>Kesesuaian</a:t>
            </a:r>
            <a:r>
              <a:rPr lang="en-US" sz="1400" i="1" dirty="0"/>
              <a:t> </a:t>
            </a:r>
            <a:r>
              <a:rPr lang="en-US" sz="1400" i="1" dirty="0" err="1"/>
              <a:t>produk</a:t>
            </a:r>
            <a:r>
              <a:rPr lang="en-US" sz="1400" i="1" dirty="0"/>
              <a:t> yang </a:t>
            </a:r>
            <a:r>
              <a:rPr lang="en-US" sz="1400" i="1" dirty="0" err="1"/>
              <a:t>dikirimkan</a:t>
            </a:r>
            <a:r>
              <a:rPr lang="en-US" sz="1400" i="1" dirty="0"/>
              <a:t> </a:t>
            </a:r>
            <a:r>
              <a:rPr lang="en-US" sz="1400" i="1" dirty="0" err="1"/>
              <a:t>sesuai</a:t>
            </a:r>
            <a:r>
              <a:rPr lang="en-US" sz="1400" i="1" dirty="0"/>
              <a:t> </a:t>
            </a:r>
            <a:r>
              <a:rPr lang="en-US" sz="1400" i="1" dirty="0" err="1"/>
              <a:t>dengan</a:t>
            </a:r>
            <a:r>
              <a:rPr lang="en-US" sz="1400" i="1" dirty="0"/>
              <a:t> </a:t>
            </a:r>
            <a:r>
              <a:rPr lang="en-US" sz="1400" i="1" dirty="0" err="1"/>
              <a:t>persyaratan</a:t>
            </a:r>
            <a:r>
              <a:rPr lang="en-US" sz="1400" i="1" dirty="0"/>
              <a:t>.</a:t>
            </a:r>
          </a:p>
          <a:p>
            <a:pPr marL="363538" lvl="1" indent="-184150">
              <a:buFontTx/>
              <a:buChar char="•"/>
            </a:pPr>
            <a:r>
              <a:rPr lang="en-US" sz="1400" i="1" dirty="0"/>
              <a:t>Premium freight</a:t>
            </a:r>
          </a:p>
          <a:p>
            <a:pPr marL="363538" lvl="1" indent="-184150">
              <a:buFontTx/>
              <a:buChar char="•"/>
            </a:pPr>
            <a:r>
              <a:rPr lang="en-US" sz="1400" i="1" dirty="0" err="1"/>
              <a:t>Gangguan</a:t>
            </a:r>
            <a:r>
              <a:rPr lang="en-US" sz="1400" i="1" dirty="0"/>
              <a:t> </a:t>
            </a:r>
            <a:r>
              <a:rPr lang="en-US" sz="1400" i="1" dirty="0" err="1"/>
              <a:t>di</a:t>
            </a:r>
            <a:r>
              <a:rPr lang="en-US" sz="1400" i="1" dirty="0"/>
              <a:t> customer </a:t>
            </a:r>
            <a:r>
              <a:rPr lang="en-US" sz="1400" i="1" dirty="0" err="1"/>
              <a:t>akibat</a:t>
            </a:r>
            <a:r>
              <a:rPr lang="en-US" sz="1400" i="1" dirty="0"/>
              <a:t> supplier &amp; </a:t>
            </a:r>
          </a:p>
          <a:p>
            <a:pPr marL="363538" lvl="1" indent="-184150">
              <a:buFontTx/>
              <a:buChar char="•"/>
            </a:pPr>
            <a:r>
              <a:rPr lang="en-US" sz="1400" i="1" dirty="0" err="1"/>
              <a:t>Pemberian</a:t>
            </a:r>
            <a:r>
              <a:rPr lang="en-US" sz="1400" i="1" dirty="0"/>
              <a:t> status </a:t>
            </a:r>
            <a:r>
              <a:rPr lang="en-US" sz="1400" i="1" dirty="0" err="1"/>
              <a:t>khusus</a:t>
            </a:r>
            <a:r>
              <a:rPr lang="en-US" sz="1400" i="1" dirty="0"/>
              <a:t> (status </a:t>
            </a:r>
            <a:r>
              <a:rPr lang="en-US" sz="1400" i="1" dirty="0" err="1"/>
              <a:t>jelek</a:t>
            </a:r>
            <a:r>
              <a:rPr lang="en-US" sz="1400" i="1" dirty="0"/>
              <a:t>) </a:t>
            </a:r>
            <a:r>
              <a:rPr lang="en-US" sz="1400" i="1" dirty="0" err="1"/>
              <a:t>dari</a:t>
            </a:r>
            <a:r>
              <a:rPr lang="en-US" sz="1400" i="1" dirty="0"/>
              <a:t> customer </a:t>
            </a:r>
            <a:r>
              <a:rPr lang="en-US" sz="1400" i="1" dirty="0" err="1"/>
              <a:t>akibat</a:t>
            </a:r>
            <a:r>
              <a:rPr lang="en-US" sz="1400" i="1" dirty="0"/>
              <a:t> supplier </a:t>
            </a:r>
          </a:p>
        </p:txBody>
      </p:sp>
      <p:sp>
        <p:nvSpPr>
          <p:cNvPr id="12294" name="Line 25"/>
          <p:cNvSpPr>
            <a:spLocks noChangeShapeType="1"/>
          </p:cNvSpPr>
          <p:nvPr/>
        </p:nvSpPr>
        <p:spPr bwMode="auto">
          <a:xfrm>
            <a:off x="2936875" y="2708275"/>
            <a:ext cx="6477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5" name="Text Box 34"/>
          <p:cNvSpPr txBox="1">
            <a:spLocks noChangeArrowheads="1"/>
          </p:cNvSpPr>
          <p:nvPr/>
        </p:nvSpPr>
        <p:spPr bwMode="auto">
          <a:xfrm>
            <a:off x="1639888" y="836613"/>
            <a:ext cx="3587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2296" name="Line 35"/>
          <p:cNvSpPr>
            <a:spLocks noChangeShapeType="1"/>
          </p:cNvSpPr>
          <p:nvPr/>
        </p:nvSpPr>
        <p:spPr bwMode="auto">
          <a:xfrm>
            <a:off x="1784350" y="11969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7" name="Text Box 37"/>
          <p:cNvSpPr txBox="1">
            <a:spLocks noChangeArrowheads="1"/>
          </p:cNvSpPr>
          <p:nvPr/>
        </p:nvSpPr>
        <p:spPr bwMode="auto">
          <a:xfrm>
            <a:off x="3729038" y="3733800"/>
            <a:ext cx="5903912" cy="22467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i="1" u="sng" dirty="0" err="1"/>
              <a:t>Tahapan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urutan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pengembangan</a:t>
            </a:r>
            <a:r>
              <a:rPr lang="en-US" sz="1400" b="1" i="1" u="sng" dirty="0"/>
              <a:t> system </a:t>
            </a:r>
            <a:r>
              <a:rPr lang="en-US" sz="1400" b="1" i="1" u="sng" dirty="0" err="1"/>
              <a:t>manajemen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mutu</a:t>
            </a:r>
            <a:r>
              <a:rPr lang="en-US" sz="1400" b="1" i="1" u="sng" dirty="0"/>
              <a:t> supplier (IATF 8.4.2.3)</a:t>
            </a:r>
          </a:p>
          <a:p>
            <a:pPr marL="363538" lvl="1" indent="-184150">
              <a:buFontTx/>
              <a:buChar char="•"/>
            </a:pPr>
            <a:r>
              <a:rPr lang="en-US" sz="1400" b="1" i="1" u="sng" dirty="0" err="1"/>
              <a:t>Kepatuhan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terhadap</a:t>
            </a:r>
            <a:r>
              <a:rPr lang="en-US" sz="1400" b="1" i="1" u="sng" dirty="0"/>
              <a:t> ISO 9001 </a:t>
            </a:r>
            <a:r>
              <a:rPr lang="en-US" sz="1400" b="1" i="1" u="sng" dirty="0" err="1"/>
              <a:t>melalui</a:t>
            </a:r>
            <a:r>
              <a:rPr lang="en-US" sz="1400" b="1" i="1" u="sng" dirty="0"/>
              <a:t> audit </a:t>
            </a:r>
            <a:r>
              <a:rPr lang="en-US" sz="1400" b="1" i="1" u="sng" dirty="0" err="1"/>
              <a:t>pihak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kedua</a:t>
            </a:r>
            <a:r>
              <a:rPr lang="en-US" sz="1400" b="1" i="1" u="sng" dirty="0"/>
              <a:t>.</a:t>
            </a:r>
          </a:p>
          <a:p>
            <a:pPr marL="363538" lvl="1" indent="-184150">
              <a:buFontTx/>
              <a:buChar char="•"/>
            </a:pPr>
            <a:r>
              <a:rPr lang="en-US" sz="1400" b="1" i="1" u="sng" dirty="0" err="1"/>
              <a:t>Seritfikasi</a:t>
            </a:r>
            <a:r>
              <a:rPr lang="en-US" sz="1400" b="1" i="1" u="sng" dirty="0"/>
              <a:t> ISO 9001 </a:t>
            </a:r>
            <a:r>
              <a:rPr lang="en-US" sz="1400" b="1" i="1" u="sng" dirty="0" err="1"/>
              <a:t>melalui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pihak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ketiga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atau</a:t>
            </a:r>
            <a:r>
              <a:rPr lang="en-US" sz="1400" b="1" i="1" u="sng" dirty="0"/>
              <a:t> yang </a:t>
            </a:r>
            <a:r>
              <a:rPr lang="en-US" sz="1400" b="1" i="1" u="sng" dirty="0" err="1"/>
              <a:t>dipersyaratkan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oleh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pelanggan</a:t>
            </a:r>
            <a:r>
              <a:rPr lang="en-US" sz="1400" b="1" i="1" u="sng" dirty="0"/>
              <a:t>.</a:t>
            </a:r>
          </a:p>
          <a:p>
            <a:pPr marL="363538" lvl="1" indent="-184150">
              <a:buFontTx/>
              <a:buChar char="•"/>
            </a:pPr>
            <a:r>
              <a:rPr lang="en-US" sz="1400" b="1" i="1" u="sng" dirty="0" err="1"/>
              <a:t>Sertifikasi</a:t>
            </a:r>
            <a:r>
              <a:rPr lang="en-US" sz="1400" b="1" i="1" u="sng" dirty="0"/>
              <a:t> ISO 9001 </a:t>
            </a:r>
            <a:r>
              <a:rPr lang="en-US" sz="1400" b="1" i="1" u="sng" dirty="0" err="1"/>
              <a:t>ditujukan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terhadap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Pemasok</a:t>
            </a:r>
            <a:r>
              <a:rPr lang="en-US" sz="1400" b="1" i="1" u="sng" dirty="0"/>
              <a:t> Sub Tier.</a:t>
            </a:r>
          </a:p>
          <a:p>
            <a:pPr marL="363538" lvl="1" indent="-184150">
              <a:buFontTx/>
              <a:buChar char="•"/>
            </a:pPr>
            <a:r>
              <a:rPr lang="en-US" sz="1400" b="1" i="1" u="sng" dirty="0" err="1"/>
              <a:t>Sertifikasi</a:t>
            </a:r>
            <a:r>
              <a:rPr lang="en-US" sz="1400" b="1" i="1" u="sng" dirty="0"/>
              <a:t>  ISO 9001 </a:t>
            </a:r>
            <a:r>
              <a:rPr lang="en-US" sz="1400" b="1" i="1" u="sng" dirty="0" err="1"/>
              <a:t>dengan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kepatuhan</a:t>
            </a:r>
            <a:r>
              <a:rPr lang="en-US" sz="1400" b="1" i="1" u="sng" dirty="0"/>
              <a:t> IATF 16949 </a:t>
            </a:r>
            <a:r>
              <a:rPr lang="en-US" sz="1400" b="1" i="1" u="sng" dirty="0" err="1"/>
              <a:t>melalui</a:t>
            </a:r>
            <a:r>
              <a:rPr lang="en-US" sz="1400" b="1" i="1" u="sng" dirty="0"/>
              <a:t> audit </a:t>
            </a:r>
            <a:r>
              <a:rPr lang="en-US" sz="1400" b="1" i="1" u="sng" dirty="0" err="1"/>
              <a:t>pihak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kedua</a:t>
            </a:r>
            <a:r>
              <a:rPr lang="en-US" sz="1400" b="1" i="1" u="sng" dirty="0"/>
              <a:t>.</a:t>
            </a:r>
          </a:p>
          <a:p>
            <a:pPr marL="363538" lvl="1" indent="-184150">
              <a:buFontTx/>
              <a:buChar char="•"/>
            </a:pPr>
            <a:r>
              <a:rPr lang="en-US" sz="1400" b="1" i="1" u="sng" dirty="0" err="1"/>
              <a:t>Sertifikasi</a:t>
            </a:r>
            <a:r>
              <a:rPr lang="en-US" sz="1400" b="1" i="1" u="sng" dirty="0"/>
              <a:t> IATF 16949 </a:t>
            </a:r>
            <a:r>
              <a:rPr lang="en-US" sz="1400" b="1" i="1" u="sng" dirty="0" err="1"/>
              <a:t>melalui</a:t>
            </a:r>
            <a:r>
              <a:rPr lang="en-US" sz="1400" b="1" i="1" u="sng" dirty="0"/>
              <a:t> audit </a:t>
            </a:r>
            <a:r>
              <a:rPr lang="en-US" sz="1400" b="1" i="1" u="sng" dirty="0" err="1"/>
              <a:t>pihak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ketiga</a:t>
            </a:r>
            <a:r>
              <a:rPr lang="en-US" sz="1400" b="1" i="1" u="sng" dirty="0"/>
              <a:t>.</a:t>
            </a:r>
          </a:p>
          <a:p>
            <a:pPr marL="363538" lvl="1" indent="-184150">
              <a:buFontTx/>
              <a:buChar char="•"/>
            </a:pPr>
            <a:endParaRPr lang="en-US" sz="1400" i="1" u="sng" dirty="0">
              <a:solidFill>
                <a:srgbClr val="0033CC"/>
              </a:solidFill>
            </a:endParaRPr>
          </a:p>
        </p:txBody>
      </p:sp>
      <p:sp>
        <p:nvSpPr>
          <p:cNvPr id="12298" name="Line 38"/>
          <p:cNvSpPr>
            <a:spLocks noChangeShapeType="1"/>
          </p:cNvSpPr>
          <p:nvPr/>
        </p:nvSpPr>
        <p:spPr bwMode="auto">
          <a:xfrm>
            <a:off x="3008313" y="4076700"/>
            <a:ext cx="576262" cy="360363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2300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9329" y="347663"/>
            <a:ext cx="175260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BC2DD-B907-4EAD-A314-23C8F4C3EF25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467C91B-DA47-45C8-A8A4-F5E0C513BC01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27090397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/>
          <p:nvPr/>
        </p:nvSpPr>
        <p:spPr>
          <a:xfrm rot="5400000">
            <a:off x="6331219" y="695194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1" name="Rectangle 6"/>
          <p:cNvSpPr/>
          <p:nvPr/>
        </p:nvSpPr>
        <p:spPr>
          <a:xfrm rot="5400000">
            <a:off x="4779138" y="1837966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5" name="Rectangle 4"/>
          <p:cNvSpPr/>
          <p:nvPr/>
        </p:nvSpPr>
        <p:spPr>
          <a:xfrm>
            <a:off x="381000" y="6198597"/>
            <a:ext cx="9144000" cy="3956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62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1" y="16059"/>
            <a:ext cx="5888267" cy="1252890"/>
          </a:xfrm>
          <a:noFill/>
        </p:spPr>
        <p:txBody>
          <a:bodyPr anchorCtr="1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u="sng" dirty="0"/>
              <a:t>IATF 8.4.2.3 </a:t>
            </a:r>
            <a:r>
              <a:rPr lang="en-US" sz="2800" b="1" u="sng" dirty="0" err="1"/>
              <a:t>Pengembangan</a:t>
            </a:r>
            <a:r>
              <a:rPr lang="en-US" sz="2800" b="1" u="sng" dirty="0"/>
              <a:t> Sistem </a:t>
            </a:r>
            <a:r>
              <a:rPr lang="en-US" sz="2800" b="1" u="sng" dirty="0" err="1"/>
              <a:t>Manajemen</a:t>
            </a:r>
            <a:r>
              <a:rPr lang="en-US" sz="2800" b="1" u="sng" dirty="0"/>
              <a:t> </a:t>
            </a:r>
            <a:r>
              <a:rPr lang="en-US" sz="2800" b="1" u="sng" dirty="0" err="1"/>
              <a:t>Mutu</a:t>
            </a:r>
            <a:r>
              <a:rPr lang="en-US" sz="2800" b="1" u="sng" dirty="0"/>
              <a:t> Supplier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3421852" y="2988690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8" name="Rectangle 1"/>
          <p:cNvSpPr/>
          <p:nvPr/>
        </p:nvSpPr>
        <p:spPr>
          <a:xfrm>
            <a:off x="3972992" y="2416450"/>
            <a:ext cx="1811278" cy="424955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" name="Rectangle 2"/>
          <p:cNvSpPr/>
          <p:nvPr/>
        </p:nvSpPr>
        <p:spPr>
          <a:xfrm>
            <a:off x="3036595" y="3572321"/>
            <a:ext cx="1376863" cy="443274"/>
          </a:xfrm>
          <a:custGeom>
            <a:avLst/>
            <a:gdLst>
              <a:gd name="connsiteX0" fmla="*/ 0 w 2720752"/>
              <a:gd name="connsiteY0" fmla="*/ 0 h 468021"/>
              <a:gd name="connsiteX1" fmla="*/ 2720752 w 2720752"/>
              <a:gd name="connsiteY1" fmla="*/ 0 h 468021"/>
              <a:gd name="connsiteX2" fmla="*/ 2720752 w 2720752"/>
              <a:gd name="connsiteY2" fmla="*/ 468021 h 468021"/>
              <a:gd name="connsiteX3" fmla="*/ 0 w 2720752"/>
              <a:gd name="connsiteY3" fmla="*/ 468021 h 468021"/>
              <a:gd name="connsiteX4" fmla="*/ 0 w 2720752"/>
              <a:gd name="connsiteY4" fmla="*/ 0 h 468021"/>
              <a:gd name="connsiteX0" fmla="*/ 0 w 2720752"/>
              <a:gd name="connsiteY0" fmla="*/ 0 h 480213"/>
              <a:gd name="connsiteX1" fmla="*/ 2720752 w 2720752"/>
              <a:gd name="connsiteY1" fmla="*/ 0 h 480213"/>
              <a:gd name="connsiteX2" fmla="*/ 2245264 w 2720752"/>
              <a:gd name="connsiteY2" fmla="*/ 480213 h 480213"/>
              <a:gd name="connsiteX3" fmla="*/ 0 w 2720752"/>
              <a:gd name="connsiteY3" fmla="*/ 468021 h 480213"/>
              <a:gd name="connsiteX4" fmla="*/ 0 w 2720752"/>
              <a:gd name="connsiteY4" fmla="*/ 0 h 480213"/>
              <a:gd name="connsiteX0" fmla="*/ 0 w 2745326"/>
              <a:gd name="connsiteY0" fmla="*/ 12192 h 492405"/>
              <a:gd name="connsiteX1" fmla="*/ 2745326 w 2745326"/>
              <a:gd name="connsiteY1" fmla="*/ 0 h 492405"/>
              <a:gd name="connsiteX2" fmla="*/ 2245264 w 2745326"/>
              <a:gd name="connsiteY2" fmla="*/ 492405 h 492405"/>
              <a:gd name="connsiteX3" fmla="*/ 0 w 2745326"/>
              <a:gd name="connsiteY3" fmla="*/ 480213 h 492405"/>
              <a:gd name="connsiteX4" fmla="*/ 0 w 2745326"/>
              <a:gd name="connsiteY4" fmla="*/ 12192 h 492405"/>
              <a:gd name="connsiteX0" fmla="*/ 0 w 2696178"/>
              <a:gd name="connsiteY0" fmla="*/ 0 h 480213"/>
              <a:gd name="connsiteX1" fmla="*/ 2696178 w 2696178"/>
              <a:gd name="connsiteY1" fmla="*/ 24384 h 480213"/>
              <a:gd name="connsiteX2" fmla="*/ 2245264 w 2696178"/>
              <a:gd name="connsiteY2" fmla="*/ 480213 h 480213"/>
              <a:gd name="connsiteX3" fmla="*/ 0 w 2696178"/>
              <a:gd name="connsiteY3" fmla="*/ 468021 h 480213"/>
              <a:gd name="connsiteX4" fmla="*/ 0 w 2696178"/>
              <a:gd name="connsiteY4" fmla="*/ 0 h 48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178" h="480213">
                <a:moveTo>
                  <a:pt x="0" y="0"/>
                </a:moveTo>
                <a:lnTo>
                  <a:pt x="2696178" y="24384"/>
                </a:lnTo>
                <a:lnTo>
                  <a:pt x="2245264" y="480213"/>
                </a:lnTo>
                <a:lnTo>
                  <a:pt x="0" y="46802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2" name="Rectangle 1"/>
          <p:cNvSpPr/>
          <p:nvPr/>
        </p:nvSpPr>
        <p:spPr>
          <a:xfrm>
            <a:off x="5333661" y="1277654"/>
            <a:ext cx="2011555" cy="424955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4" name="Rectangle 1"/>
          <p:cNvSpPr/>
          <p:nvPr/>
        </p:nvSpPr>
        <p:spPr>
          <a:xfrm>
            <a:off x="6901257" y="144179"/>
            <a:ext cx="1819891" cy="423567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22810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722810 w 2898406"/>
              <a:gd name="connsiteY2" fmla="*/ 436617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10935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37130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13379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72243"/>
              <a:gd name="connsiteX1" fmla="*/ 2732152 w 2732152"/>
              <a:gd name="connsiteY1" fmla="*/ 13379 h 472243"/>
              <a:gd name="connsiteX2" fmla="*/ 2722810 w 2732152"/>
              <a:gd name="connsiteY2" fmla="*/ 472243 h 472243"/>
              <a:gd name="connsiteX3" fmla="*/ 0 w 2732152"/>
              <a:gd name="connsiteY3" fmla="*/ 460368 h 472243"/>
              <a:gd name="connsiteX4" fmla="*/ 402336 w 2732152"/>
              <a:gd name="connsiteY4" fmla="*/ 0 h 472243"/>
              <a:gd name="connsiteX0" fmla="*/ 431364 w 2732152"/>
              <a:gd name="connsiteY0" fmla="*/ 1136 h 458864"/>
              <a:gd name="connsiteX1" fmla="*/ 2732152 w 2732152"/>
              <a:gd name="connsiteY1" fmla="*/ 0 h 458864"/>
              <a:gd name="connsiteX2" fmla="*/ 2722810 w 2732152"/>
              <a:gd name="connsiteY2" fmla="*/ 458864 h 458864"/>
              <a:gd name="connsiteX3" fmla="*/ 0 w 2732152"/>
              <a:gd name="connsiteY3" fmla="*/ 446989 h 458864"/>
              <a:gd name="connsiteX4" fmla="*/ 431364 w 2732152"/>
              <a:gd name="connsiteY4" fmla="*/ 1136 h 45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2152" h="458864">
                <a:moveTo>
                  <a:pt x="431364" y="1136"/>
                </a:moveTo>
                <a:lnTo>
                  <a:pt x="2732152" y="0"/>
                </a:lnTo>
                <a:lnTo>
                  <a:pt x="2722810" y="458864"/>
                </a:lnTo>
                <a:lnTo>
                  <a:pt x="0" y="446989"/>
                </a:lnTo>
                <a:lnTo>
                  <a:pt x="431364" y="113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4" name="TextBox 3"/>
          <p:cNvSpPr txBox="1"/>
          <p:nvPr/>
        </p:nvSpPr>
        <p:spPr>
          <a:xfrm>
            <a:off x="1935398" y="5272880"/>
            <a:ext cx="251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Compliance to ISO 9001 by 2</a:t>
            </a:r>
            <a:r>
              <a:rPr lang="en-US" b="1" baseline="30000" dirty="0"/>
              <a:t>nd</a:t>
            </a:r>
            <a:r>
              <a:rPr lang="en-US" b="1" dirty="0"/>
              <a:t> party audits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46405" y="2865139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7" name="Rectangle 9"/>
          <p:cNvSpPr/>
          <p:nvPr/>
        </p:nvSpPr>
        <p:spPr>
          <a:xfrm>
            <a:off x="5808373" y="1736916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8" name="Rectangle 9"/>
          <p:cNvSpPr/>
          <p:nvPr/>
        </p:nvSpPr>
        <p:spPr>
          <a:xfrm>
            <a:off x="7366322" y="598328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9" name="TextBox 18"/>
          <p:cNvSpPr txBox="1"/>
          <p:nvPr/>
        </p:nvSpPr>
        <p:spPr>
          <a:xfrm>
            <a:off x="3389349" y="4244636"/>
            <a:ext cx="2516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Certification to ISO 9001 by 3</a:t>
            </a:r>
            <a:r>
              <a:rPr lang="en-US" b="1" baseline="30000" dirty="0"/>
              <a:t>rd</a:t>
            </a:r>
            <a:r>
              <a:rPr lang="en-US" b="1" dirty="0"/>
              <a:t> party audits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36776" y="3120345"/>
            <a:ext cx="1069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FASE 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60265" y="2034093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FASE 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82978" y="880452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FASE 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11154" y="3032383"/>
            <a:ext cx="2458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Certification to ISO 9001 + Customer Specific Requirement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26472" y="1863852"/>
            <a:ext cx="2407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Certification to ISO 9001 + IATF 16949 by 2</a:t>
            </a:r>
            <a:r>
              <a:rPr lang="en-US" b="1" baseline="30000" dirty="0"/>
              <a:t>nd</a:t>
            </a:r>
            <a:r>
              <a:rPr lang="en-US" b="1" dirty="0"/>
              <a:t> party audits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93321" y="775130"/>
            <a:ext cx="194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Certification to IATF 16949</a:t>
            </a:r>
          </a:p>
        </p:txBody>
      </p:sp>
      <p:sp>
        <p:nvSpPr>
          <p:cNvPr id="31" name="Rectangle 6"/>
          <p:cNvSpPr/>
          <p:nvPr/>
        </p:nvSpPr>
        <p:spPr>
          <a:xfrm rot="5400000">
            <a:off x="2053967" y="4114924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2" name="Rectangle 2"/>
          <p:cNvSpPr/>
          <p:nvPr/>
        </p:nvSpPr>
        <p:spPr>
          <a:xfrm>
            <a:off x="1856388" y="4670748"/>
            <a:ext cx="1207260" cy="443274"/>
          </a:xfrm>
          <a:custGeom>
            <a:avLst/>
            <a:gdLst>
              <a:gd name="connsiteX0" fmla="*/ 0 w 2720752"/>
              <a:gd name="connsiteY0" fmla="*/ 0 h 468021"/>
              <a:gd name="connsiteX1" fmla="*/ 2720752 w 2720752"/>
              <a:gd name="connsiteY1" fmla="*/ 0 h 468021"/>
              <a:gd name="connsiteX2" fmla="*/ 2720752 w 2720752"/>
              <a:gd name="connsiteY2" fmla="*/ 468021 h 468021"/>
              <a:gd name="connsiteX3" fmla="*/ 0 w 2720752"/>
              <a:gd name="connsiteY3" fmla="*/ 468021 h 468021"/>
              <a:gd name="connsiteX4" fmla="*/ 0 w 2720752"/>
              <a:gd name="connsiteY4" fmla="*/ 0 h 468021"/>
              <a:gd name="connsiteX0" fmla="*/ 0 w 2720752"/>
              <a:gd name="connsiteY0" fmla="*/ 0 h 480213"/>
              <a:gd name="connsiteX1" fmla="*/ 2720752 w 2720752"/>
              <a:gd name="connsiteY1" fmla="*/ 0 h 480213"/>
              <a:gd name="connsiteX2" fmla="*/ 2245264 w 2720752"/>
              <a:gd name="connsiteY2" fmla="*/ 480213 h 480213"/>
              <a:gd name="connsiteX3" fmla="*/ 0 w 2720752"/>
              <a:gd name="connsiteY3" fmla="*/ 468021 h 480213"/>
              <a:gd name="connsiteX4" fmla="*/ 0 w 2720752"/>
              <a:gd name="connsiteY4" fmla="*/ 0 h 480213"/>
              <a:gd name="connsiteX0" fmla="*/ 0 w 2745326"/>
              <a:gd name="connsiteY0" fmla="*/ 12192 h 492405"/>
              <a:gd name="connsiteX1" fmla="*/ 2745326 w 2745326"/>
              <a:gd name="connsiteY1" fmla="*/ 0 h 492405"/>
              <a:gd name="connsiteX2" fmla="*/ 2245264 w 2745326"/>
              <a:gd name="connsiteY2" fmla="*/ 492405 h 492405"/>
              <a:gd name="connsiteX3" fmla="*/ 0 w 2745326"/>
              <a:gd name="connsiteY3" fmla="*/ 480213 h 492405"/>
              <a:gd name="connsiteX4" fmla="*/ 0 w 2745326"/>
              <a:gd name="connsiteY4" fmla="*/ 12192 h 492405"/>
              <a:gd name="connsiteX0" fmla="*/ 0 w 2696178"/>
              <a:gd name="connsiteY0" fmla="*/ 0 h 480213"/>
              <a:gd name="connsiteX1" fmla="*/ 2696178 w 2696178"/>
              <a:gd name="connsiteY1" fmla="*/ 24384 h 480213"/>
              <a:gd name="connsiteX2" fmla="*/ 2245264 w 2696178"/>
              <a:gd name="connsiteY2" fmla="*/ 480213 h 480213"/>
              <a:gd name="connsiteX3" fmla="*/ 0 w 2696178"/>
              <a:gd name="connsiteY3" fmla="*/ 468021 h 480213"/>
              <a:gd name="connsiteX4" fmla="*/ 0 w 2696178"/>
              <a:gd name="connsiteY4" fmla="*/ 0 h 48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178" h="480213">
                <a:moveTo>
                  <a:pt x="0" y="0"/>
                </a:moveTo>
                <a:lnTo>
                  <a:pt x="2696178" y="24384"/>
                </a:lnTo>
                <a:lnTo>
                  <a:pt x="2245264" y="480213"/>
                </a:lnTo>
                <a:lnTo>
                  <a:pt x="0" y="46802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34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808" y="3642842"/>
            <a:ext cx="698643" cy="6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664" y="2456519"/>
            <a:ext cx="698643" cy="6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9"/>
          <p:cNvSpPr/>
          <p:nvPr/>
        </p:nvSpPr>
        <p:spPr>
          <a:xfrm>
            <a:off x="3084155" y="4046593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39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22" y="1305830"/>
            <a:ext cx="698643" cy="6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268" y="230929"/>
            <a:ext cx="698643" cy="6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6"/>
          <p:cNvSpPr/>
          <p:nvPr/>
        </p:nvSpPr>
        <p:spPr>
          <a:xfrm rot="5400000">
            <a:off x="872784" y="5239041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42" name="Rectangle 2"/>
          <p:cNvSpPr/>
          <p:nvPr/>
        </p:nvSpPr>
        <p:spPr>
          <a:xfrm>
            <a:off x="381000" y="5769175"/>
            <a:ext cx="1490884" cy="443274"/>
          </a:xfrm>
          <a:custGeom>
            <a:avLst/>
            <a:gdLst>
              <a:gd name="connsiteX0" fmla="*/ 0 w 2720752"/>
              <a:gd name="connsiteY0" fmla="*/ 0 h 468021"/>
              <a:gd name="connsiteX1" fmla="*/ 2720752 w 2720752"/>
              <a:gd name="connsiteY1" fmla="*/ 0 h 468021"/>
              <a:gd name="connsiteX2" fmla="*/ 2720752 w 2720752"/>
              <a:gd name="connsiteY2" fmla="*/ 468021 h 468021"/>
              <a:gd name="connsiteX3" fmla="*/ 0 w 2720752"/>
              <a:gd name="connsiteY3" fmla="*/ 468021 h 468021"/>
              <a:gd name="connsiteX4" fmla="*/ 0 w 2720752"/>
              <a:gd name="connsiteY4" fmla="*/ 0 h 468021"/>
              <a:gd name="connsiteX0" fmla="*/ 0 w 2720752"/>
              <a:gd name="connsiteY0" fmla="*/ 0 h 480213"/>
              <a:gd name="connsiteX1" fmla="*/ 2720752 w 2720752"/>
              <a:gd name="connsiteY1" fmla="*/ 0 h 480213"/>
              <a:gd name="connsiteX2" fmla="*/ 2245264 w 2720752"/>
              <a:gd name="connsiteY2" fmla="*/ 480213 h 480213"/>
              <a:gd name="connsiteX3" fmla="*/ 0 w 2720752"/>
              <a:gd name="connsiteY3" fmla="*/ 468021 h 480213"/>
              <a:gd name="connsiteX4" fmla="*/ 0 w 2720752"/>
              <a:gd name="connsiteY4" fmla="*/ 0 h 480213"/>
              <a:gd name="connsiteX0" fmla="*/ 0 w 2745326"/>
              <a:gd name="connsiteY0" fmla="*/ 12192 h 492405"/>
              <a:gd name="connsiteX1" fmla="*/ 2745326 w 2745326"/>
              <a:gd name="connsiteY1" fmla="*/ 0 h 492405"/>
              <a:gd name="connsiteX2" fmla="*/ 2245264 w 2745326"/>
              <a:gd name="connsiteY2" fmla="*/ 492405 h 492405"/>
              <a:gd name="connsiteX3" fmla="*/ 0 w 2745326"/>
              <a:gd name="connsiteY3" fmla="*/ 480213 h 492405"/>
              <a:gd name="connsiteX4" fmla="*/ 0 w 2745326"/>
              <a:gd name="connsiteY4" fmla="*/ 12192 h 492405"/>
              <a:gd name="connsiteX0" fmla="*/ 0 w 2696178"/>
              <a:gd name="connsiteY0" fmla="*/ 0 h 480213"/>
              <a:gd name="connsiteX1" fmla="*/ 2696178 w 2696178"/>
              <a:gd name="connsiteY1" fmla="*/ 24384 h 480213"/>
              <a:gd name="connsiteX2" fmla="*/ 2245264 w 2696178"/>
              <a:gd name="connsiteY2" fmla="*/ 480213 h 480213"/>
              <a:gd name="connsiteX3" fmla="*/ 0 w 2696178"/>
              <a:gd name="connsiteY3" fmla="*/ 468021 h 480213"/>
              <a:gd name="connsiteX4" fmla="*/ 0 w 2696178"/>
              <a:gd name="connsiteY4" fmla="*/ 0 h 48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178" h="480213">
                <a:moveTo>
                  <a:pt x="0" y="0"/>
                </a:moveTo>
                <a:lnTo>
                  <a:pt x="2696178" y="24384"/>
                </a:lnTo>
                <a:lnTo>
                  <a:pt x="2245264" y="480213"/>
                </a:lnTo>
                <a:lnTo>
                  <a:pt x="0" y="468021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43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34" y="4739450"/>
            <a:ext cx="698643" cy="6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16496" y="5405458"/>
            <a:ext cx="1069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FASE 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96616" y="4295381"/>
            <a:ext cx="1069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FASE 2</a:t>
            </a:r>
          </a:p>
        </p:txBody>
      </p:sp>
      <p:sp>
        <p:nvSpPr>
          <p:cNvPr id="46" name="Rectangle: Rounded Corners 45"/>
          <p:cNvSpPr/>
          <p:nvPr/>
        </p:nvSpPr>
        <p:spPr>
          <a:xfrm>
            <a:off x="6126472" y="4235101"/>
            <a:ext cx="3098819" cy="1407631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Menjelaskan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secara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rinci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tahapan</a:t>
            </a:r>
            <a:r>
              <a:rPr lang="en-US" sz="2000" b="1" dirty="0">
                <a:solidFill>
                  <a:schemeClr val="tx1"/>
                </a:solidFill>
              </a:rPr>
              <a:t> supplier development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63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7" grpId="0" animBg="1"/>
      <p:bldP spid="8" grpId="0" animBg="1"/>
      <p:bldP spid="3" grpId="0" animBg="1"/>
      <p:bldP spid="12" grpId="0" animBg="1"/>
      <p:bldP spid="14" grpId="0" animBg="1"/>
      <p:bldP spid="4" grpId="0"/>
      <p:bldP spid="10" grpId="0" animBg="1"/>
      <p:bldP spid="17" grpId="0" animBg="1"/>
      <p:bldP spid="18" grpId="0" animBg="1"/>
      <p:bldP spid="19" grpId="0"/>
      <p:bldP spid="21" grpId="0"/>
      <p:bldP spid="22" grpId="0"/>
      <p:bldP spid="23" grpId="0"/>
      <p:bldP spid="26" grpId="0"/>
      <p:bldP spid="28" grpId="0"/>
      <p:bldP spid="29" grpId="0"/>
      <p:bldP spid="31" grpId="0" animBg="1"/>
      <p:bldP spid="32" grpId="0" animBg="1"/>
      <p:bldP spid="38" grpId="0" animBg="1"/>
      <p:bldP spid="41" grpId="0" animBg="1"/>
      <p:bldP spid="42" grpId="0" animBg="1"/>
      <p:bldP spid="44" grpId="0"/>
      <p:bldP spid="4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86200" y="1371600"/>
            <a:ext cx="537993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Organisasi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memasukan</a:t>
            </a:r>
            <a:r>
              <a:rPr lang="en-US" sz="2400" dirty="0"/>
              <a:t> proses audit </a:t>
            </a:r>
            <a:r>
              <a:rPr lang="en-US" sz="2400" dirty="0" err="1"/>
              <a:t>pihak</a:t>
            </a:r>
            <a:r>
              <a:rPr lang="en-US" sz="2400" dirty="0"/>
              <a:t> </a:t>
            </a:r>
            <a:r>
              <a:rPr lang="en-US" sz="2400" dirty="0" err="1"/>
              <a:t>kedua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pendekatan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pemasok</a:t>
            </a:r>
            <a:r>
              <a:rPr lang="en-US" sz="2400" dirty="0"/>
              <a:t> </a:t>
            </a:r>
            <a:r>
              <a:rPr lang="en-US" sz="2400" dirty="0" err="1"/>
              <a:t>mereka</a:t>
            </a:r>
            <a:r>
              <a:rPr lang="en-US" sz="2400" dirty="0"/>
              <a:t>. audit </a:t>
            </a:r>
            <a:r>
              <a:rPr lang="en-US" sz="2400" dirty="0" err="1"/>
              <a:t>pihak</a:t>
            </a:r>
            <a:r>
              <a:rPr lang="en-US" sz="2400" dirty="0"/>
              <a:t> </a:t>
            </a:r>
            <a:r>
              <a:rPr lang="en-US" sz="2400" dirty="0" err="1"/>
              <a:t>kedua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: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400" dirty="0" err="1"/>
              <a:t>penilaian</a:t>
            </a:r>
            <a:r>
              <a:rPr lang="en-US" sz="2400" dirty="0"/>
              <a:t> </a:t>
            </a:r>
            <a:r>
              <a:rPr lang="en-US" sz="2400" dirty="0" err="1"/>
              <a:t>risiko</a:t>
            </a:r>
            <a:r>
              <a:rPr lang="en-US" sz="2400" dirty="0"/>
              <a:t> </a:t>
            </a:r>
            <a:r>
              <a:rPr lang="en-US" sz="2400" dirty="0" err="1"/>
              <a:t>pemasok</a:t>
            </a:r>
            <a:r>
              <a:rPr lang="en-US" sz="2400" dirty="0"/>
              <a:t>;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400" dirty="0" err="1"/>
              <a:t>pemantauan</a:t>
            </a:r>
            <a:r>
              <a:rPr lang="en-US" sz="2400" dirty="0"/>
              <a:t> </a:t>
            </a:r>
            <a:r>
              <a:rPr lang="en-US" sz="2400" dirty="0" err="1"/>
              <a:t>pemasok</a:t>
            </a:r>
            <a:r>
              <a:rPr lang="en-US" sz="2400" dirty="0"/>
              <a:t>;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400" dirty="0" err="1"/>
              <a:t>pengembangan</a:t>
            </a:r>
            <a:r>
              <a:rPr lang="en-US" sz="2400" dirty="0"/>
              <a:t> SMM </a:t>
            </a:r>
            <a:r>
              <a:rPr lang="en-US" sz="2400" dirty="0" err="1"/>
              <a:t>pemasok</a:t>
            </a:r>
            <a:r>
              <a:rPr lang="en-US" sz="2400" dirty="0"/>
              <a:t>;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400" dirty="0"/>
              <a:t>audit </a:t>
            </a:r>
            <a:r>
              <a:rPr lang="en-US" sz="2400" dirty="0" err="1"/>
              <a:t>produk</a:t>
            </a:r>
            <a:r>
              <a:rPr lang="en-US" sz="2400" dirty="0"/>
              <a:t>;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400" dirty="0"/>
              <a:t>audit proses;</a:t>
            </a:r>
            <a:endParaRPr lang="en-US" sz="2400" dirty="0">
              <a:ea typeface="Times New Roman" panose="02020603050405020304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886200" y="457200"/>
            <a:ext cx="5791200" cy="65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b="1" i="1" dirty="0"/>
              <a:t>IATF 8.4.2.4.1 Audit </a:t>
            </a:r>
            <a:r>
              <a:rPr lang="en-US" sz="2800" b="1" i="1" dirty="0" err="1"/>
              <a:t>pihak</a:t>
            </a:r>
            <a:r>
              <a:rPr lang="en-US" sz="2800" b="1" i="1" dirty="0"/>
              <a:t> </a:t>
            </a:r>
            <a:r>
              <a:rPr lang="en-US" sz="2800" b="1" i="1" dirty="0" err="1"/>
              <a:t>kedua</a:t>
            </a:r>
            <a:endParaRPr lang="en-US" sz="2800" b="1" i="1" dirty="0"/>
          </a:p>
        </p:txBody>
      </p:sp>
      <p:pic>
        <p:nvPicPr>
          <p:cNvPr id="54276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79"/>
          <a:stretch/>
        </p:blipFill>
        <p:spPr bwMode="auto">
          <a:xfrm>
            <a:off x="-30481" y="1"/>
            <a:ext cx="36118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11881" y="0"/>
            <a:ext cx="4571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6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6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1295400"/>
            <a:ext cx="4879992" cy="2929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ounded Rectangle 33"/>
          <p:cNvSpPr/>
          <p:nvPr/>
        </p:nvSpPr>
        <p:spPr>
          <a:xfrm>
            <a:off x="152399" y="711842"/>
            <a:ext cx="3083453" cy="6005880"/>
          </a:xfrm>
          <a:prstGeom prst="roundRect">
            <a:avLst>
              <a:gd name="adj" fmla="val 8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1" name="Rounded Rectangle 30"/>
          <p:cNvSpPr/>
          <p:nvPr/>
        </p:nvSpPr>
        <p:spPr>
          <a:xfrm>
            <a:off x="3505612" y="645031"/>
            <a:ext cx="6019800" cy="3714932"/>
          </a:xfrm>
          <a:prstGeom prst="roundRect">
            <a:avLst>
              <a:gd name="adj" fmla="val 1042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" name="TextBox 8"/>
          <p:cNvSpPr txBox="1"/>
          <p:nvPr/>
        </p:nvSpPr>
        <p:spPr>
          <a:xfrm>
            <a:off x="152398" y="752569"/>
            <a:ext cx="3083453" cy="60016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sz="1600" u="sng" dirty="0" err="1"/>
              <a:t>Memahami</a:t>
            </a:r>
            <a:r>
              <a:rPr lang="en-US" sz="1600" u="sng" dirty="0"/>
              <a:t> </a:t>
            </a:r>
            <a:r>
              <a:rPr lang="en-US" sz="1600" u="sng" dirty="0" err="1"/>
              <a:t>organisasi</a:t>
            </a:r>
            <a:r>
              <a:rPr lang="en-US" sz="1600" u="sng" dirty="0"/>
              <a:t>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konteksnya</a:t>
            </a:r>
            <a:r>
              <a:rPr lang="en-US" sz="1600" u="sng" dirty="0"/>
              <a:t> (4.1)</a:t>
            </a:r>
          </a:p>
          <a:p>
            <a:pPr marL="260845" lvl="1" indent="-156801"/>
            <a:r>
              <a:rPr lang="en-US" sz="1600" dirty="0" err="1"/>
              <a:t>Organisasi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Menetapkan</a:t>
            </a:r>
            <a:r>
              <a:rPr lang="en-US" sz="1600" dirty="0"/>
              <a:t> :</a:t>
            </a:r>
          </a:p>
          <a:p>
            <a:pPr marL="260845" lvl="1" indent="-156801"/>
            <a:r>
              <a:rPr lang="en-US" sz="1600" dirty="0"/>
              <a:t>1. </a:t>
            </a:r>
            <a:r>
              <a:rPr lang="en-US" sz="1600" dirty="0" err="1"/>
              <a:t>Isu</a:t>
            </a:r>
            <a:r>
              <a:rPr lang="en-US" sz="1600" dirty="0"/>
              <a:t> Internal: </a:t>
            </a:r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Organisasi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Kebijakan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Kemampuan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Budaya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/>
              <a:t>Sistem </a:t>
            </a:r>
            <a:r>
              <a:rPr lang="en-US" sz="1600" dirty="0" err="1"/>
              <a:t>informasi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pekerjaan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/>
              <a:t>Jam </a:t>
            </a:r>
            <a:r>
              <a:rPr lang="en-US" sz="1600" dirty="0" err="1"/>
              <a:t>kerja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Standar</a:t>
            </a:r>
            <a:r>
              <a:rPr lang="en-US" sz="1600" dirty="0"/>
              <a:t> internal</a:t>
            </a:r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dll</a:t>
            </a:r>
            <a:endParaRPr lang="en-US" sz="1600" dirty="0"/>
          </a:p>
          <a:p>
            <a:pPr marL="104044" lvl="1"/>
            <a:endParaRPr lang="en-US" sz="1600" dirty="0"/>
          </a:p>
          <a:p>
            <a:pPr marL="260845" lvl="1" indent="-156801"/>
            <a:r>
              <a:rPr lang="en-US" sz="1600" dirty="0"/>
              <a:t>2. </a:t>
            </a:r>
            <a:r>
              <a:rPr lang="en-US" sz="1600" dirty="0" err="1"/>
              <a:t>Isu</a:t>
            </a:r>
            <a:r>
              <a:rPr lang="en-US" sz="1600" dirty="0"/>
              <a:t> </a:t>
            </a:r>
            <a:r>
              <a:rPr lang="en-US" sz="1600" dirty="0" err="1"/>
              <a:t>Eksternal</a:t>
            </a:r>
            <a:r>
              <a:rPr lang="en-US" sz="1600" dirty="0"/>
              <a:t>: </a:t>
            </a:r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Budaya</a:t>
            </a:r>
            <a:r>
              <a:rPr lang="en-US" sz="1600" dirty="0"/>
              <a:t>, </a:t>
            </a:r>
            <a:r>
              <a:rPr lang="en-US" sz="1600" dirty="0" err="1"/>
              <a:t>Sosial</a:t>
            </a:r>
            <a:r>
              <a:rPr lang="en-US" sz="1600" dirty="0"/>
              <a:t>, </a:t>
            </a:r>
            <a:r>
              <a:rPr lang="en-US" sz="1600" dirty="0" err="1"/>
              <a:t>Politik</a:t>
            </a:r>
            <a:r>
              <a:rPr lang="en-US" sz="1600" dirty="0"/>
              <a:t>, </a:t>
            </a:r>
            <a:r>
              <a:rPr lang="en-US" sz="1600" dirty="0" err="1"/>
              <a:t>Peraturan</a:t>
            </a:r>
            <a:r>
              <a:rPr lang="en-US" sz="1600" dirty="0"/>
              <a:t>, </a:t>
            </a:r>
            <a:r>
              <a:rPr lang="en-US" sz="1600" dirty="0" err="1"/>
              <a:t>Keuangan</a:t>
            </a:r>
            <a:r>
              <a:rPr lang="en-US" sz="1600" dirty="0"/>
              <a:t>, </a:t>
            </a:r>
            <a:r>
              <a:rPr lang="en-US" sz="1600" dirty="0" err="1"/>
              <a:t>Teknologi</a:t>
            </a:r>
            <a:r>
              <a:rPr lang="en-US" sz="1600" dirty="0"/>
              <a:t>, </a:t>
            </a:r>
            <a:r>
              <a:rPr lang="en-US" sz="1600" dirty="0" err="1"/>
              <a:t>dll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Kompetisi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Kontraktor</a:t>
            </a:r>
            <a:r>
              <a:rPr lang="en-US" sz="1600" dirty="0"/>
              <a:t>, outsourcing </a:t>
            </a:r>
            <a:r>
              <a:rPr lang="en-US" sz="1600" dirty="0" err="1"/>
              <a:t>baru</a:t>
            </a:r>
            <a:r>
              <a:rPr lang="en-US" sz="1600" dirty="0"/>
              <a:t>,</a:t>
            </a:r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lingkungan</a:t>
            </a:r>
            <a:r>
              <a:rPr lang="en-US" sz="1600" dirty="0"/>
              <a:t> </a:t>
            </a:r>
            <a:r>
              <a:rPr lang="en-US" sz="1600" dirty="0" err="1"/>
              <a:t>sekitar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Dll</a:t>
            </a:r>
            <a:endParaRPr lang="en-US" sz="1600" dirty="0"/>
          </a:p>
          <a:p>
            <a:pPr marL="104044" lvl="1"/>
            <a:endParaRPr lang="en-US" sz="1600" dirty="0"/>
          </a:p>
        </p:txBody>
      </p:sp>
      <p:sp>
        <p:nvSpPr>
          <p:cNvPr id="28" name="Right Arrow 27"/>
          <p:cNvSpPr/>
          <p:nvPr/>
        </p:nvSpPr>
        <p:spPr>
          <a:xfrm>
            <a:off x="3044639" y="5020901"/>
            <a:ext cx="503402" cy="8874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9" name="TextBox 28"/>
          <p:cNvSpPr txBox="1"/>
          <p:nvPr/>
        </p:nvSpPr>
        <p:spPr>
          <a:xfrm>
            <a:off x="3647285" y="645032"/>
            <a:ext cx="5721587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u="sng" dirty="0" err="1"/>
              <a:t>Memahami</a:t>
            </a:r>
            <a:r>
              <a:rPr lang="en-US" sz="1662" u="sng" dirty="0"/>
              <a:t> </a:t>
            </a:r>
            <a:r>
              <a:rPr lang="en-US" sz="1662" u="sng" dirty="0" err="1"/>
              <a:t>Kebutuhan</a:t>
            </a:r>
            <a:r>
              <a:rPr lang="en-US" sz="1662" u="sng" dirty="0"/>
              <a:t> </a:t>
            </a:r>
            <a:r>
              <a:rPr lang="en-US" sz="1662" u="sng" dirty="0" err="1"/>
              <a:t>dan</a:t>
            </a:r>
            <a:r>
              <a:rPr lang="en-US" sz="1662" u="sng" dirty="0"/>
              <a:t> </a:t>
            </a:r>
            <a:r>
              <a:rPr lang="en-US" sz="1662" u="sng" dirty="0" err="1"/>
              <a:t>Harapan</a:t>
            </a:r>
            <a:r>
              <a:rPr lang="en-US" sz="1662" u="sng" dirty="0"/>
              <a:t> </a:t>
            </a:r>
            <a:r>
              <a:rPr lang="en-US" sz="1662" u="sng" dirty="0" err="1"/>
              <a:t>dari</a:t>
            </a:r>
            <a:r>
              <a:rPr lang="en-US" sz="1662" u="sng" dirty="0"/>
              <a:t> </a:t>
            </a:r>
            <a:r>
              <a:rPr lang="en-US" sz="1662" u="sng" dirty="0" err="1"/>
              <a:t>Pekerja</a:t>
            </a:r>
            <a:r>
              <a:rPr lang="en-US" sz="1662" u="sng" dirty="0"/>
              <a:t> </a:t>
            </a:r>
            <a:r>
              <a:rPr lang="en-US" sz="1662" u="sng" dirty="0" err="1"/>
              <a:t>dan</a:t>
            </a:r>
            <a:r>
              <a:rPr lang="en-US" sz="1662" u="sng" dirty="0"/>
              <a:t> </a:t>
            </a:r>
            <a:r>
              <a:rPr lang="en-US" sz="1662" u="sng" dirty="0" err="1"/>
              <a:t>Pihak</a:t>
            </a:r>
            <a:r>
              <a:rPr lang="en-US" sz="1662" u="sng" dirty="0"/>
              <a:t> yang </a:t>
            </a:r>
            <a:r>
              <a:rPr lang="en-US" sz="1662" u="sng" dirty="0" err="1"/>
              <a:t>Berkepentingan</a:t>
            </a:r>
            <a:r>
              <a:rPr lang="en-US" sz="1662" u="sng" dirty="0"/>
              <a:t> </a:t>
            </a:r>
            <a:r>
              <a:rPr lang="en-US" sz="1662" u="sng" dirty="0" err="1"/>
              <a:t>lainnya</a:t>
            </a:r>
            <a:r>
              <a:rPr lang="en-US" sz="1662" u="sng" dirty="0"/>
              <a:t> (4.2)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0470"/>
            <a:ext cx="37898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4. </a:t>
            </a:r>
            <a:r>
              <a:rPr lang="en-US" sz="3200" dirty="0" err="1">
                <a:solidFill>
                  <a:srgbClr val="FF0000"/>
                </a:solidFill>
                <a:latin typeface="Impact" panose="020B0806030902050204" pitchFamily="34" charset="0"/>
              </a:rPr>
              <a:t>Konteks</a:t>
            </a:r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Impact" panose="020B0806030902050204" pitchFamily="34" charset="0"/>
              </a:rPr>
              <a:t>organisasi</a:t>
            </a:r>
            <a:endParaRPr lang="en-US" sz="3200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64826" y="5120473"/>
            <a:ext cx="2401575" cy="132343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Tindakan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untuk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menangani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Risiko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Peluang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(6.1.1)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19304" y="4516590"/>
            <a:ext cx="3358096" cy="220113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0" name="TextBox 19"/>
          <p:cNvSpPr txBox="1"/>
          <p:nvPr/>
        </p:nvSpPr>
        <p:spPr>
          <a:xfrm>
            <a:off x="6400504" y="4516590"/>
            <a:ext cx="3136823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u="sng" dirty="0" err="1"/>
              <a:t>Menetapkan</a:t>
            </a:r>
            <a:r>
              <a:rPr lang="en-US" sz="1662" u="sng" dirty="0"/>
              <a:t> </a:t>
            </a:r>
            <a:r>
              <a:rPr lang="en-US" sz="1662" u="sng" dirty="0" err="1"/>
              <a:t>Lingkup</a:t>
            </a:r>
            <a:r>
              <a:rPr lang="en-US" sz="1662" u="sng" dirty="0"/>
              <a:t> Sistem </a:t>
            </a:r>
            <a:r>
              <a:rPr lang="en-US" sz="1662" u="sng" dirty="0" err="1"/>
              <a:t>Manajemen</a:t>
            </a:r>
            <a:r>
              <a:rPr lang="en-US" sz="1662" u="sng" dirty="0"/>
              <a:t> SMMK3 (4.3)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85419" y="5061720"/>
            <a:ext cx="3083453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Pertimbangan</a:t>
            </a:r>
            <a:r>
              <a:rPr lang="en-US" sz="1600" dirty="0"/>
              <a:t> </a:t>
            </a:r>
            <a:r>
              <a:rPr lang="en-US" sz="1600" dirty="0" err="1"/>
              <a:t>isu</a:t>
            </a:r>
            <a:r>
              <a:rPr lang="en-US" sz="1600" dirty="0"/>
              <a:t> internal &amp; </a:t>
            </a:r>
            <a:r>
              <a:rPr lang="en-US" sz="1600" dirty="0" err="1"/>
              <a:t>eksternal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pihak</a:t>
            </a:r>
            <a:r>
              <a:rPr lang="en-US" sz="1600" dirty="0"/>
              <a:t> yang </a:t>
            </a:r>
            <a:r>
              <a:rPr lang="en-US" sz="1600" dirty="0" err="1"/>
              <a:t>berkepentingan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Peraturan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persyaratan</a:t>
            </a:r>
            <a:r>
              <a:rPr lang="en-US" sz="1600" dirty="0"/>
              <a:t> lain</a:t>
            </a:r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Aktivitas</a:t>
            </a:r>
            <a:r>
              <a:rPr lang="en-US" sz="1600" dirty="0"/>
              <a:t>,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jasa</a:t>
            </a:r>
            <a:endParaRPr lang="en-US" sz="1600" dirty="0"/>
          </a:p>
        </p:txBody>
      </p:sp>
      <p:sp>
        <p:nvSpPr>
          <p:cNvPr id="22" name="Down Arrow 21"/>
          <p:cNvSpPr/>
          <p:nvPr/>
        </p:nvSpPr>
        <p:spPr>
          <a:xfrm>
            <a:off x="8256085" y="4114225"/>
            <a:ext cx="1066800" cy="42498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3" name="Down Arrow 22"/>
          <p:cNvSpPr/>
          <p:nvPr/>
        </p:nvSpPr>
        <p:spPr>
          <a:xfrm rot="16200000">
            <a:off x="4483356" y="4740352"/>
            <a:ext cx="343037" cy="3491261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4" name="Right Arrow 23"/>
          <p:cNvSpPr/>
          <p:nvPr/>
        </p:nvSpPr>
        <p:spPr>
          <a:xfrm rot="5400000">
            <a:off x="4314575" y="4149189"/>
            <a:ext cx="802881" cy="9613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6" name="Right Arrow 25"/>
          <p:cNvSpPr/>
          <p:nvPr/>
        </p:nvSpPr>
        <p:spPr>
          <a:xfrm rot="10800000">
            <a:off x="5993951" y="5248727"/>
            <a:ext cx="283381" cy="8874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D0D20-76C8-4A1B-9B1A-8E04C426A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6A1B2F20-437F-4F6D-B38E-3F954F56D8E1}"/>
              </a:ext>
            </a:extLst>
          </p:cNvPr>
          <p:cNvSpPr txBox="1">
            <a:spLocks/>
          </p:cNvSpPr>
          <p:nvPr/>
        </p:nvSpPr>
        <p:spPr>
          <a:xfrm>
            <a:off x="115614" y="6657501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Sistem Manajemen BMK3-Rev 00© Copyright, Sentral Sistem April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929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0159" y="838200"/>
            <a:ext cx="8514464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/>
              <a:t>Organisasi</a:t>
            </a:r>
            <a:r>
              <a:rPr lang="en-US" sz="2200" dirty="0"/>
              <a:t> </a:t>
            </a:r>
            <a:r>
              <a:rPr lang="en-US" sz="2200" dirty="0" err="1"/>
              <a:t>harus</a:t>
            </a:r>
            <a:r>
              <a:rPr lang="en-US" sz="2200" dirty="0"/>
              <a:t> </a:t>
            </a:r>
            <a:r>
              <a:rPr lang="en-US" sz="2200" dirty="0" err="1"/>
              <a:t>menunjukkan</a:t>
            </a:r>
            <a:r>
              <a:rPr lang="en-US" sz="2200" dirty="0"/>
              <a:t> </a:t>
            </a:r>
            <a:r>
              <a:rPr lang="en-US" sz="2200" dirty="0" err="1"/>
              <a:t>kompetensi</a:t>
            </a:r>
            <a:r>
              <a:rPr lang="en-US" sz="2200" dirty="0"/>
              <a:t> auditor yang </a:t>
            </a:r>
            <a:r>
              <a:rPr lang="en-US" sz="2200" dirty="0" err="1"/>
              <a:t>melakukan</a:t>
            </a:r>
            <a:r>
              <a:rPr lang="en-US" sz="2200" dirty="0"/>
              <a:t> audit </a:t>
            </a:r>
            <a:r>
              <a:rPr lang="en-US" sz="2200" dirty="0" err="1"/>
              <a:t>pihak</a:t>
            </a:r>
            <a:r>
              <a:rPr lang="en-US" sz="2200" dirty="0"/>
              <a:t> </a:t>
            </a:r>
            <a:r>
              <a:rPr lang="en-US" sz="2200" dirty="0" err="1"/>
              <a:t>kedua</a:t>
            </a:r>
            <a:r>
              <a:rPr lang="en-US" sz="2200" dirty="0"/>
              <a:t>, </a:t>
            </a:r>
            <a:r>
              <a:rPr lang="en-US" sz="2200" b="1" dirty="0"/>
              <a:t>auditor </a:t>
            </a:r>
            <a:r>
              <a:rPr lang="en-US" sz="2200" b="1" dirty="0" err="1"/>
              <a:t>pihak</a:t>
            </a:r>
            <a:r>
              <a:rPr lang="en-US" sz="2200" b="1" dirty="0"/>
              <a:t> </a:t>
            </a:r>
            <a:r>
              <a:rPr lang="en-US" sz="2200" b="1" dirty="0" err="1"/>
              <a:t>kedua</a:t>
            </a:r>
            <a:r>
              <a:rPr lang="en-US" sz="2200" b="1" dirty="0"/>
              <a:t> </a:t>
            </a:r>
            <a:r>
              <a:rPr lang="en-US" sz="2200" b="1" dirty="0" err="1"/>
              <a:t>harus</a:t>
            </a:r>
            <a:r>
              <a:rPr lang="en-US" sz="2200" b="1" dirty="0"/>
              <a:t> </a:t>
            </a:r>
            <a:r>
              <a:rPr lang="en-US" sz="2200" b="1" dirty="0" err="1"/>
              <a:t>memenuhi</a:t>
            </a:r>
            <a:r>
              <a:rPr lang="en-US" sz="2200" dirty="0"/>
              <a:t> </a:t>
            </a:r>
            <a:r>
              <a:rPr lang="en-US" sz="2200" dirty="0" err="1"/>
              <a:t>persyaratan</a:t>
            </a:r>
            <a:r>
              <a:rPr lang="en-US" sz="2200" dirty="0"/>
              <a:t> </a:t>
            </a:r>
            <a:r>
              <a:rPr lang="en-US" sz="2200" dirty="0" err="1"/>
              <a:t>khusus</a:t>
            </a:r>
            <a:r>
              <a:rPr lang="en-US" sz="2200" dirty="0"/>
              <a:t> </a:t>
            </a:r>
            <a:r>
              <a:rPr lang="en-US" sz="2200" dirty="0" err="1"/>
              <a:t>pelanggan</a:t>
            </a:r>
            <a:r>
              <a:rPr lang="en-US" sz="2200" dirty="0"/>
              <a:t> </a:t>
            </a:r>
            <a:r>
              <a:rPr lang="en-US" sz="2200" dirty="0" err="1"/>
              <a:t>sebagai</a:t>
            </a:r>
            <a:r>
              <a:rPr lang="en-US" sz="2200" dirty="0"/>
              <a:t> </a:t>
            </a:r>
            <a:r>
              <a:rPr lang="en-US" sz="2200" dirty="0" err="1"/>
              <a:t>kualifikasi</a:t>
            </a:r>
            <a:r>
              <a:rPr lang="en-US" sz="2200" dirty="0"/>
              <a:t> auditor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menunjukkan</a:t>
            </a:r>
            <a:r>
              <a:rPr lang="en-US" sz="2200" dirty="0"/>
              <a:t> </a:t>
            </a:r>
            <a:r>
              <a:rPr lang="en-US" sz="2200" dirty="0" err="1"/>
              <a:t>kompetensi</a:t>
            </a:r>
            <a:r>
              <a:rPr lang="en-US" sz="2200" dirty="0"/>
              <a:t> inti minimum yang </a:t>
            </a:r>
            <a:r>
              <a:rPr lang="en-US" sz="2200" dirty="0" err="1"/>
              <a:t>ada</a:t>
            </a:r>
            <a:r>
              <a:rPr lang="en-US" sz="2200" dirty="0"/>
              <a:t>, </a:t>
            </a:r>
            <a:r>
              <a:rPr lang="en-US" sz="2200" dirty="0" err="1"/>
              <a:t>termasuk</a:t>
            </a:r>
            <a:r>
              <a:rPr lang="en-US" sz="2200" dirty="0"/>
              <a:t> </a:t>
            </a:r>
            <a:r>
              <a:rPr lang="en-US" sz="2200" dirty="0" err="1"/>
              <a:t>pemahaman</a:t>
            </a:r>
            <a:r>
              <a:rPr lang="en-US" sz="2200" dirty="0"/>
              <a:t> </a:t>
            </a:r>
            <a:r>
              <a:rPr lang="en-US" sz="2200" dirty="0" err="1"/>
              <a:t>tentang</a:t>
            </a:r>
            <a:r>
              <a:rPr lang="en-US" sz="2200" dirty="0"/>
              <a:t> :</a:t>
            </a:r>
          </a:p>
          <a:p>
            <a:endParaRPr lang="en-US" sz="2200" dirty="0"/>
          </a:p>
          <a:p>
            <a:pPr marL="457200" indent="-457200">
              <a:buFont typeface="+mj-lt"/>
              <a:buAutoNum type="alphaLcParenR"/>
            </a:pPr>
            <a:r>
              <a:rPr lang="en-US" sz="2100" dirty="0" err="1"/>
              <a:t>pendekatan</a:t>
            </a:r>
            <a:r>
              <a:rPr lang="en-US" sz="2100" dirty="0"/>
              <a:t> proses </a:t>
            </a:r>
            <a:r>
              <a:rPr lang="en-US" sz="2100" dirty="0" err="1"/>
              <a:t>terkait</a:t>
            </a:r>
            <a:r>
              <a:rPr lang="en-US" sz="2100" dirty="0"/>
              <a:t> </a:t>
            </a:r>
            <a:r>
              <a:rPr lang="en-US" sz="2100" dirty="0" err="1"/>
              <a:t>otomotif</a:t>
            </a:r>
            <a:r>
              <a:rPr lang="en-US" sz="2100" dirty="0"/>
              <a:t> </a:t>
            </a:r>
            <a:r>
              <a:rPr lang="en-US" sz="2100" dirty="0" err="1"/>
              <a:t>untuk</a:t>
            </a:r>
            <a:r>
              <a:rPr lang="en-US" sz="2100" dirty="0"/>
              <a:t> </a:t>
            </a:r>
            <a:r>
              <a:rPr lang="en-US" sz="2100" dirty="0" err="1"/>
              <a:t>melakukan</a:t>
            </a:r>
            <a:r>
              <a:rPr lang="en-US" sz="2100" dirty="0"/>
              <a:t> audit, </a:t>
            </a:r>
            <a:r>
              <a:rPr lang="en-US" sz="2100" dirty="0" err="1"/>
              <a:t>termasuk</a:t>
            </a:r>
            <a:r>
              <a:rPr lang="en-US" sz="2100" dirty="0"/>
              <a:t> </a:t>
            </a:r>
            <a:r>
              <a:rPr lang="en-US" sz="2100" dirty="0" err="1"/>
              <a:t>pemikiran</a:t>
            </a:r>
            <a:r>
              <a:rPr lang="en-US" sz="2100" dirty="0"/>
              <a:t> </a:t>
            </a:r>
            <a:r>
              <a:rPr lang="en-US" sz="2100" dirty="0" err="1"/>
              <a:t>berbasis</a:t>
            </a:r>
            <a:r>
              <a:rPr lang="en-US" sz="2100" dirty="0"/>
              <a:t> </a:t>
            </a:r>
            <a:r>
              <a:rPr lang="en-US" sz="2100" dirty="0" err="1"/>
              <a:t>risiko</a:t>
            </a:r>
            <a:r>
              <a:rPr lang="en-US" sz="2100" dirty="0"/>
              <a:t>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100" dirty="0" err="1"/>
              <a:t>persyaratan</a:t>
            </a:r>
            <a:r>
              <a:rPr lang="en-US" sz="2100" dirty="0"/>
              <a:t> </a:t>
            </a:r>
            <a:r>
              <a:rPr lang="en-US" sz="2100" dirty="0" err="1"/>
              <a:t>pelanggan</a:t>
            </a:r>
            <a:r>
              <a:rPr lang="en-US" sz="2100" dirty="0"/>
              <a:t> </a:t>
            </a:r>
            <a:r>
              <a:rPr lang="en-US" sz="2100" dirty="0" err="1"/>
              <a:t>dan</a:t>
            </a:r>
            <a:r>
              <a:rPr lang="en-US" sz="2100" dirty="0"/>
              <a:t> </a:t>
            </a:r>
            <a:r>
              <a:rPr lang="en-US" sz="2100" dirty="0" err="1"/>
              <a:t>organisasi</a:t>
            </a:r>
            <a:r>
              <a:rPr lang="en-US" sz="2100" dirty="0"/>
              <a:t> yang </a:t>
            </a:r>
            <a:r>
              <a:rPr lang="en-US" sz="2100" dirty="0" err="1"/>
              <a:t>berlaku</a:t>
            </a:r>
            <a:r>
              <a:rPr lang="en-US" sz="2100" dirty="0"/>
              <a:t>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100" dirty="0" err="1"/>
              <a:t>persyaratan</a:t>
            </a:r>
            <a:r>
              <a:rPr lang="en-US" sz="2100" dirty="0"/>
              <a:t> ISO 9001 </a:t>
            </a:r>
            <a:r>
              <a:rPr lang="en-US" sz="2100" dirty="0" err="1"/>
              <a:t>dan</a:t>
            </a:r>
            <a:r>
              <a:rPr lang="en-US" sz="2100" dirty="0"/>
              <a:t> IATF 16949 yang </a:t>
            </a:r>
            <a:r>
              <a:rPr lang="en-US" sz="2100" dirty="0" err="1"/>
              <a:t>berkaitan</a:t>
            </a:r>
            <a:r>
              <a:rPr lang="en-US" sz="2100" dirty="0"/>
              <a:t> </a:t>
            </a:r>
            <a:r>
              <a:rPr lang="en-US" sz="2100" dirty="0" err="1"/>
              <a:t>dengan</a:t>
            </a:r>
            <a:r>
              <a:rPr lang="en-US" sz="2100" dirty="0"/>
              <a:t> </a:t>
            </a:r>
            <a:r>
              <a:rPr lang="en-US" sz="2100" dirty="0" err="1"/>
              <a:t>ruang</a:t>
            </a:r>
            <a:r>
              <a:rPr lang="en-US" sz="2100" dirty="0"/>
              <a:t> </a:t>
            </a:r>
            <a:r>
              <a:rPr lang="en-US" sz="2100" dirty="0" err="1"/>
              <a:t>lingkup</a:t>
            </a:r>
            <a:r>
              <a:rPr lang="en-US" sz="2100" dirty="0"/>
              <a:t> audit;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100" dirty="0"/>
              <a:t>proses </a:t>
            </a:r>
            <a:r>
              <a:rPr lang="en-US" sz="2100" dirty="0" err="1"/>
              <a:t>manufaktur</a:t>
            </a:r>
            <a:r>
              <a:rPr lang="en-US" sz="2100" dirty="0"/>
              <a:t> yang </a:t>
            </a:r>
            <a:r>
              <a:rPr lang="en-US" sz="2100" dirty="0" err="1"/>
              <a:t>berlaku</a:t>
            </a:r>
            <a:r>
              <a:rPr lang="en-US" sz="2100" dirty="0"/>
              <a:t> </a:t>
            </a:r>
            <a:r>
              <a:rPr lang="en-US" sz="2100" dirty="0" err="1"/>
              <a:t>untuk</a:t>
            </a:r>
            <a:r>
              <a:rPr lang="en-US" sz="2100" dirty="0"/>
              <a:t> </a:t>
            </a:r>
            <a:r>
              <a:rPr lang="en-US" sz="2100" dirty="0" err="1"/>
              <a:t>diaudit</a:t>
            </a:r>
            <a:r>
              <a:rPr lang="en-US" sz="2100" dirty="0"/>
              <a:t>, </a:t>
            </a:r>
            <a:r>
              <a:rPr lang="en-US" sz="2100" dirty="0" err="1"/>
              <a:t>termasuk</a:t>
            </a:r>
            <a:r>
              <a:rPr lang="en-US" sz="2100" dirty="0"/>
              <a:t> PFMEA </a:t>
            </a:r>
            <a:r>
              <a:rPr lang="en-US" sz="2100" dirty="0" err="1"/>
              <a:t>dan</a:t>
            </a:r>
            <a:r>
              <a:rPr lang="en-US" sz="2100" dirty="0"/>
              <a:t> control plan;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100" dirty="0" err="1"/>
              <a:t>persyaratan</a:t>
            </a:r>
            <a:r>
              <a:rPr lang="en-US" sz="2100" dirty="0"/>
              <a:t> core tools yang </a:t>
            </a:r>
            <a:r>
              <a:rPr lang="en-US" sz="2100" dirty="0" err="1"/>
              <a:t>berlaku</a:t>
            </a:r>
            <a:r>
              <a:rPr lang="en-US" sz="2100" dirty="0"/>
              <a:t> </a:t>
            </a:r>
            <a:r>
              <a:rPr lang="en-US" sz="2100" dirty="0" err="1"/>
              <a:t>terkait</a:t>
            </a:r>
            <a:r>
              <a:rPr lang="en-US" sz="2100" dirty="0"/>
              <a:t> </a:t>
            </a:r>
            <a:r>
              <a:rPr lang="en-US" sz="2100" dirty="0" err="1"/>
              <a:t>dengan</a:t>
            </a:r>
            <a:r>
              <a:rPr lang="en-US" sz="2100" dirty="0"/>
              <a:t> </a:t>
            </a:r>
            <a:r>
              <a:rPr lang="en-US" sz="2100" dirty="0" err="1"/>
              <a:t>ruang</a:t>
            </a:r>
            <a:r>
              <a:rPr lang="en-US" sz="2100" dirty="0"/>
              <a:t> </a:t>
            </a:r>
            <a:r>
              <a:rPr lang="en-US" sz="2100" dirty="0" err="1"/>
              <a:t>lingkup</a:t>
            </a:r>
            <a:r>
              <a:rPr lang="en-US" sz="2100" dirty="0"/>
              <a:t> audit;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100" dirty="0" err="1"/>
              <a:t>bagaimana</a:t>
            </a:r>
            <a:r>
              <a:rPr lang="en-US" sz="2100" dirty="0"/>
              <a:t> </a:t>
            </a:r>
            <a:r>
              <a:rPr lang="en-US" sz="2100" dirty="0" err="1"/>
              <a:t>merencanakan</a:t>
            </a:r>
            <a:r>
              <a:rPr lang="en-US" sz="2100" dirty="0"/>
              <a:t>, </a:t>
            </a:r>
            <a:r>
              <a:rPr lang="en-US" sz="2100" dirty="0" err="1"/>
              <a:t>melakukan</a:t>
            </a:r>
            <a:r>
              <a:rPr lang="en-US" sz="2100" dirty="0"/>
              <a:t>, </a:t>
            </a:r>
            <a:r>
              <a:rPr lang="en-US" sz="2100" dirty="0" err="1"/>
              <a:t>menyiapkan</a:t>
            </a:r>
            <a:r>
              <a:rPr lang="en-US" sz="2100" dirty="0"/>
              <a:t> </a:t>
            </a:r>
            <a:r>
              <a:rPr lang="en-US" sz="2100" dirty="0" err="1"/>
              <a:t>laporan</a:t>
            </a:r>
            <a:r>
              <a:rPr lang="en-US" sz="2100" dirty="0"/>
              <a:t> audit, </a:t>
            </a:r>
            <a:r>
              <a:rPr lang="en-US" sz="2100" dirty="0" err="1"/>
              <a:t>dan</a:t>
            </a:r>
            <a:r>
              <a:rPr lang="en-US" sz="2100" dirty="0"/>
              <a:t> </a:t>
            </a:r>
            <a:r>
              <a:rPr lang="en-US" sz="2100" dirty="0" err="1"/>
              <a:t>menutup</a:t>
            </a:r>
            <a:r>
              <a:rPr lang="en-US" sz="2100" dirty="0"/>
              <a:t> </a:t>
            </a:r>
            <a:r>
              <a:rPr lang="en-US" sz="2100" dirty="0" err="1"/>
              <a:t>temuan</a:t>
            </a:r>
            <a:r>
              <a:rPr lang="en-US" sz="2100" dirty="0"/>
              <a:t> audit. </a:t>
            </a:r>
            <a:endParaRPr lang="en-US" sz="2100" dirty="0">
              <a:ea typeface="Times New Roman" panose="02020603050405020304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207690" y="99536"/>
            <a:ext cx="7635240" cy="65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i="1" dirty="0"/>
              <a:t>IATF 7.2.4 </a:t>
            </a:r>
            <a:r>
              <a:rPr lang="en-US" sz="2800" b="1" i="1" dirty="0" err="1"/>
              <a:t>Kompetensi</a:t>
            </a:r>
            <a:r>
              <a:rPr lang="en-US" sz="2800" b="1" i="1" dirty="0"/>
              <a:t> Auditor </a:t>
            </a:r>
            <a:r>
              <a:rPr lang="en-US" sz="2800" b="1" i="1" dirty="0" err="1"/>
              <a:t>Pihak</a:t>
            </a:r>
            <a:r>
              <a:rPr lang="en-US" sz="2800" b="1" i="1" dirty="0"/>
              <a:t> </a:t>
            </a:r>
            <a:r>
              <a:rPr lang="en-US" sz="2800" b="1" i="1" dirty="0" err="1"/>
              <a:t>Kedua</a:t>
            </a:r>
            <a:endParaRPr lang="en-US" sz="2800" b="1" i="1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06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209" y="990600"/>
            <a:ext cx="304800" cy="3770515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AFFA494-B3DE-4F79-A08F-1D5062950833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4193807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0" y="103515"/>
            <a:ext cx="6496050" cy="1143000"/>
          </a:xfrm>
        </p:spPr>
        <p:txBody>
          <a:bodyPr/>
          <a:lstStyle/>
          <a:p>
            <a:pPr eaLnBrk="1" hangingPunct="1"/>
            <a:r>
              <a:rPr lang="en-US" sz="2800" b="1" dirty="0" err="1"/>
              <a:t>Pengendalian</a:t>
            </a:r>
            <a:r>
              <a:rPr lang="en-US" sz="2800" b="1" dirty="0"/>
              <a:t> Proses yang </a:t>
            </a:r>
            <a:r>
              <a:rPr lang="en-US" sz="2800" b="1" dirty="0" err="1"/>
              <a:t>disubkan</a:t>
            </a:r>
            <a:endParaRPr lang="en-GB" sz="2800" b="1" dirty="0"/>
          </a:p>
        </p:txBody>
      </p:sp>
      <p:sp>
        <p:nvSpPr>
          <p:cNvPr id="109572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1246515"/>
            <a:ext cx="7195120" cy="51292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i="1" dirty="0"/>
              <a:t>	</a:t>
            </a:r>
            <a:r>
              <a:rPr lang="en-US" sz="2000" i="1" kern="1200" dirty="0">
                <a:latin typeface="Arial" charset="0"/>
              </a:rPr>
              <a:t>IATF 8.4.2.1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i="1" dirty="0"/>
              <a:t>	</a:t>
            </a:r>
            <a:r>
              <a:rPr lang="en-US" sz="2000" i="1" dirty="0" err="1"/>
              <a:t>Apabila</a:t>
            </a:r>
            <a:r>
              <a:rPr lang="en-US" sz="2000" i="1" dirty="0"/>
              <a:t> </a:t>
            </a:r>
            <a:r>
              <a:rPr lang="en-US" sz="2000" i="1" dirty="0" err="1"/>
              <a:t>perusahaan</a:t>
            </a:r>
            <a:r>
              <a:rPr lang="en-US" sz="2000" i="1" dirty="0"/>
              <a:t> </a:t>
            </a:r>
            <a:r>
              <a:rPr lang="en-US" sz="2000" i="1" dirty="0" err="1"/>
              <a:t>memilih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men-</a:t>
            </a:r>
            <a:r>
              <a:rPr lang="en-US" sz="2000" i="1" dirty="0" err="1"/>
              <a:t>subkan</a:t>
            </a:r>
            <a:r>
              <a:rPr lang="en-US" sz="2000" i="1" dirty="0"/>
              <a:t> </a:t>
            </a:r>
            <a:r>
              <a:rPr lang="en-US" sz="2000" i="1" dirty="0" err="1"/>
              <a:t>suatu</a:t>
            </a:r>
            <a:r>
              <a:rPr lang="en-US" sz="2000" i="1" dirty="0"/>
              <a:t> </a:t>
            </a:r>
            <a:r>
              <a:rPr lang="en-US" sz="2000" i="1" dirty="0" err="1"/>
              <a:t>proses</a:t>
            </a:r>
            <a:r>
              <a:rPr lang="en-US" sz="2000" i="1" dirty="0"/>
              <a:t> yang </a:t>
            </a:r>
            <a:r>
              <a:rPr lang="en-US" sz="2000" i="1" dirty="0" err="1"/>
              <a:t>berpengaruh</a:t>
            </a:r>
            <a:r>
              <a:rPr lang="en-US" sz="2000" i="1" dirty="0"/>
              <a:t> </a:t>
            </a:r>
            <a:r>
              <a:rPr lang="en-US" sz="2000" i="1" dirty="0" err="1"/>
              <a:t>terhadap</a:t>
            </a:r>
            <a:r>
              <a:rPr lang="en-US" sz="2000" i="1" dirty="0"/>
              <a:t> </a:t>
            </a:r>
            <a:r>
              <a:rPr lang="en-US" sz="2000" i="1" dirty="0" err="1"/>
              <a:t>persyaratan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. Perusahaan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menjamin</a:t>
            </a:r>
            <a:r>
              <a:rPr lang="en-US" sz="2000" i="1" dirty="0"/>
              <a:t> </a:t>
            </a:r>
            <a:r>
              <a:rPr lang="en-US" sz="2000" i="1" dirty="0" err="1"/>
              <a:t>adanya</a:t>
            </a:r>
            <a:r>
              <a:rPr lang="en-US" sz="2000" i="1" dirty="0"/>
              <a:t> </a:t>
            </a:r>
            <a:r>
              <a:rPr lang="en-US" sz="2000" i="1" dirty="0" err="1"/>
              <a:t>kontrol</a:t>
            </a:r>
            <a:r>
              <a:rPr lang="en-US" sz="2000" i="1" dirty="0"/>
              <a:t> </a:t>
            </a:r>
            <a:r>
              <a:rPr lang="en-US" sz="2000" i="1" dirty="0" err="1"/>
              <a:t>terhadap</a:t>
            </a:r>
            <a:r>
              <a:rPr lang="en-US" sz="2000" i="1" dirty="0"/>
              <a:t> </a:t>
            </a:r>
            <a:r>
              <a:rPr lang="en-US" sz="2000" i="1" dirty="0" err="1"/>
              <a:t>proses</a:t>
            </a:r>
            <a:r>
              <a:rPr lang="en-US" sz="2000" i="1" dirty="0"/>
              <a:t> </a:t>
            </a:r>
            <a:r>
              <a:rPr lang="en-US" sz="2000" i="1" dirty="0" err="1"/>
              <a:t>tersebut</a:t>
            </a:r>
            <a:r>
              <a:rPr lang="en-US" sz="2000" i="1" dirty="0"/>
              <a:t>. </a:t>
            </a:r>
            <a:r>
              <a:rPr lang="en-US" sz="2000" i="1" dirty="0" err="1"/>
              <a:t>Jenis</a:t>
            </a:r>
            <a:r>
              <a:rPr lang="en-US" sz="2000" i="1" dirty="0"/>
              <a:t> </a:t>
            </a:r>
            <a:r>
              <a:rPr lang="en-US" sz="2000" i="1" dirty="0" err="1"/>
              <a:t>kontrol</a:t>
            </a:r>
            <a:r>
              <a:rPr lang="en-US" sz="2000" i="1" dirty="0"/>
              <a:t> </a:t>
            </a:r>
            <a:r>
              <a:rPr lang="en-US" sz="2000" i="1" dirty="0" err="1"/>
              <a:t>terhadap</a:t>
            </a:r>
            <a:r>
              <a:rPr lang="en-US" sz="2000" i="1" dirty="0"/>
              <a:t> </a:t>
            </a:r>
            <a:r>
              <a:rPr lang="en-US" sz="2000" i="1" dirty="0" err="1"/>
              <a:t>proses</a:t>
            </a:r>
            <a:r>
              <a:rPr lang="en-US" sz="2000" i="1" dirty="0"/>
              <a:t> yang </a:t>
            </a:r>
            <a:r>
              <a:rPr lang="en-US" sz="2000" i="1" dirty="0" err="1"/>
              <a:t>di-subkan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dijelaskan</a:t>
            </a:r>
            <a:r>
              <a:rPr lang="en-US" sz="2000" i="1" dirty="0"/>
              <a:t> </a:t>
            </a:r>
            <a:r>
              <a:rPr lang="en-US" sz="2000" i="1" dirty="0" err="1"/>
              <a:t>dalam</a:t>
            </a:r>
            <a:r>
              <a:rPr lang="en-US" sz="2000" i="1" dirty="0"/>
              <a:t> </a:t>
            </a:r>
            <a:r>
              <a:rPr lang="en-US" sz="2000" i="1" dirty="0" err="1"/>
              <a:t>sistem</a:t>
            </a:r>
            <a:r>
              <a:rPr lang="en-US" sz="2000" i="1" dirty="0"/>
              <a:t> </a:t>
            </a:r>
            <a:r>
              <a:rPr lang="en-US" sz="2000" i="1" dirty="0" err="1"/>
              <a:t>manajemen</a:t>
            </a:r>
            <a:r>
              <a:rPr lang="en-US" sz="2000" i="1" dirty="0"/>
              <a:t> </a:t>
            </a:r>
            <a:r>
              <a:rPr lang="en-US" sz="2000" i="1" dirty="0" err="1"/>
              <a:t>mutu</a:t>
            </a:r>
            <a:r>
              <a:rPr lang="en-US" sz="2000" i="1" dirty="0"/>
              <a:t>. 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sz="2000" i="1" dirty="0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i="1" dirty="0" err="1">
                <a:ea typeface="+mn-ea"/>
                <a:cs typeface="+mn-cs"/>
              </a:rPr>
              <a:t>Catatan</a:t>
            </a:r>
            <a:r>
              <a:rPr lang="en-US" sz="2000" i="1" dirty="0">
                <a:ea typeface="+mn-ea"/>
                <a:cs typeface="+mn-cs"/>
              </a:rPr>
              <a:t>: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i="1" dirty="0"/>
              <a:t>	</a:t>
            </a:r>
            <a:r>
              <a:rPr lang="en-US" sz="2000" i="1" dirty="0" err="1"/>
              <a:t>Proses</a:t>
            </a:r>
            <a:r>
              <a:rPr lang="en-US" sz="2000" i="1" dirty="0"/>
              <a:t> yang </a:t>
            </a:r>
            <a:r>
              <a:rPr lang="en-US" sz="2000" i="1" dirty="0" err="1"/>
              <a:t>dibutuhkan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sistem</a:t>
            </a:r>
            <a:r>
              <a:rPr lang="en-US" sz="2000" i="1" dirty="0"/>
              <a:t> </a:t>
            </a:r>
            <a:r>
              <a:rPr lang="en-US" sz="2000" i="1" dirty="0" err="1"/>
              <a:t>manajemen</a:t>
            </a:r>
            <a:r>
              <a:rPr lang="en-US" sz="2000" i="1" dirty="0"/>
              <a:t> </a:t>
            </a:r>
            <a:r>
              <a:rPr lang="en-US" sz="2000" i="1" dirty="0" err="1"/>
              <a:t>mutu</a:t>
            </a:r>
            <a:r>
              <a:rPr lang="en-US" sz="2000" i="1" dirty="0"/>
              <a:t> </a:t>
            </a:r>
            <a:r>
              <a:rPr lang="en-US" sz="2000" i="1" dirty="0" err="1"/>
              <a:t>sesuai</a:t>
            </a:r>
            <a:r>
              <a:rPr lang="en-US" sz="2000" i="1" dirty="0"/>
              <a:t> </a:t>
            </a:r>
            <a:r>
              <a:rPr lang="en-US" sz="2000" i="1" dirty="0" err="1"/>
              <a:t>persyaratan</a:t>
            </a:r>
            <a:r>
              <a:rPr lang="en-US" sz="2000" i="1" dirty="0"/>
              <a:t> </a:t>
            </a:r>
            <a:r>
              <a:rPr lang="en-US" sz="2000" i="1" dirty="0" err="1"/>
              <a:t>tersebut</a:t>
            </a:r>
            <a:r>
              <a:rPr lang="en-US" sz="2000" i="1" dirty="0"/>
              <a:t> </a:t>
            </a:r>
            <a:r>
              <a:rPr lang="en-US" sz="2000" i="1" dirty="0" err="1"/>
              <a:t>diatas</a:t>
            </a:r>
            <a:r>
              <a:rPr lang="en-US" sz="2000" i="1" dirty="0"/>
              <a:t> </a:t>
            </a:r>
            <a:r>
              <a:rPr lang="en-US" sz="2000" i="1" dirty="0" err="1"/>
              <a:t>seharusnya</a:t>
            </a:r>
            <a:r>
              <a:rPr lang="en-US" sz="2000" i="1" dirty="0"/>
              <a:t> </a:t>
            </a:r>
            <a:r>
              <a:rPr lang="en-US" sz="2000" i="1" dirty="0" err="1"/>
              <a:t>termasuk</a:t>
            </a:r>
            <a:r>
              <a:rPr lang="en-US" sz="2000" i="1" dirty="0"/>
              <a:t> </a:t>
            </a:r>
            <a:r>
              <a:rPr lang="en-US" sz="2000" i="1" dirty="0" err="1"/>
              <a:t>proses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aktifitas</a:t>
            </a:r>
            <a:r>
              <a:rPr lang="en-US" sz="2000" i="1" dirty="0"/>
              <a:t> </a:t>
            </a:r>
            <a:r>
              <a:rPr lang="en-US" sz="2000" i="1" dirty="0" err="1"/>
              <a:t>manajemen</a:t>
            </a:r>
            <a:r>
              <a:rPr lang="en-US" sz="2000" i="1" dirty="0"/>
              <a:t>, </a:t>
            </a:r>
            <a:r>
              <a:rPr lang="en-US" sz="2000" i="1" dirty="0" err="1"/>
              <a:t>penetapan</a:t>
            </a:r>
            <a:r>
              <a:rPr lang="en-US" sz="2000" i="1" dirty="0"/>
              <a:t> </a:t>
            </a:r>
            <a:r>
              <a:rPr lang="en-US" sz="2000" i="1" dirty="0" err="1"/>
              <a:t>sumber</a:t>
            </a:r>
            <a:r>
              <a:rPr lang="en-US" sz="2000" i="1" dirty="0"/>
              <a:t> </a:t>
            </a:r>
            <a:r>
              <a:rPr lang="en-US" sz="2000" i="1" dirty="0" err="1"/>
              <a:t>daya</a:t>
            </a:r>
            <a:r>
              <a:rPr lang="en-US" sz="2000" i="1" dirty="0"/>
              <a:t>, </a:t>
            </a:r>
            <a:r>
              <a:rPr lang="en-US" sz="2000" i="1" dirty="0" err="1"/>
              <a:t>realisasi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pengukuran</a:t>
            </a:r>
            <a:r>
              <a:rPr lang="en-US" sz="2000" i="1" dirty="0"/>
              <a:t>, </a:t>
            </a:r>
            <a:r>
              <a:rPr lang="en-US" sz="2000" i="1" dirty="0" err="1"/>
              <a:t>analisis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improvement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sz="2000" i="1" dirty="0"/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sz="2000" i="1" dirty="0"/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i="1" dirty="0"/>
              <a:t>	</a:t>
            </a:r>
            <a:r>
              <a:rPr lang="en-US" sz="2000" i="1" dirty="0" err="1"/>
              <a:t>Menjamin</a:t>
            </a:r>
            <a:r>
              <a:rPr lang="en-US" sz="2000" i="1" dirty="0"/>
              <a:t> </a:t>
            </a:r>
            <a:r>
              <a:rPr lang="en-US" sz="2000" i="1" dirty="0" err="1"/>
              <a:t>adanya</a:t>
            </a:r>
            <a:r>
              <a:rPr lang="en-US" sz="2000" i="1" dirty="0"/>
              <a:t> </a:t>
            </a:r>
            <a:r>
              <a:rPr lang="en-US" sz="2000" i="1" dirty="0" err="1"/>
              <a:t>kontrol</a:t>
            </a:r>
            <a:r>
              <a:rPr lang="en-US" sz="2000" i="1" dirty="0"/>
              <a:t>  </a:t>
            </a:r>
            <a:r>
              <a:rPr lang="en-US" sz="2000" i="1" dirty="0" err="1"/>
              <a:t>terhadap</a:t>
            </a:r>
            <a:r>
              <a:rPr lang="en-US" sz="2000" i="1" dirty="0"/>
              <a:t> proses yang </a:t>
            </a:r>
            <a:r>
              <a:rPr lang="en-US" sz="2000" i="1" dirty="0" err="1"/>
              <a:t>disubkan</a:t>
            </a:r>
            <a:r>
              <a:rPr lang="en-US" sz="2000" i="1" dirty="0"/>
              <a:t> </a:t>
            </a:r>
            <a:r>
              <a:rPr lang="en-US" sz="2000" i="1" dirty="0" err="1"/>
              <a:t>bukan</a:t>
            </a:r>
            <a:r>
              <a:rPr lang="en-US" sz="2000" i="1" dirty="0"/>
              <a:t> </a:t>
            </a:r>
            <a:r>
              <a:rPr lang="en-US" sz="2000" i="1" dirty="0" err="1"/>
              <a:t>berarti</a:t>
            </a:r>
            <a:r>
              <a:rPr lang="en-US" sz="2000" i="1" dirty="0"/>
              <a:t> (shall not) </a:t>
            </a:r>
            <a:r>
              <a:rPr lang="en-US" sz="2000" i="1" dirty="0" err="1"/>
              <a:t>menghilangkan</a:t>
            </a:r>
            <a:r>
              <a:rPr lang="en-US" sz="2000" i="1" dirty="0"/>
              <a:t> </a:t>
            </a:r>
            <a:r>
              <a:rPr lang="en-US" sz="2000" i="1" dirty="0" err="1"/>
              <a:t>tanggung</a:t>
            </a:r>
            <a:r>
              <a:rPr lang="en-US" sz="2000" i="1" dirty="0"/>
              <a:t> </a:t>
            </a:r>
            <a:r>
              <a:rPr lang="en-US" sz="2000" i="1" dirty="0" err="1"/>
              <a:t>jawab</a:t>
            </a:r>
            <a:r>
              <a:rPr lang="en-US" sz="2000" i="1" dirty="0"/>
              <a:t> </a:t>
            </a:r>
            <a:r>
              <a:rPr lang="en-US" sz="2000" i="1" dirty="0" err="1"/>
              <a:t>perusahaan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memenuhi</a:t>
            </a:r>
            <a:r>
              <a:rPr lang="en-US" sz="2000" i="1" dirty="0"/>
              <a:t> </a:t>
            </a:r>
            <a:r>
              <a:rPr lang="en-US" sz="2000" i="1" dirty="0" err="1"/>
              <a:t>semua</a:t>
            </a:r>
            <a:r>
              <a:rPr lang="en-US" sz="2000" i="1" dirty="0"/>
              <a:t> </a:t>
            </a:r>
            <a:r>
              <a:rPr lang="en-US" sz="2000" i="1" dirty="0" err="1"/>
              <a:t>persyaratan</a:t>
            </a:r>
            <a:r>
              <a:rPr lang="en-US" sz="2000" i="1" dirty="0"/>
              <a:t> customer,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peraturan</a:t>
            </a:r>
            <a:r>
              <a:rPr lang="en-US" sz="2000" i="1" dirty="0"/>
              <a:t> </a:t>
            </a:r>
            <a:r>
              <a:rPr lang="en-US" sz="2000" i="1" dirty="0" err="1"/>
              <a:t>perundangan</a:t>
            </a:r>
            <a:r>
              <a:rPr lang="en-US" sz="2000" i="1" dirty="0"/>
              <a:t> yang </a:t>
            </a:r>
            <a:r>
              <a:rPr lang="en-US" sz="2000" i="1" dirty="0" err="1"/>
              <a:t>mempengaruhi</a:t>
            </a:r>
            <a:r>
              <a:rPr lang="en-US" sz="2000" i="1" dirty="0"/>
              <a:t> product requirement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i="1" dirty="0"/>
              <a:t>     (IATF 8.4.2.2)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sz="2000" i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GB" sz="1800" i="1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196530" cy="2971800"/>
          </a:xfrm>
          <a:prstGeom prst="rect">
            <a:avLst/>
          </a:prstGeom>
          <a:solidFill>
            <a:srgbClr val="52D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300" name="Picture 4" descr="Image result for 3d m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0" r="16553"/>
          <a:stretch/>
        </p:blipFill>
        <p:spPr bwMode="auto">
          <a:xfrm>
            <a:off x="0" y="3657600"/>
            <a:ext cx="258096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C5BAA67-118F-4451-BF98-82A5974DEFB1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8422651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Text Box 2"/>
          <p:cNvSpPr>
            <a:spLocks noGrp="1" noChangeArrowheads="1"/>
          </p:cNvSpPr>
          <p:nvPr>
            <p:ph idx="1"/>
          </p:nvPr>
        </p:nvSpPr>
        <p:spPr>
          <a:xfrm>
            <a:off x="1852613" y="1037966"/>
            <a:ext cx="7741660" cy="4476750"/>
          </a:xfrm>
          <a:noFill/>
        </p:spPr>
        <p:txBody>
          <a:bodyPr>
            <a:noAutofit/>
          </a:bodyPr>
          <a:lstStyle/>
          <a:p>
            <a:pPr marL="533400" indent="-533400" defTabSz="762000" eaLnBrk="1" hangingPunct="1">
              <a:lnSpc>
                <a:spcPct val="80000"/>
              </a:lnSpc>
              <a:buFontTx/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33CC"/>
                </a:solidFill>
              </a:rPr>
              <a:t>Pemeliharaan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produk</a:t>
            </a:r>
            <a:r>
              <a:rPr lang="en-US" sz="2400" dirty="0">
                <a:solidFill>
                  <a:srgbClr val="0033CC"/>
                </a:solidFill>
              </a:rPr>
              <a:t> (8.5.4)</a:t>
            </a:r>
          </a:p>
          <a:p>
            <a:pPr marL="1028700" lvl="1" indent="-457200" defTabSz="762000" eaLnBrk="1" hangingPunct="1">
              <a:lnSpc>
                <a:spcPct val="80000"/>
              </a:lnSpc>
            </a:pPr>
            <a:r>
              <a:rPr lang="en-US" sz="2400" dirty="0">
                <a:solidFill>
                  <a:srgbClr val="0033CC"/>
                </a:solidFill>
              </a:rPr>
              <a:t>Perusahaan </a:t>
            </a:r>
            <a:r>
              <a:rPr lang="en-US" sz="2400" dirty="0" err="1">
                <a:solidFill>
                  <a:srgbClr val="0033CC"/>
                </a:solidFill>
              </a:rPr>
              <a:t>harus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memelihara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kesesuaian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produk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selama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proses</a:t>
            </a:r>
            <a:r>
              <a:rPr lang="en-US" sz="2400" dirty="0">
                <a:solidFill>
                  <a:srgbClr val="0033CC"/>
                </a:solidFill>
              </a:rPr>
              <a:t> internal </a:t>
            </a:r>
            <a:r>
              <a:rPr lang="en-US" sz="2400" dirty="0" err="1">
                <a:solidFill>
                  <a:srgbClr val="0033CC"/>
                </a:solidFill>
              </a:rPr>
              <a:t>dan</a:t>
            </a:r>
            <a:r>
              <a:rPr lang="en-US" sz="2400" dirty="0">
                <a:solidFill>
                  <a:srgbClr val="0033CC"/>
                </a:solidFill>
              </a:rPr>
              <a:t> delivery </a:t>
            </a:r>
            <a:r>
              <a:rPr lang="en-US" sz="2400" dirty="0" err="1">
                <a:solidFill>
                  <a:srgbClr val="0033CC"/>
                </a:solidFill>
              </a:rPr>
              <a:t>ke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tujuan</a:t>
            </a:r>
            <a:r>
              <a:rPr lang="en-US" sz="2400" dirty="0">
                <a:solidFill>
                  <a:srgbClr val="0033CC"/>
                </a:solidFill>
              </a:rPr>
              <a:t> yang </a:t>
            </a:r>
            <a:r>
              <a:rPr lang="en-US" sz="2400" dirty="0" err="1">
                <a:solidFill>
                  <a:srgbClr val="0033CC"/>
                </a:solidFill>
              </a:rPr>
              <a:t>ditetapkan</a:t>
            </a:r>
            <a:r>
              <a:rPr lang="en-US" sz="2400" dirty="0">
                <a:solidFill>
                  <a:srgbClr val="0033CC"/>
                </a:solidFill>
              </a:rPr>
              <a:t> agar </a:t>
            </a:r>
            <a:r>
              <a:rPr lang="en-US" sz="2400" dirty="0" err="1">
                <a:solidFill>
                  <a:srgbClr val="0033CC"/>
                </a:solidFill>
              </a:rPr>
              <a:t>kesesuaian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persyaratan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produk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tetap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terjaga</a:t>
            </a:r>
            <a:r>
              <a:rPr lang="en-US" sz="2400" dirty="0">
                <a:solidFill>
                  <a:srgbClr val="0033CC"/>
                </a:solidFill>
              </a:rPr>
              <a:t>. </a:t>
            </a:r>
          </a:p>
          <a:p>
            <a:pPr marL="1028700" lvl="1" indent="-457200" defTabSz="762000" eaLnBrk="1" hangingPunct="1">
              <a:lnSpc>
                <a:spcPct val="80000"/>
              </a:lnSpc>
            </a:pPr>
            <a:r>
              <a:rPr lang="en-US" sz="2400" dirty="0" err="1">
                <a:solidFill>
                  <a:srgbClr val="0033CC"/>
                </a:solidFill>
              </a:rPr>
              <a:t>Pemeliharaan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ini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harus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termasuk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identifikasi</a:t>
            </a:r>
            <a:r>
              <a:rPr lang="en-US" sz="2400" dirty="0">
                <a:solidFill>
                  <a:srgbClr val="0033CC"/>
                </a:solidFill>
              </a:rPr>
              <a:t>, handling, packaging, </a:t>
            </a:r>
            <a:r>
              <a:rPr lang="en-US" sz="2400" dirty="0" err="1">
                <a:solidFill>
                  <a:srgbClr val="0033CC"/>
                </a:solidFill>
              </a:rPr>
              <a:t>penyimpanan</a:t>
            </a:r>
            <a:r>
              <a:rPr lang="en-US" sz="2400" dirty="0">
                <a:solidFill>
                  <a:srgbClr val="0033CC"/>
                </a:solidFill>
              </a:rPr>
              <a:t>, </a:t>
            </a:r>
            <a:r>
              <a:rPr lang="en-US" sz="2400" dirty="0" err="1">
                <a:solidFill>
                  <a:srgbClr val="0033CC"/>
                </a:solidFill>
              </a:rPr>
              <a:t>dan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proteksi</a:t>
            </a:r>
            <a:r>
              <a:rPr lang="en-US" sz="2400" dirty="0">
                <a:solidFill>
                  <a:srgbClr val="0033CC"/>
                </a:solidFill>
              </a:rPr>
              <a:t>. </a:t>
            </a:r>
          </a:p>
          <a:p>
            <a:pPr marL="1028700" lvl="1" indent="-457200" defTabSz="762000" eaLnBrk="1" hangingPunct="1">
              <a:lnSpc>
                <a:spcPct val="80000"/>
              </a:lnSpc>
            </a:pPr>
            <a:r>
              <a:rPr lang="en-US" sz="2400" dirty="0" err="1">
                <a:solidFill>
                  <a:srgbClr val="0033CC"/>
                </a:solidFill>
              </a:rPr>
              <a:t>Pemeliharaan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juga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harus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berlaku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untuk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unsur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pokok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dari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produk</a:t>
            </a:r>
            <a:endParaRPr lang="en-US" sz="2400" dirty="0">
              <a:solidFill>
                <a:srgbClr val="0033CC"/>
              </a:solidFill>
            </a:endParaRPr>
          </a:p>
          <a:p>
            <a:pPr marL="1028700" lvl="1" indent="-457200" defTabSz="762000" eaLnBrk="1" hangingPunct="1">
              <a:lnSpc>
                <a:spcPct val="80000"/>
              </a:lnSpc>
            </a:pPr>
            <a:endParaRPr lang="en-US" sz="2400" u="sng" dirty="0"/>
          </a:p>
          <a:p>
            <a:pPr marL="533400" indent="-533400" defTabSz="762000" eaLnBrk="1" hangingPunct="1">
              <a:lnSpc>
                <a:spcPct val="80000"/>
              </a:lnSpc>
              <a:buFontTx/>
              <a:buNone/>
            </a:pPr>
            <a:r>
              <a:rPr lang="en-US" sz="2400" dirty="0"/>
              <a:t>	</a:t>
            </a:r>
            <a:r>
              <a:rPr lang="en-US" sz="2400" i="1" dirty="0" err="1"/>
              <a:t>Penyimpanan</a:t>
            </a:r>
            <a:r>
              <a:rPr lang="en-US" sz="2400" i="1" dirty="0"/>
              <a:t> </a:t>
            </a:r>
            <a:r>
              <a:rPr lang="en-US" sz="2400" i="1" dirty="0" err="1"/>
              <a:t>dan</a:t>
            </a:r>
            <a:r>
              <a:rPr lang="en-US" sz="2400" i="1" dirty="0"/>
              <a:t> </a:t>
            </a:r>
            <a:r>
              <a:rPr lang="en-US" sz="2400" i="1" dirty="0" err="1"/>
              <a:t>Inventori</a:t>
            </a:r>
            <a:r>
              <a:rPr lang="en-US" sz="2400" i="1" dirty="0"/>
              <a:t> (IATF 8.5.4.1)</a:t>
            </a:r>
          </a:p>
          <a:p>
            <a:pPr marL="1028700" lvl="1" indent="-457200" defTabSz="762000" eaLnBrk="1" hangingPunct="1">
              <a:lnSpc>
                <a:spcPct val="80000"/>
              </a:lnSpc>
            </a:pP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mendeteksi</a:t>
            </a:r>
            <a:r>
              <a:rPr lang="en-US" sz="2000" i="1" dirty="0"/>
              <a:t> </a:t>
            </a:r>
            <a:r>
              <a:rPr lang="en-US" sz="2000" i="1" dirty="0" err="1"/>
              <a:t>penurunan</a:t>
            </a:r>
            <a:r>
              <a:rPr lang="en-US" sz="2000" i="1" dirty="0"/>
              <a:t> </a:t>
            </a:r>
            <a:r>
              <a:rPr lang="en-US" sz="2000" i="1" dirty="0" err="1"/>
              <a:t>mutu</a:t>
            </a:r>
            <a:r>
              <a:rPr lang="en-US" sz="2000" i="1" dirty="0"/>
              <a:t>, </a:t>
            </a:r>
            <a:r>
              <a:rPr lang="en-US" sz="2000" i="1" dirty="0" err="1"/>
              <a:t>kondisi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 </a:t>
            </a:r>
            <a:r>
              <a:rPr lang="en-US" sz="2000" i="1" dirty="0" err="1"/>
              <a:t>dalam</a:t>
            </a:r>
            <a:r>
              <a:rPr lang="en-US" sz="2000" i="1" dirty="0"/>
              <a:t> </a:t>
            </a:r>
            <a:r>
              <a:rPr lang="en-US" sz="2000" i="1" dirty="0" err="1"/>
              <a:t>stok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dievaluasi</a:t>
            </a:r>
            <a:r>
              <a:rPr lang="en-US" sz="2000" i="1" dirty="0"/>
              <a:t> </a:t>
            </a:r>
            <a:r>
              <a:rPr lang="en-US" sz="2000" i="1" dirty="0" err="1"/>
              <a:t>pada</a:t>
            </a:r>
            <a:r>
              <a:rPr lang="en-US" sz="2000" i="1" dirty="0"/>
              <a:t> interval  yang </a:t>
            </a:r>
            <a:r>
              <a:rPr lang="en-US" sz="2000" i="1" dirty="0" err="1"/>
              <a:t>telah</a:t>
            </a:r>
            <a:r>
              <a:rPr lang="en-US" sz="2000" i="1" dirty="0"/>
              <a:t> </a:t>
            </a:r>
            <a:r>
              <a:rPr lang="en-US" sz="2000" i="1" dirty="0" err="1"/>
              <a:t>ditentukan</a:t>
            </a:r>
            <a:r>
              <a:rPr lang="en-US" sz="2000" i="1" dirty="0"/>
              <a:t> </a:t>
            </a:r>
          </a:p>
          <a:p>
            <a:pPr marL="1028700" lvl="1" indent="-457200" defTabSz="762000" eaLnBrk="1" hangingPunct="1">
              <a:lnSpc>
                <a:spcPct val="80000"/>
              </a:lnSpc>
            </a:pPr>
            <a:r>
              <a:rPr lang="en-US" sz="2000" i="1" dirty="0"/>
              <a:t>Perusahaan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menggunakan</a:t>
            </a:r>
            <a:r>
              <a:rPr lang="en-US" sz="2000" i="1" dirty="0"/>
              <a:t> system  </a:t>
            </a:r>
            <a:r>
              <a:rPr lang="en-US" sz="2000" i="1" dirty="0" err="1"/>
              <a:t>managemen</a:t>
            </a:r>
            <a:r>
              <a:rPr lang="en-US" sz="2000" i="1" dirty="0"/>
              <a:t> </a:t>
            </a:r>
            <a:r>
              <a:rPr lang="en-US" sz="2000" i="1" dirty="0" err="1"/>
              <a:t>inventori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mengoptimalkan</a:t>
            </a:r>
            <a:r>
              <a:rPr lang="en-US" sz="2000" i="1" dirty="0"/>
              <a:t>  </a:t>
            </a:r>
            <a:r>
              <a:rPr lang="en-US" sz="2000" i="1" dirty="0" err="1"/>
              <a:t>siklus</a:t>
            </a:r>
            <a:r>
              <a:rPr lang="en-US" sz="2000" i="1" dirty="0"/>
              <a:t> </a:t>
            </a:r>
            <a:r>
              <a:rPr lang="en-US" sz="2000" i="1" dirty="0" err="1"/>
              <a:t>inventori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menjamin</a:t>
            </a:r>
            <a:r>
              <a:rPr lang="en-US" sz="2000" i="1" dirty="0"/>
              <a:t> </a:t>
            </a:r>
            <a:r>
              <a:rPr lang="en-US" sz="2000" i="1" dirty="0" err="1"/>
              <a:t>rotasi</a:t>
            </a:r>
            <a:r>
              <a:rPr lang="en-US" sz="2000" i="1" dirty="0"/>
              <a:t> </a:t>
            </a:r>
            <a:r>
              <a:rPr lang="en-US" sz="2000" i="1" dirty="0" err="1"/>
              <a:t>stok</a:t>
            </a:r>
            <a:r>
              <a:rPr lang="en-US" sz="2000" i="1" dirty="0"/>
              <a:t>, </a:t>
            </a:r>
            <a:r>
              <a:rPr lang="en-US" sz="2000" i="1" dirty="0" err="1"/>
              <a:t>seperti</a:t>
            </a:r>
            <a:r>
              <a:rPr lang="en-US" sz="2000" i="1" dirty="0"/>
              <a:t> “first in first out (FIFO). </a:t>
            </a:r>
            <a:r>
              <a:rPr lang="en-US" sz="2000" i="1" dirty="0" err="1"/>
              <a:t>Produk</a:t>
            </a:r>
            <a:r>
              <a:rPr lang="en-US" sz="2000" i="1" dirty="0"/>
              <a:t> </a:t>
            </a:r>
            <a:r>
              <a:rPr lang="en-US" sz="2000" i="1" dirty="0" err="1"/>
              <a:t>kadaluarsa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dikontrol</a:t>
            </a:r>
            <a:r>
              <a:rPr lang="en-US" sz="2000" i="1" dirty="0"/>
              <a:t> </a:t>
            </a:r>
            <a:r>
              <a:rPr lang="en-US" sz="2000" i="1" dirty="0" err="1"/>
              <a:t>seperti</a:t>
            </a:r>
            <a:r>
              <a:rPr lang="en-US" sz="2000" i="1" dirty="0"/>
              <a:t> </a:t>
            </a:r>
            <a:r>
              <a:rPr lang="en-US" sz="2000" i="1" dirty="0" err="1"/>
              <a:t>kontrol</a:t>
            </a:r>
            <a:r>
              <a:rPr lang="en-US" sz="2000" i="1" dirty="0"/>
              <a:t> yang  </a:t>
            </a:r>
            <a:r>
              <a:rPr lang="en-US" sz="2000" i="1" dirty="0" err="1"/>
              <a:t>dilakukan</a:t>
            </a:r>
            <a:r>
              <a:rPr lang="en-US" sz="2000" i="1" dirty="0"/>
              <a:t> </a:t>
            </a:r>
            <a:r>
              <a:rPr lang="en-US" sz="2000" i="1" dirty="0" err="1"/>
              <a:t>pada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 yang </a:t>
            </a:r>
            <a:r>
              <a:rPr lang="en-US" sz="2000" i="1" dirty="0" err="1"/>
              <a:t>tidak-sesuai</a:t>
            </a:r>
            <a:r>
              <a:rPr lang="en-US" sz="2000" i="1" dirty="0"/>
              <a:t>.</a:t>
            </a:r>
          </a:p>
        </p:txBody>
      </p:sp>
      <p:sp>
        <p:nvSpPr>
          <p:cNvPr id="112644" name="Rectangle 3"/>
          <p:cNvSpPr>
            <a:spLocks noChangeArrowheads="1"/>
          </p:cNvSpPr>
          <p:nvPr/>
        </p:nvSpPr>
        <p:spPr bwMode="auto">
          <a:xfrm>
            <a:off x="1849842" y="0"/>
            <a:ext cx="8420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latin typeface="Times New Roman" pitchFamily="18" charset="0"/>
              </a:rPr>
              <a:t>Proses </a:t>
            </a:r>
            <a:r>
              <a:rPr lang="en-US" sz="2800" dirty="0" err="1">
                <a:latin typeface="Times New Roman" pitchFamily="18" charset="0"/>
              </a:rPr>
              <a:t>Penyimpanan</a:t>
            </a:r>
            <a:r>
              <a:rPr lang="en-US" sz="2800" dirty="0">
                <a:latin typeface="Times New Roman" pitchFamily="18" charset="0"/>
              </a:rPr>
              <a:t> Dan Delivery</a:t>
            </a:r>
            <a:endParaRPr lang="en-GB" sz="2800" dirty="0">
              <a:latin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9812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H="1">
            <a:off x="2011681" y="0"/>
            <a:ext cx="45719" cy="6858000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097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2679905" y="3138606"/>
            <a:ext cx="4284775" cy="134675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" name="Text Box 15"/>
          <p:cNvSpPr txBox="1">
            <a:spLocks noChangeArrowheads="1"/>
          </p:cNvSpPr>
          <p:nvPr/>
        </p:nvSpPr>
        <p:spPr bwMode="auto">
          <a:xfrm>
            <a:off x="4056010" y="1600202"/>
            <a:ext cx="1600375" cy="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77" b="1" dirty="0"/>
              <a:t>Internal Audit </a:t>
            </a:r>
          </a:p>
          <a:p>
            <a:pPr algn="ctr"/>
            <a:r>
              <a:rPr lang="en-US" sz="1477" b="1" dirty="0">
                <a:solidFill>
                  <a:srgbClr val="0070C0"/>
                </a:solidFill>
              </a:rPr>
              <a:t>(SMMK3 9.2) </a:t>
            </a:r>
            <a:endParaRPr lang="en-US" sz="1477" dirty="0">
              <a:solidFill>
                <a:srgbClr val="0070C0"/>
              </a:solidFill>
            </a:endParaRPr>
          </a:p>
        </p:txBody>
      </p:sp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6473074" y="1318846"/>
            <a:ext cx="2770573" cy="100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77" b="1" dirty="0" err="1"/>
              <a:t>Penanganan</a:t>
            </a:r>
            <a:r>
              <a:rPr lang="en-US" sz="1477" b="1" dirty="0"/>
              <a:t> </a:t>
            </a:r>
            <a:r>
              <a:rPr lang="en-US" sz="1477" b="1" dirty="0" err="1"/>
              <a:t>Resiko-Peluang</a:t>
            </a:r>
            <a:r>
              <a:rPr lang="en-US" sz="1477" b="1" dirty="0"/>
              <a:t> &amp; Performance </a:t>
            </a:r>
            <a:r>
              <a:rPr lang="en-US" sz="1477" b="1" dirty="0" err="1"/>
              <a:t>Sasaran</a:t>
            </a:r>
            <a:r>
              <a:rPr lang="en-US" sz="1477" b="1" dirty="0"/>
              <a:t> </a:t>
            </a:r>
            <a:r>
              <a:rPr lang="en-US" sz="1477" b="1" dirty="0" err="1"/>
              <a:t>Mutu</a:t>
            </a:r>
            <a:r>
              <a:rPr lang="en-US" sz="1477" b="1" dirty="0"/>
              <a:t> &amp; </a:t>
            </a:r>
            <a:r>
              <a:rPr lang="en-US" sz="1477" b="1" dirty="0" err="1"/>
              <a:t>Lingkungan</a:t>
            </a:r>
            <a:endParaRPr lang="en-US" sz="1477" b="1" dirty="0"/>
          </a:p>
          <a:p>
            <a:pPr algn="ctr"/>
            <a:r>
              <a:rPr lang="en-US" sz="1477" b="1" dirty="0">
                <a:solidFill>
                  <a:srgbClr val="0070C0"/>
                </a:solidFill>
              </a:rPr>
              <a:t>(SMMK3 6.1 dan 6.2)</a:t>
            </a:r>
            <a:endParaRPr lang="en-US" sz="1477" dirty="0">
              <a:solidFill>
                <a:srgbClr val="0070C0"/>
              </a:solidFill>
            </a:endParaRPr>
          </a:p>
        </p:txBody>
      </p:sp>
      <p:sp>
        <p:nvSpPr>
          <p:cNvPr id="7" name="Line 20"/>
          <p:cNvSpPr>
            <a:spLocks noChangeShapeType="1"/>
          </p:cNvSpPr>
          <p:nvPr/>
        </p:nvSpPr>
        <p:spPr bwMode="auto">
          <a:xfrm>
            <a:off x="4825006" y="2779099"/>
            <a:ext cx="2" cy="520054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/>
          </a:p>
        </p:txBody>
      </p:sp>
      <p:sp>
        <p:nvSpPr>
          <p:cNvPr id="8" name="Line 20"/>
          <p:cNvSpPr>
            <a:spLocks noChangeShapeType="1"/>
          </p:cNvSpPr>
          <p:nvPr/>
        </p:nvSpPr>
        <p:spPr bwMode="auto">
          <a:xfrm flipH="1">
            <a:off x="4825007" y="2756024"/>
            <a:ext cx="2411584" cy="551088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/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1963358" y="1389184"/>
            <a:ext cx="1723551" cy="795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292" b="1" dirty="0" err="1"/>
              <a:t>Kepuasan</a:t>
            </a:r>
            <a:r>
              <a:rPr lang="en-US" sz="1292" b="1" dirty="0"/>
              <a:t> </a:t>
            </a:r>
            <a:r>
              <a:rPr lang="en-US" sz="1292" b="1" dirty="0" err="1"/>
              <a:t>Pelanggan</a:t>
            </a:r>
            <a:r>
              <a:rPr lang="en-US" sz="1292" b="1" dirty="0"/>
              <a:t> &amp; </a:t>
            </a:r>
            <a:r>
              <a:rPr lang="en-US" sz="1292" b="1" dirty="0" err="1"/>
              <a:t>Pemenuhan</a:t>
            </a:r>
            <a:r>
              <a:rPr lang="en-US" sz="1292" b="1" dirty="0"/>
              <a:t> </a:t>
            </a:r>
            <a:r>
              <a:rPr lang="en-US" sz="1292" b="1" dirty="0" err="1"/>
              <a:t>Kewajiban</a:t>
            </a:r>
            <a:r>
              <a:rPr lang="en-US" sz="1292" b="1" dirty="0"/>
              <a:t> </a:t>
            </a:r>
            <a:r>
              <a:rPr lang="en-US" sz="1292" b="1" dirty="0" err="1"/>
              <a:t>Penaatan</a:t>
            </a:r>
            <a:endParaRPr lang="en-US" sz="1292" b="1" dirty="0"/>
          </a:p>
          <a:p>
            <a:pPr algn="ctr"/>
            <a:r>
              <a:rPr lang="en-US" sz="1292" b="1" dirty="0">
                <a:solidFill>
                  <a:srgbClr val="0070C0"/>
                </a:solidFill>
              </a:rPr>
              <a:t>(SMMK3 9.1.2)</a:t>
            </a:r>
            <a:endParaRPr lang="en-US" sz="1292" dirty="0">
              <a:solidFill>
                <a:srgbClr val="0070C0"/>
              </a:solidFill>
            </a:endParaRPr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>
            <a:off x="2428612" y="2772687"/>
            <a:ext cx="2396396" cy="534427"/>
          </a:xfrm>
          <a:prstGeom prst="line">
            <a:avLst/>
          </a:prstGeom>
          <a:noFill/>
          <a:ln w="60325">
            <a:solidFill>
              <a:srgbClr val="996633"/>
            </a:solidFill>
            <a:prstDash val="dash"/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/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3488130" y="3264068"/>
            <a:ext cx="262436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Pemantauan</a:t>
            </a:r>
            <a:r>
              <a:rPr lang="en-US" b="1" dirty="0"/>
              <a:t>, </a:t>
            </a:r>
            <a:r>
              <a:rPr lang="en-US" b="1" dirty="0" err="1"/>
              <a:t>Pengukuran</a:t>
            </a:r>
            <a:r>
              <a:rPr lang="en-US" b="1" dirty="0"/>
              <a:t>, </a:t>
            </a:r>
            <a:r>
              <a:rPr lang="en-US" b="1" dirty="0" err="1"/>
              <a:t>Analisis</a:t>
            </a:r>
            <a:r>
              <a:rPr lang="en-US" b="1" dirty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Evaluasi</a:t>
            </a:r>
            <a:endParaRPr lang="en-US" b="1" dirty="0"/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(SMMK3)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3964935" y="5332549"/>
            <a:ext cx="172355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Tinjauan</a:t>
            </a:r>
            <a:r>
              <a:rPr lang="en-US" b="1" dirty="0"/>
              <a:t> Management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(SMMK3 9.3)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898397" y="4164646"/>
            <a:ext cx="17235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What to do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5" idx="2"/>
            <a:endCxn id="36" idx="7"/>
          </p:cNvCxnSpPr>
          <p:nvPr/>
        </p:nvCxnSpPr>
        <p:spPr>
          <a:xfrm flipH="1">
            <a:off x="1175014" y="4533979"/>
            <a:ext cx="585159" cy="451689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2"/>
            <a:endCxn id="37" idx="1"/>
          </p:cNvCxnSpPr>
          <p:nvPr/>
        </p:nvCxnSpPr>
        <p:spPr>
          <a:xfrm>
            <a:off x="1760172" y="4533978"/>
            <a:ext cx="514948" cy="464434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15"/>
          <p:cNvSpPr txBox="1">
            <a:spLocks noChangeArrowheads="1"/>
          </p:cNvSpPr>
          <p:nvPr/>
        </p:nvSpPr>
        <p:spPr bwMode="auto">
          <a:xfrm>
            <a:off x="0" y="5315879"/>
            <a:ext cx="189447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Corrective Action 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(SMMK3 10.2)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1837699" y="5327884"/>
            <a:ext cx="189610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Improvement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(SMMK3 10.3)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5" name="Line 20"/>
          <p:cNvSpPr>
            <a:spLocks noChangeShapeType="1"/>
          </p:cNvSpPr>
          <p:nvPr/>
        </p:nvSpPr>
        <p:spPr bwMode="auto">
          <a:xfrm>
            <a:off x="4788853" y="4540558"/>
            <a:ext cx="0" cy="353162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/>
          </a:p>
        </p:txBody>
      </p:sp>
      <p:sp>
        <p:nvSpPr>
          <p:cNvPr id="26" name="Rounded Rectangular Callout 25"/>
          <p:cNvSpPr/>
          <p:nvPr/>
        </p:nvSpPr>
        <p:spPr>
          <a:xfrm>
            <a:off x="6168170" y="4185766"/>
            <a:ext cx="2622876" cy="1298937"/>
          </a:xfrm>
          <a:prstGeom prst="wedgeRoundRectCallout">
            <a:avLst>
              <a:gd name="adj1" fmla="val -77894"/>
              <a:gd name="adj2" fmla="val 50628"/>
              <a:gd name="adj3" fmla="val 16667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35000"/>
              </a:spcBef>
              <a:tabLst>
                <a:tab pos="900107" algn="l"/>
              </a:tabLst>
            </a:pP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pelaksanaan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tinjauan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manajemen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yaitu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meningkatkan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kualitas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action to do yang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sudah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</a:t>
            </a:r>
            <a:endParaRPr lang="en-US" sz="1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457200" y="2971800"/>
            <a:ext cx="1730344" cy="1077544"/>
          </a:xfrm>
          <a:prstGeom prst="wedgeRoundRectCallout">
            <a:avLst>
              <a:gd name="adj1" fmla="val 133933"/>
              <a:gd name="adj2" fmla="val 12269"/>
              <a:gd name="adj3" fmla="val 16667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/>
                </a:solidFill>
              </a:rPr>
              <a:t>Hasil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evaluasi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analisa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berisi</a:t>
            </a:r>
            <a:r>
              <a:rPr lang="en-US" sz="1400" dirty="0">
                <a:solidFill>
                  <a:schemeClr val="tx1"/>
                </a:solidFill>
              </a:rPr>
              <a:t> :</a:t>
            </a:r>
          </a:p>
          <a:p>
            <a:pPr marL="285748" indent="-285748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30% History</a:t>
            </a:r>
          </a:p>
          <a:p>
            <a:pPr marL="285748" indent="-285748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70% Future</a:t>
            </a: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 bwMode="auto">
          <a:xfrm>
            <a:off x="385334" y="215071"/>
            <a:ext cx="9144000" cy="1051775"/>
          </a:xfrm>
          <a:prstGeom prst="rect">
            <a:avLst/>
          </a:prstGeom>
          <a:ln>
            <a:noFill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 err="1">
                <a:latin typeface="+mj-lt"/>
                <a:ea typeface="+mj-ea"/>
                <a:cs typeface="+mj-cs"/>
              </a:rPr>
              <a:t>Evaluasi</a:t>
            </a:r>
            <a:r>
              <a:rPr lang="en-US" sz="2800" b="1" dirty="0">
                <a:latin typeface="+mj-lt"/>
                <a:ea typeface="+mj-ea"/>
                <a:cs typeface="+mj-cs"/>
              </a:rPr>
              <a:t> Performance SMMK3L (9)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E38D-1E4E-4D64-8D25-29F399A3900B}" type="slidenum">
              <a:rPr lang="en-US" smtClean="0"/>
              <a:pPr/>
              <a:t>93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85334" y="1227956"/>
            <a:ext cx="9144000" cy="292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65458" y="2631373"/>
            <a:ext cx="830234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509289" y="2391122"/>
            <a:ext cx="474234" cy="42949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7" name="Oval 26"/>
          <p:cNvSpPr/>
          <p:nvPr/>
        </p:nvSpPr>
        <p:spPr>
          <a:xfrm>
            <a:off x="4549104" y="2387728"/>
            <a:ext cx="474234" cy="42949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0" name="Oval 29"/>
          <p:cNvSpPr/>
          <p:nvPr/>
        </p:nvSpPr>
        <p:spPr>
          <a:xfrm>
            <a:off x="7643997" y="2391741"/>
            <a:ext cx="474234" cy="42949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1" name="Oval 30"/>
          <p:cNvSpPr/>
          <p:nvPr/>
        </p:nvSpPr>
        <p:spPr>
          <a:xfrm>
            <a:off x="4543281" y="4898387"/>
            <a:ext cx="474234" cy="42949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961203" y="4513479"/>
            <a:ext cx="1616746" cy="1368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770229" y="4922770"/>
            <a:ext cx="474234" cy="429497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7" name="Oval 36"/>
          <p:cNvSpPr/>
          <p:nvPr/>
        </p:nvSpPr>
        <p:spPr>
          <a:xfrm>
            <a:off x="2205670" y="4935515"/>
            <a:ext cx="474234" cy="429497"/>
          </a:xfrm>
          <a:prstGeom prst="ellipse">
            <a:avLst/>
          </a:prstGeom>
          <a:solidFill>
            <a:srgbClr val="FF9797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3" name="Oval 32"/>
          <p:cNvSpPr/>
          <p:nvPr/>
        </p:nvSpPr>
        <p:spPr>
          <a:xfrm>
            <a:off x="821166" y="2373924"/>
            <a:ext cx="474234" cy="42949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407523" y="2028265"/>
            <a:ext cx="1301520" cy="397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292" b="1" dirty="0" err="1"/>
              <a:t>Kinerja</a:t>
            </a:r>
            <a:r>
              <a:rPr lang="en-US" sz="1292" b="1" dirty="0"/>
              <a:t> </a:t>
            </a:r>
            <a:r>
              <a:rPr lang="en-US" sz="1292" b="1" dirty="0" err="1"/>
              <a:t>Lingkungan</a:t>
            </a:r>
            <a:endParaRPr lang="en-US" sz="1292" b="1" dirty="0"/>
          </a:p>
        </p:txBody>
      </p:sp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4AFCE383-6829-4ECC-B2E0-28C19EC2C98C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3781861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927" y="234140"/>
            <a:ext cx="8956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/>
              <a:t>9.1 </a:t>
            </a:r>
            <a:r>
              <a:rPr lang="en-US" sz="2800" b="1" i="1" dirty="0" err="1"/>
              <a:t>Pemantauan</a:t>
            </a:r>
            <a:r>
              <a:rPr lang="en-US" sz="2800" b="1" i="1" dirty="0"/>
              <a:t>, </a:t>
            </a:r>
            <a:r>
              <a:rPr lang="en-US" sz="2800" b="1" i="1" dirty="0" err="1"/>
              <a:t>pengukuran</a:t>
            </a:r>
            <a:r>
              <a:rPr lang="en-US" sz="2800" b="1" i="1" dirty="0"/>
              <a:t>, </a:t>
            </a:r>
            <a:r>
              <a:rPr lang="en-US" sz="2800" b="1" i="1" dirty="0" err="1"/>
              <a:t>analisis</a:t>
            </a:r>
            <a:r>
              <a:rPr lang="en-US" sz="2800" b="1" i="1" dirty="0"/>
              <a:t> </a:t>
            </a:r>
            <a:r>
              <a:rPr lang="en-US" sz="2800" b="1" i="1" dirty="0" err="1"/>
              <a:t>dan</a:t>
            </a:r>
            <a:r>
              <a:rPr lang="en-US" sz="2800" b="1" i="1" dirty="0"/>
              <a:t> </a:t>
            </a:r>
            <a:r>
              <a:rPr lang="en-US" sz="2800" b="1" i="1" dirty="0" err="1"/>
              <a:t>evaluasi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56779" y="1522180"/>
            <a:ext cx="3427539" cy="175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7" dirty="0">
                <a:latin typeface="Aharoni" pitchFamily="2" charset="-79"/>
                <a:cs typeface="Aharoni" pitchFamily="2" charset="-79"/>
              </a:rPr>
              <a:t>9.1.1 </a:t>
            </a:r>
            <a:r>
              <a:rPr lang="id-ID" sz="2167" dirty="0">
                <a:latin typeface="Aharoni" pitchFamily="2" charset="-79"/>
                <a:cs typeface="Aharoni" pitchFamily="2" charset="-79"/>
              </a:rPr>
              <a:t>Melakukan analisa untuk meningkatkan efektifitas sistem berdasarkan data yang dimiliki</a:t>
            </a:r>
            <a:endParaRPr lang="en-US" sz="2167" dirty="0">
              <a:latin typeface="Aharoni" pitchFamily="2" charset="-79"/>
              <a:cs typeface="Aharoni" pitchFamily="2" charset="-79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144503523"/>
              </p:ext>
            </p:extLst>
          </p:nvPr>
        </p:nvGraphicFramePr>
        <p:xfrm>
          <a:off x="309534" y="3789040"/>
          <a:ext cx="4127164" cy="265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332624" y="4417598"/>
            <a:ext cx="341144" cy="1603433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95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284920" y="6410061"/>
            <a:ext cx="2311400" cy="365125"/>
          </a:xfrm>
        </p:spPr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14076" y="3847107"/>
            <a:ext cx="5076870" cy="2462213"/>
          </a:xfrm>
          <a:prstGeom prst="rect">
            <a:avLst/>
          </a:prstGeom>
          <a:ln w="22225">
            <a:solidFill>
              <a:srgbClr val="00B0F0"/>
            </a:solidFill>
            <a:prstDash val="dashDot"/>
          </a:ln>
        </p:spPr>
        <p:txBody>
          <a:bodyPr wrap="square">
            <a:spAutoFit/>
          </a:bodyPr>
          <a:lstStyle/>
          <a:p>
            <a:pPr marL="247642" indent="-247642" algn="just"/>
            <a:r>
              <a:rPr lang="en-US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9.1.3 </a:t>
            </a:r>
            <a:r>
              <a:rPr lang="en-US" b="1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Evaluasi</a:t>
            </a:r>
            <a:r>
              <a:rPr lang="en-US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dari</a:t>
            </a:r>
            <a:r>
              <a:rPr lang="en-US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pencapaian</a:t>
            </a:r>
            <a:r>
              <a:rPr lang="en-US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:</a:t>
            </a:r>
          </a:p>
          <a:p>
            <a:pPr marL="247642" indent="-247642" algn="just"/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a) 	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kesesuaian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produk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jasa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7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47642" indent="-247642" algn="just"/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b)	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tingkat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kepuasan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pelanggan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7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47642" indent="-247642" algn="just"/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c) 	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kinerja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efektivitas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sistem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manajemen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qualty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7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47642" indent="-247642" algn="just"/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d) 	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jika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perencanaan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telah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dilaksanakan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secara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efektif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7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47642" indent="-247642" algn="just"/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e) 	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efektivitas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tindakan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yang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diambil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untuk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mengatasi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risiko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peluang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7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47642" indent="-247642" algn="just"/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f ) 	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kinerja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penyedia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eksternal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7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47642" indent="-247642" algn="just"/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g) 	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kebutuhan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untuk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perbaikan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sistem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manajemen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mutu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endParaRPr lang="en-US" sz="17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15242" y="1616479"/>
            <a:ext cx="3475704" cy="2031325"/>
          </a:xfrm>
          <a:prstGeom prst="rect">
            <a:avLst/>
          </a:prstGeom>
          <a:ln w="28575">
            <a:solidFill>
              <a:srgbClr val="00B0F0"/>
            </a:solidFill>
            <a:prstDash val="dashDot"/>
          </a:ln>
        </p:spPr>
        <p:txBody>
          <a:bodyPr wrap="square">
            <a:spAutoFit/>
          </a:bodyPr>
          <a:lstStyle/>
          <a:p>
            <a:pPr algn="just"/>
            <a:r>
              <a:rPr lang="en-US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9.1.2 </a:t>
            </a:r>
            <a:r>
              <a:rPr lang="en-US" b="1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Persepsi</a:t>
            </a:r>
            <a:r>
              <a:rPr lang="en-US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pelanggan</a:t>
            </a:r>
            <a:r>
              <a:rPr lang="en-US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</a:p>
          <a:p>
            <a:pPr algn="just"/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dapat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meliputi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: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survei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pelanggan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umpan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balik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pelanggan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pada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produk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yang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dikirim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jasa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pertemuan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dengan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pelanggan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analisis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pangsa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pasar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pujian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klaim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garansi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laporan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agen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Left Arrow 12"/>
          <p:cNvSpPr/>
          <p:nvPr/>
        </p:nvSpPr>
        <p:spPr>
          <a:xfrm rot="10800000">
            <a:off x="4436698" y="1558785"/>
            <a:ext cx="1654158" cy="5647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15" name="Left Arrow 14"/>
          <p:cNvSpPr/>
          <p:nvPr/>
        </p:nvSpPr>
        <p:spPr>
          <a:xfrm rot="13675792">
            <a:off x="4366526" y="3133450"/>
            <a:ext cx="1203319" cy="5647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7" name="Rectangle 6"/>
          <p:cNvSpPr/>
          <p:nvPr/>
        </p:nvSpPr>
        <p:spPr>
          <a:xfrm>
            <a:off x="9277262" y="6065587"/>
            <a:ext cx="274434" cy="383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dirty="0"/>
              <a:t>*</a:t>
            </a:r>
            <a:endParaRPr lang="en-US" i="1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0" y="980728"/>
            <a:ext cx="6393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29BBAC2E-23CD-4499-A0A7-0A1D257C8A07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115404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308429" y="56017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 sz="2800" b="1" dirty="0" err="1">
                <a:solidFill>
                  <a:schemeClr val="tx1"/>
                </a:solidFill>
              </a:rPr>
              <a:t>Kepuasan</a:t>
            </a:r>
            <a:r>
              <a:rPr lang="en-US" altLang="en-US" sz="2800" b="1" dirty="0">
                <a:solidFill>
                  <a:schemeClr val="tx1"/>
                </a:solidFill>
              </a:rPr>
              <a:t> Customer (9.1.2)</a:t>
            </a:r>
            <a:endParaRPr lang="en-GB" altLang="en-US" sz="2800" b="1" dirty="0">
              <a:solidFill>
                <a:schemeClr val="tx1"/>
              </a:solidFill>
            </a:endParaRPr>
          </a:p>
        </p:txBody>
      </p:sp>
      <p:sp>
        <p:nvSpPr>
          <p:cNvPr id="7987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69988"/>
            <a:ext cx="9216454" cy="5211488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600" b="1" dirty="0" err="1"/>
              <a:t>Kepuasan</a:t>
            </a:r>
            <a:r>
              <a:rPr lang="en-US" altLang="en-US" sz="1600" b="1" dirty="0"/>
              <a:t> Customer (9.1.2)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600" dirty="0" err="1"/>
              <a:t>Memonitor</a:t>
            </a:r>
            <a:r>
              <a:rPr lang="en-US" altLang="en-US" sz="1600" dirty="0"/>
              <a:t> </a:t>
            </a:r>
            <a:r>
              <a:rPr lang="en-US" altLang="en-US" sz="1600" dirty="0" err="1"/>
              <a:t>informasi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mengenai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persepsi</a:t>
            </a:r>
            <a:r>
              <a:rPr lang="en-US" altLang="en-US" sz="1600" dirty="0"/>
              <a:t> Customer </a:t>
            </a:r>
            <a:r>
              <a:rPr lang="en-US" altLang="en-US" sz="1600" dirty="0" err="1"/>
              <a:t>mengenai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bagaimana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perusahaan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memenuhi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persyaratan</a:t>
            </a:r>
            <a:r>
              <a:rPr lang="en-US" altLang="en-US" sz="1600" dirty="0"/>
              <a:t> customer, </a:t>
            </a:r>
            <a:r>
              <a:rPr lang="en-US" altLang="en-US" sz="1600" dirty="0" err="1"/>
              <a:t>metode</a:t>
            </a:r>
            <a:r>
              <a:rPr lang="en-US" altLang="en-US" sz="1600" dirty="0"/>
              <a:t> </a:t>
            </a:r>
            <a:r>
              <a:rPr lang="en-US" altLang="en-US" sz="1600" dirty="0" err="1"/>
              <a:t>untuk</a:t>
            </a:r>
            <a:r>
              <a:rPr lang="en-US" altLang="en-US" sz="1600" dirty="0"/>
              <a:t> </a:t>
            </a:r>
            <a:r>
              <a:rPr lang="en-US" altLang="en-US" sz="1600" dirty="0" err="1"/>
              <a:t>memperoleh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mengunakan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informasi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ini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harus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ditetapkan</a:t>
            </a:r>
            <a:endParaRPr lang="en-US" altLang="en-US" sz="1600" dirty="0"/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endParaRPr lang="en-US" altLang="en-US" sz="1600" dirty="0"/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endParaRPr lang="en-US" altLang="en-US" sz="1600" dirty="0"/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endParaRPr lang="en-US" altLang="en-US" sz="1600" dirty="0"/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endParaRPr lang="en-US" altLang="en-US" sz="1600" dirty="0"/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600" i="1" dirty="0" err="1"/>
              <a:t>Mengevaluasi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indikator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kerja</a:t>
            </a:r>
            <a:r>
              <a:rPr lang="en-US" altLang="en-US" sz="1600" i="1" dirty="0"/>
              <a:t> internal </a:t>
            </a:r>
            <a:r>
              <a:rPr lang="en-US" altLang="en-US" sz="1600" i="1" dirty="0" err="1"/>
              <a:t>dan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eksternal</a:t>
            </a:r>
            <a:r>
              <a:rPr lang="en-US" altLang="en-US" sz="1600" i="1" dirty="0"/>
              <a:t> (IATF 9.1.2.1)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1600" i="1" dirty="0" err="1"/>
              <a:t>Kepuasan</a:t>
            </a:r>
            <a:r>
              <a:rPr lang="en-US" altLang="en-US" sz="1600" i="1" dirty="0"/>
              <a:t> Customer </a:t>
            </a:r>
            <a:r>
              <a:rPr lang="en-US" altLang="en-US" sz="1600" i="1" dirty="0" err="1"/>
              <a:t>seharusnya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dimonitor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melalui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evaluasi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secara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terus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menerus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terhadap</a:t>
            </a:r>
            <a:r>
              <a:rPr lang="en-US" altLang="en-US" sz="1600" i="1" dirty="0"/>
              <a:t> performance </a:t>
            </a:r>
            <a:r>
              <a:rPr lang="en-US" altLang="en-US" sz="1600" i="1" dirty="0" err="1"/>
              <a:t>dari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realisasi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proses</a:t>
            </a:r>
            <a:r>
              <a:rPr lang="en-US" altLang="en-US" sz="1600" i="1" dirty="0"/>
              <a:t>. Performa </a:t>
            </a:r>
            <a:r>
              <a:rPr lang="en-US" altLang="en-US" sz="1600" i="1" dirty="0" err="1"/>
              <a:t>harus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berdasarkan</a:t>
            </a:r>
            <a:r>
              <a:rPr lang="en-US" altLang="en-US" sz="1600" i="1" dirty="0"/>
              <a:t> data yang objectives </a:t>
            </a:r>
            <a:r>
              <a:rPr lang="en-US" altLang="en-US" sz="1600" i="1" dirty="0" err="1"/>
              <a:t>dan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meliputi</a:t>
            </a:r>
            <a:r>
              <a:rPr lang="en-US" altLang="en-US" sz="1600" i="1" dirty="0"/>
              <a:t> (</a:t>
            </a:r>
            <a:r>
              <a:rPr lang="en-US" altLang="en-US" sz="1600" i="1" dirty="0" err="1"/>
              <a:t>tapi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tidak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terbatas</a:t>
            </a:r>
            <a:r>
              <a:rPr lang="en-US" altLang="en-US" sz="1600" i="1" dirty="0"/>
              <a:t>) : 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en-US" sz="1400" i="1" dirty="0"/>
              <a:t>Performa </a:t>
            </a:r>
            <a:r>
              <a:rPr lang="en-US" altLang="en-US" sz="1400" i="1" dirty="0" err="1"/>
              <a:t>pengiriman</a:t>
            </a:r>
            <a:r>
              <a:rPr lang="en-US" altLang="en-US" sz="1400" i="1" dirty="0"/>
              <a:t> part yang </a:t>
            </a:r>
            <a:r>
              <a:rPr lang="en-US" altLang="en-US" sz="1400" i="1" dirty="0" err="1"/>
              <a:t>berkualitas</a:t>
            </a:r>
            <a:endParaRPr lang="en-US" altLang="en-US" sz="1400" i="1" dirty="0"/>
          </a:p>
          <a:p>
            <a:pPr lvl="2" eaLnBrk="1" hangingPunct="1">
              <a:spcBef>
                <a:spcPct val="0"/>
              </a:spcBef>
            </a:pPr>
            <a:r>
              <a:rPr lang="en-US" altLang="en-US" sz="1400" i="1" dirty="0" err="1"/>
              <a:t>Gangguan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terhadap</a:t>
            </a:r>
            <a:r>
              <a:rPr lang="en-US" altLang="en-US" sz="1400" i="1" dirty="0"/>
              <a:t> customer (customer disruption) </a:t>
            </a:r>
            <a:r>
              <a:rPr lang="en-US" altLang="en-US" sz="1400" i="1" dirty="0" err="1"/>
              <a:t>termasuk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pengembalian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dari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luar</a:t>
            </a:r>
            <a:r>
              <a:rPr lang="en-US" altLang="en-US" sz="1400" i="1" dirty="0"/>
              <a:t> (field return)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en-US" sz="1400" i="1" dirty="0"/>
              <a:t>Performa schedule </a:t>
            </a:r>
            <a:r>
              <a:rPr lang="en-US" altLang="en-US" sz="1400" i="1" dirty="0" err="1"/>
              <a:t>pengiriman</a:t>
            </a:r>
            <a:r>
              <a:rPr lang="en-US" altLang="en-US" sz="1400" i="1" dirty="0"/>
              <a:t> (</a:t>
            </a:r>
            <a:r>
              <a:rPr lang="en-US" altLang="en-US" sz="1400" i="1" dirty="0" err="1"/>
              <a:t>termasuk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kejadian</a:t>
            </a:r>
            <a:r>
              <a:rPr lang="en-US" altLang="en-US" sz="1400" i="1" dirty="0"/>
              <a:t> premium freight) </a:t>
            </a:r>
            <a:r>
              <a:rPr lang="en-US" altLang="en-US" sz="1400" i="1" dirty="0" err="1"/>
              <a:t>dan</a:t>
            </a:r>
            <a:endParaRPr lang="en-US" altLang="en-US" sz="1400" i="1" dirty="0"/>
          </a:p>
          <a:p>
            <a:pPr lvl="2" eaLnBrk="1" hangingPunct="1">
              <a:spcBef>
                <a:spcPct val="0"/>
              </a:spcBef>
            </a:pPr>
            <a:r>
              <a:rPr lang="en-US" altLang="en-US" sz="1400" i="1" dirty="0" err="1"/>
              <a:t>Catatan</a:t>
            </a:r>
            <a:r>
              <a:rPr lang="en-US" altLang="en-US" sz="1400" i="1" dirty="0"/>
              <a:t> customer </a:t>
            </a:r>
            <a:r>
              <a:rPr lang="en-US" altLang="en-US" sz="1400" i="1" dirty="0" err="1"/>
              <a:t>sehubungan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dengan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masalah</a:t>
            </a:r>
            <a:r>
              <a:rPr lang="en-US" altLang="en-US" sz="1400" i="1" dirty="0"/>
              <a:t> quality </a:t>
            </a:r>
            <a:r>
              <a:rPr lang="en-US" altLang="en-US" sz="1400" i="1" dirty="0" err="1"/>
              <a:t>atau</a:t>
            </a:r>
            <a:r>
              <a:rPr lang="en-US" altLang="en-US" sz="1400" i="1" dirty="0"/>
              <a:t> delivery</a:t>
            </a:r>
            <a:endParaRPr lang="en-US" altLang="en-US" sz="1600" i="1" dirty="0"/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400" b="1" i="1" u="sng" dirty="0"/>
              <a:t>Review data </a:t>
            </a:r>
            <a:r>
              <a:rPr lang="en-US" altLang="en-US" sz="1400" b="1" i="1" u="sng" dirty="0" err="1"/>
              <a:t>performa</a:t>
            </a:r>
            <a:r>
              <a:rPr lang="en-US" altLang="en-US" sz="1400" b="1" i="1" u="sng" dirty="0"/>
              <a:t> customer </a:t>
            </a:r>
            <a:r>
              <a:rPr lang="en-US" altLang="en-US" sz="1400" b="1" i="1" u="sng" dirty="0" err="1"/>
              <a:t>termasuk</a:t>
            </a:r>
            <a:r>
              <a:rPr lang="en-US" altLang="en-US" sz="1400" b="1" i="1" u="sng" dirty="0"/>
              <a:t> portal online customer </a:t>
            </a:r>
            <a:r>
              <a:rPr lang="en-US" altLang="en-US" sz="1400" b="1" i="1" u="sng" dirty="0" err="1"/>
              <a:t>dan</a:t>
            </a:r>
            <a:r>
              <a:rPr lang="en-US" altLang="en-US" sz="1400" b="1" i="1" u="sng" dirty="0"/>
              <a:t> scorecard customer, </a:t>
            </a:r>
            <a:r>
              <a:rPr lang="en-US" altLang="en-US" sz="1400" b="1" i="1" u="sng" dirty="0" err="1"/>
              <a:t>Jika</a:t>
            </a:r>
            <a:r>
              <a:rPr lang="en-US" altLang="en-US" sz="1400" b="1" i="1" u="sng" dirty="0"/>
              <a:t> </a:t>
            </a:r>
            <a:r>
              <a:rPr lang="en-US" altLang="en-US" sz="1400" b="1" i="1" u="sng" dirty="0" err="1"/>
              <a:t>tersedia</a:t>
            </a:r>
            <a:r>
              <a:rPr lang="en-US" altLang="en-US" sz="1400" b="1" i="1" u="sng" dirty="0"/>
              <a:t> (IATF 9.1.2.1)</a:t>
            </a:r>
            <a:endParaRPr lang="en-US" altLang="en-US" sz="1100" b="1" i="1" u="sng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1012602" y="2543897"/>
            <a:ext cx="8508652" cy="988291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NOTE. </a:t>
            </a:r>
            <a:r>
              <a:rPr lang="en-US" sz="1600" dirty="0" err="1">
                <a:solidFill>
                  <a:schemeClr val="tx1"/>
                </a:solidFill>
              </a:rPr>
              <a:t>Pemantauan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persepsi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pelanggan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dapat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mencakup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mendapatkan</a:t>
            </a:r>
            <a:r>
              <a:rPr lang="en-US" sz="1600" dirty="0">
                <a:solidFill>
                  <a:schemeClr val="tx1"/>
                </a:solidFill>
              </a:rPr>
              <a:t> input </a:t>
            </a:r>
            <a:r>
              <a:rPr lang="en-US" sz="1600" dirty="0" err="1">
                <a:solidFill>
                  <a:schemeClr val="tx1"/>
                </a:solidFill>
              </a:rPr>
              <a:t>dari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sumber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seperti</a:t>
            </a:r>
            <a:r>
              <a:rPr lang="en-US" sz="1600" dirty="0">
                <a:solidFill>
                  <a:schemeClr val="tx1"/>
                </a:solidFill>
              </a:rPr>
              <a:t> survey </a:t>
            </a:r>
            <a:r>
              <a:rPr lang="en-US" sz="1600" dirty="0" err="1">
                <a:solidFill>
                  <a:schemeClr val="tx1"/>
                </a:solidFill>
              </a:rPr>
              <a:t>kepuasan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pelanggan</a:t>
            </a:r>
            <a:r>
              <a:rPr lang="en-US" sz="1600" dirty="0">
                <a:solidFill>
                  <a:schemeClr val="tx1"/>
                </a:solidFill>
              </a:rPr>
              <a:t>, data </a:t>
            </a:r>
            <a:r>
              <a:rPr lang="en-US" sz="1600" dirty="0" err="1">
                <a:solidFill>
                  <a:schemeClr val="tx1"/>
                </a:solidFill>
              </a:rPr>
              <a:t>pelanggan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pada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kualitas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produk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dikirimkan</a:t>
            </a:r>
            <a:r>
              <a:rPr lang="en-US" sz="1600" dirty="0">
                <a:solidFill>
                  <a:schemeClr val="tx1"/>
                </a:solidFill>
              </a:rPr>
              <a:t>, survey </a:t>
            </a:r>
            <a:r>
              <a:rPr lang="en-US" sz="1600" dirty="0" err="1">
                <a:solidFill>
                  <a:schemeClr val="tx1"/>
                </a:solidFill>
              </a:rPr>
              <a:t>opini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pengguna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analisa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kehilangan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bisnis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pujian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hak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garansi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laporan</a:t>
            </a:r>
            <a:r>
              <a:rPr lang="en-US" sz="1600" dirty="0">
                <a:solidFill>
                  <a:schemeClr val="tx1"/>
                </a:solidFill>
              </a:rPr>
              <a:t> dealer </a:t>
            </a:r>
          </a:p>
        </p:txBody>
      </p:sp>
      <p:sp>
        <p:nvSpPr>
          <p:cNvPr id="2" name="Rectangle 1"/>
          <p:cNvSpPr/>
          <p:nvPr/>
        </p:nvSpPr>
        <p:spPr>
          <a:xfrm>
            <a:off x="7467600" y="0"/>
            <a:ext cx="2438400" cy="990600"/>
          </a:xfrm>
          <a:prstGeom prst="rect">
            <a:avLst/>
          </a:prstGeom>
          <a:solidFill>
            <a:srgbClr val="0095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74949" y="911816"/>
            <a:ext cx="4639072" cy="248783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2C049304-EEDA-4431-BCC8-50BF71F31582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24904083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2532017" y="9615"/>
            <a:ext cx="6692946" cy="1143000"/>
          </a:xfrm>
          <a:noFill/>
        </p:spPr>
        <p:txBody>
          <a:bodyPr/>
          <a:lstStyle/>
          <a:p>
            <a:pPr eaLnBrk="1" hangingPunct="1"/>
            <a:r>
              <a:rPr lang="en-US" altLang="en-US" sz="2800" b="1" dirty="0">
                <a:solidFill>
                  <a:schemeClr val="tx1"/>
                </a:solidFill>
              </a:rPr>
              <a:t>Analisa Data (IATF 9.1.3)</a:t>
            </a:r>
            <a:endParaRPr lang="en-GB" altLang="en-US" sz="2800" b="1" dirty="0">
              <a:solidFill>
                <a:schemeClr val="tx1"/>
              </a:solidFill>
            </a:endParaRPr>
          </a:p>
        </p:txBody>
      </p:sp>
      <p:sp>
        <p:nvSpPr>
          <p:cNvPr id="60420" name="Rectangle 3"/>
          <p:cNvSpPr>
            <a:spLocks noGrp="1" noChangeArrowheads="1"/>
          </p:cNvSpPr>
          <p:nvPr>
            <p:ph idx="1"/>
          </p:nvPr>
        </p:nvSpPr>
        <p:spPr>
          <a:xfrm>
            <a:off x="2514600" y="1224461"/>
            <a:ext cx="7199312" cy="5300662"/>
          </a:xfrm>
        </p:spPr>
        <p:txBody>
          <a:bodyPr>
            <a:no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600" dirty="0"/>
              <a:t>Analisa data </a:t>
            </a:r>
            <a:r>
              <a:rPr lang="en-US" altLang="en-US" sz="1600" dirty="0" err="1"/>
              <a:t>untuk</a:t>
            </a:r>
            <a:r>
              <a:rPr lang="en-US" altLang="en-US" sz="1600" dirty="0"/>
              <a:t> </a:t>
            </a:r>
            <a:r>
              <a:rPr lang="en-US" altLang="en-US" sz="1600" dirty="0" err="1"/>
              <a:t>melihat</a:t>
            </a:r>
            <a:r>
              <a:rPr lang="en-US" altLang="en-US" sz="1600" dirty="0"/>
              <a:t> </a:t>
            </a:r>
            <a:r>
              <a:rPr lang="en-US" altLang="en-US" sz="1600" dirty="0" err="1"/>
              <a:t>keefektifan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sistem</a:t>
            </a:r>
            <a:r>
              <a:rPr lang="en-US" altLang="en-US" sz="1600" dirty="0"/>
              <a:t> </a:t>
            </a:r>
            <a:r>
              <a:rPr lang="en-US" altLang="en-US" sz="1600" dirty="0" err="1"/>
              <a:t>manajemen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peluang</a:t>
            </a:r>
            <a:r>
              <a:rPr lang="en-US" altLang="en-US" sz="1600" dirty="0"/>
              <a:t> </a:t>
            </a:r>
            <a:r>
              <a:rPr lang="en-US" altLang="en-US" sz="1600" dirty="0" err="1"/>
              <a:t>untuk</a:t>
            </a:r>
            <a:r>
              <a:rPr lang="en-US" altLang="en-US" sz="1600" dirty="0"/>
              <a:t> improvement. Analisa data </a:t>
            </a:r>
            <a:r>
              <a:rPr lang="en-US" altLang="en-US" sz="1600" dirty="0" err="1"/>
              <a:t>termasuk</a:t>
            </a:r>
            <a:r>
              <a:rPr lang="en-US" altLang="en-US" sz="1600" dirty="0"/>
              <a:t> data yang </a:t>
            </a:r>
            <a:r>
              <a:rPr lang="en-US" altLang="en-US" sz="1600" dirty="0" err="1"/>
              <a:t>diperoleh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dari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sumber</a:t>
            </a:r>
            <a:r>
              <a:rPr lang="en-US" altLang="en-US" sz="1600" dirty="0"/>
              <a:t> lain yang </a:t>
            </a:r>
            <a:r>
              <a:rPr lang="en-US" altLang="en-US" sz="1600" dirty="0" err="1"/>
              <a:t>relevan</a:t>
            </a:r>
            <a:r>
              <a:rPr lang="en-US" altLang="en-US" sz="1600" dirty="0"/>
              <a:t>. </a:t>
            </a:r>
          </a:p>
          <a:p>
            <a:pPr marL="1181100" lvl="2" indent="-266700" eaLnBrk="1" hangingPunct="1">
              <a:spcBef>
                <a:spcPct val="15000"/>
              </a:spcBef>
              <a:buFontTx/>
              <a:buNone/>
            </a:pPr>
            <a:endParaRPr lang="en-US" altLang="en-US" sz="1200" b="1" dirty="0"/>
          </a:p>
          <a:p>
            <a:pPr eaLnBrk="1" hangingPunct="1">
              <a:spcBef>
                <a:spcPct val="50000"/>
              </a:spcBef>
            </a:pPr>
            <a:r>
              <a:rPr lang="en-US" altLang="en-US" sz="1600" dirty="0"/>
              <a:t>Analisa data </a:t>
            </a:r>
            <a:r>
              <a:rPr lang="en-US" altLang="en-US" sz="1600" dirty="0" err="1"/>
              <a:t>termasuk</a:t>
            </a:r>
            <a:r>
              <a:rPr lang="en-US" altLang="en-US" sz="1600" dirty="0"/>
              <a:t> </a:t>
            </a:r>
            <a:r>
              <a:rPr lang="en-US" altLang="en-US" sz="1600" dirty="0" err="1"/>
              <a:t>penggunaan</a:t>
            </a:r>
            <a:r>
              <a:rPr lang="en-US" altLang="en-US" sz="1600" dirty="0"/>
              <a:t> teknik </a:t>
            </a:r>
            <a:r>
              <a:rPr lang="en-US" altLang="en-US" sz="1600" dirty="0" err="1"/>
              <a:t>statistik</a:t>
            </a:r>
            <a:r>
              <a:rPr lang="en-US" altLang="en-US" sz="1600" dirty="0"/>
              <a:t> yang </a:t>
            </a:r>
            <a:r>
              <a:rPr lang="en-US" altLang="en-US" sz="1600" dirty="0" err="1"/>
              <a:t>memadai</a:t>
            </a:r>
            <a:endParaRPr lang="en-US" altLang="en-US" sz="1600" dirty="0"/>
          </a:p>
          <a:p>
            <a:pPr eaLnBrk="1" hangingPunct="1">
              <a:spcBef>
                <a:spcPct val="50000"/>
              </a:spcBef>
            </a:pPr>
            <a:r>
              <a:rPr lang="en-US" sz="1600" dirty="0">
                <a:ea typeface="Times New Roman" panose="02020603050405020304" pitchFamily="18" charset="0"/>
              </a:rPr>
              <a:t>Data yang di </a:t>
            </a:r>
            <a:r>
              <a:rPr lang="en-US" sz="1600" dirty="0" err="1">
                <a:ea typeface="Times New Roman" panose="02020603050405020304" pitchFamily="18" charset="0"/>
              </a:rPr>
              <a:t>evaluasi</a:t>
            </a:r>
            <a:r>
              <a:rPr lang="en-US" sz="1600" dirty="0"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</a:rPr>
              <a:t>meliputi</a:t>
            </a:r>
            <a:r>
              <a:rPr lang="en-US" sz="1600" dirty="0">
                <a:ea typeface="Times New Roman" panose="02020603050405020304" pitchFamily="18" charset="0"/>
              </a:rPr>
              <a:t> :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kesesuaian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produk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dan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jasa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;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tingkat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kepuasan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pelanggan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;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kinerja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dan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efektivitas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sistem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manajemen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qualty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;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jika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perencanaan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telah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dilaksanakan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secara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efektif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;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efektivitas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tindakan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yang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diambil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untuk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mengatasi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risiko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dan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peluang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;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kinerja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penyedia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eksternal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;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kebutuhan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untuk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perbaikan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sistem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manajemen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mutu</a:t>
            </a:r>
            <a:r>
              <a:rPr lang="en-US" sz="14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50000"/>
              </a:spcBef>
            </a:pPr>
            <a:endParaRPr lang="en-US" altLang="en-US" sz="1200" i="1" u="sng" dirty="0"/>
          </a:p>
          <a:p>
            <a:pPr eaLnBrk="1" hangingPunct="1"/>
            <a:r>
              <a:rPr lang="en-US" altLang="en-US" sz="1600" b="1" i="1" dirty="0" err="1"/>
              <a:t>Tren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didalam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kualitas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dan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kinerja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operasional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harus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dibandingkan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dengan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tujuan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peningkatan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kedepan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dan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mengarah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pada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tindakan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untuk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mendukung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prioritas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tindakan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untuk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meningkatkan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kepuasan</a:t>
            </a:r>
            <a:r>
              <a:rPr lang="en-US" altLang="en-US" sz="1600" b="1" i="1" dirty="0"/>
              <a:t> </a:t>
            </a:r>
            <a:r>
              <a:rPr lang="en-US" altLang="en-US" sz="1600" b="1" i="1" dirty="0" err="1"/>
              <a:t>pelanggan</a:t>
            </a:r>
            <a:r>
              <a:rPr lang="en-US" altLang="en-US" sz="1600" b="1" i="1" dirty="0"/>
              <a:t> (IATF 9.1.3.1).*</a:t>
            </a:r>
            <a:endParaRPr lang="en-US" altLang="en-US" sz="1400" b="1" i="1" dirty="0"/>
          </a:p>
          <a:p>
            <a:pPr marL="1181100" lvl="2" indent="-266700" eaLnBrk="1" hangingPunct="1"/>
            <a:endParaRPr lang="en-US" altLang="en-US" sz="1400" dirty="0"/>
          </a:p>
          <a:p>
            <a:pPr eaLnBrk="1" hangingPunct="1">
              <a:buFontTx/>
              <a:buNone/>
            </a:pPr>
            <a:endParaRPr lang="en-GB" altLang="en-US" sz="1400" i="1" dirty="0"/>
          </a:p>
          <a:p>
            <a:pPr marL="762000" lvl="1" indent="-304800" eaLnBrk="1" hangingPunct="1">
              <a:spcBef>
                <a:spcPct val="50000"/>
              </a:spcBef>
            </a:pPr>
            <a:endParaRPr lang="en-US" altLang="en-US" sz="1400" dirty="0"/>
          </a:p>
          <a:p>
            <a:pPr marL="1181100" lvl="2" indent="-266700" eaLnBrk="1" hangingPunct="1">
              <a:spcBef>
                <a:spcPct val="50000"/>
              </a:spcBef>
            </a:pPr>
            <a:endParaRPr lang="en-US" altLang="en-US" sz="1400" dirty="0"/>
          </a:p>
          <a:p>
            <a:pPr marL="1181100" lvl="2" indent="-266700" eaLnBrk="1" hangingPunct="1">
              <a:spcBef>
                <a:spcPct val="50000"/>
              </a:spcBef>
            </a:pPr>
            <a:endParaRPr lang="en-US" altLang="en-US" sz="1400" dirty="0"/>
          </a:p>
          <a:p>
            <a:pPr eaLnBrk="1" hangingPunct="1"/>
            <a:endParaRPr lang="en-GB" altLang="en-US" sz="1400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286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841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48802" y="840771"/>
            <a:ext cx="8026875" cy="660437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Organisasi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harus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memantau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mengukur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menganalisis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dan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mengevaluasi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kinerja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 K3 </a:t>
            </a:r>
            <a:r>
              <a:rPr lang="en-US" sz="1846" dirty="0" err="1">
                <a:solidFill>
                  <a:prstClr val="black"/>
                </a:solidFill>
                <a:latin typeface="Arial Narrow" pitchFamily="34" charset="0"/>
              </a:rPr>
              <a:t>organisasi</a:t>
            </a:r>
            <a:r>
              <a:rPr lang="en-US" sz="1846" dirty="0">
                <a:solidFill>
                  <a:prstClr val="black"/>
                </a:solidFill>
                <a:latin typeface="Arial Narrow" pitchFamily="34" charset="0"/>
              </a:rPr>
              <a:t>.</a:t>
            </a:r>
          </a:p>
        </p:txBody>
      </p:sp>
      <p:sp>
        <p:nvSpPr>
          <p:cNvPr id="48" name="Flowchart: Process 47"/>
          <p:cNvSpPr/>
          <p:nvPr/>
        </p:nvSpPr>
        <p:spPr>
          <a:xfrm>
            <a:off x="548801" y="1676393"/>
            <a:ext cx="3806322" cy="611953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black"/>
                </a:solidFill>
                <a:latin typeface="Calibri"/>
              </a:rPr>
              <a:t>Menentukan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apa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perlu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dipantau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diukur</a:t>
            </a:r>
            <a:endParaRPr lang="en-US" sz="1477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2" name="Shape 78"/>
          <p:cNvCxnSpPr/>
          <p:nvPr/>
        </p:nvCxnSpPr>
        <p:spPr>
          <a:xfrm flipH="1">
            <a:off x="3806198" y="2822332"/>
            <a:ext cx="4221" cy="26053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owchart: Process 54"/>
          <p:cNvSpPr/>
          <p:nvPr/>
        </p:nvSpPr>
        <p:spPr>
          <a:xfrm>
            <a:off x="548801" y="2417123"/>
            <a:ext cx="3806322" cy="1081454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black"/>
                </a:solidFill>
                <a:latin typeface="Calibri"/>
              </a:rPr>
              <a:t>Metode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memantau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mengukur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menganalisis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evaluasi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jika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dapat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diberlakukan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memastikan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keabsahan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hasil</a:t>
            </a:r>
            <a:endParaRPr lang="en-US" sz="1477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Flowchart: Process 60"/>
          <p:cNvSpPr/>
          <p:nvPr/>
        </p:nvSpPr>
        <p:spPr>
          <a:xfrm>
            <a:off x="548801" y="3646901"/>
            <a:ext cx="3806322" cy="967154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black"/>
                </a:solidFill>
                <a:latin typeface="Calibri"/>
              </a:rPr>
              <a:t>Kriteria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akan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digunakan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oleh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organisasi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mengevaluasi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kinerja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K3 dan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indikator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sesuai</a:t>
            </a:r>
            <a:endParaRPr lang="en-US" sz="1477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Flowchart: Process 61"/>
          <p:cNvSpPr/>
          <p:nvPr/>
        </p:nvSpPr>
        <p:spPr>
          <a:xfrm>
            <a:off x="548801" y="4737909"/>
            <a:ext cx="3806322" cy="729760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black"/>
                </a:solidFill>
                <a:latin typeface="Calibri"/>
              </a:rPr>
              <a:t>Kapan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pemantauan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pengukuran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hasilnya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harus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dianalisis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dievaluasi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dikomunikasikan</a:t>
            </a:r>
            <a:endParaRPr lang="en-US" sz="1477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4977841" y="3505365"/>
            <a:ext cx="3755857" cy="123415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46" dirty="0">
                <a:solidFill>
                  <a:prstClr val="black"/>
                </a:solidFill>
                <a:latin typeface="Calibri"/>
              </a:rPr>
              <a:t>Proses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Pemantauan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pengukuran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analisis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evaluasi</a:t>
            </a:r>
            <a:r>
              <a:rPr lang="en-US" sz="1846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46" dirty="0" err="1">
                <a:solidFill>
                  <a:prstClr val="black"/>
                </a:solidFill>
                <a:latin typeface="Calibri"/>
              </a:rPr>
              <a:t>kinerja</a:t>
            </a:r>
            <a:endParaRPr lang="en-US" sz="1846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Straight Arrow Connector 6"/>
          <p:cNvCxnSpPr>
            <a:stCxn id="48" idx="3"/>
            <a:endCxn id="5" idx="2"/>
          </p:cNvCxnSpPr>
          <p:nvPr/>
        </p:nvCxnSpPr>
        <p:spPr>
          <a:xfrm>
            <a:off x="4355124" y="1982370"/>
            <a:ext cx="622717" cy="21400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5" idx="3"/>
            <a:endCxn id="5" idx="2"/>
          </p:cNvCxnSpPr>
          <p:nvPr/>
        </p:nvCxnSpPr>
        <p:spPr>
          <a:xfrm>
            <a:off x="4355124" y="2957850"/>
            <a:ext cx="622717" cy="1164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1" idx="3"/>
            <a:endCxn id="5" idx="2"/>
          </p:cNvCxnSpPr>
          <p:nvPr/>
        </p:nvCxnSpPr>
        <p:spPr>
          <a:xfrm flipV="1">
            <a:off x="4355124" y="4122444"/>
            <a:ext cx="622717" cy="80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2" idx="3"/>
            <a:endCxn id="5" idx="2"/>
          </p:cNvCxnSpPr>
          <p:nvPr/>
        </p:nvCxnSpPr>
        <p:spPr>
          <a:xfrm flipV="1">
            <a:off x="4355124" y="4122445"/>
            <a:ext cx="622717" cy="9803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5294558" y="5019986"/>
            <a:ext cx="3122423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Peralatan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digunakan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harus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terkalibrasi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atau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terverifikasi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477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Arial Narrow" pitchFamily="34" charset="0"/>
              </a:rPr>
              <a:t>dipelihara</a:t>
            </a:r>
            <a:endParaRPr lang="en-US" sz="1477" dirty="0">
              <a:solidFill>
                <a:prstClr val="black"/>
              </a:solidFill>
              <a:latin typeface="Arial Narrow" pitchFamily="34" charset="0"/>
            </a:endParaRPr>
          </a:p>
        </p:txBody>
      </p:sp>
      <p:cxnSp>
        <p:nvCxnSpPr>
          <p:cNvPr id="67" name="Straight Arrow Connector 66"/>
          <p:cNvCxnSpPr>
            <a:stCxn id="66" idx="0"/>
          </p:cNvCxnSpPr>
          <p:nvPr/>
        </p:nvCxnSpPr>
        <p:spPr>
          <a:xfrm flipH="1" flipV="1">
            <a:off x="6852345" y="4713443"/>
            <a:ext cx="3425" cy="306542"/>
          </a:xfrm>
          <a:prstGeom prst="straightConnector1">
            <a:avLst/>
          </a:prstGeom>
          <a:ln w="25400">
            <a:solidFill>
              <a:srgbClr val="FF33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75755" y="1618057"/>
            <a:ext cx="3806322" cy="168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16531" indent="-316531" algn="just" fontAlgn="auto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Pemenuhan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persyaratan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hukum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lainnya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316531" indent="-316531" algn="just" fontAlgn="auto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kegiatan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operasinya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terkait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bahaya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risiko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peluang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teridentifikasi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316531" indent="-316531" algn="just" fontAlgn="auto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Pencapaian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sasaran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K3</a:t>
            </a:r>
          </a:p>
          <a:p>
            <a:pPr marL="316531" indent="-316531" algn="just" fontAlgn="auto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efektivitas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pengendalian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operasional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pengendalian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lainnya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316531" indent="-316531" algn="just" fontAlgn="auto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Aspek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penting</a:t>
            </a:r>
            <a:r>
              <a:rPr lang="en-US" sz="1292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lingkungan</a:t>
            </a:r>
            <a:endParaRPr lang="en-US" sz="1292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Left Arrow 17"/>
          <p:cNvSpPr/>
          <p:nvPr/>
        </p:nvSpPr>
        <p:spPr>
          <a:xfrm>
            <a:off x="4466749" y="1823345"/>
            <a:ext cx="909006" cy="30597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6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1397" y="177529"/>
            <a:ext cx="890360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Pemantauan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Pengukuran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Analisis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dan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Evaluasi</a:t>
            </a:r>
            <a:r>
              <a:rPr lang="en-US" sz="2800" dirty="0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Kinerja</a:t>
            </a:r>
            <a:endParaRPr lang="en-US" sz="2800" dirty="0">
              <a:solidFill>
                <a:prstClr val="black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21397" y="5719869"/>
            <a:ext cx="8432956" cy="830997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Organisasi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harus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mengevaluasi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kinerja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 K3 dan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efektivitas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penerapan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sistem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manajemen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 K3 yang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diterapkan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.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Memelihara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hasil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pemantauan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pengukuran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analisis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evaluasi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kinerja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. Dan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memelihara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hasil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kalibrasi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verifikasi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peralatan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ukur</a:t>
            </a:r>
            <a:r>
              <a:rPr lang="en-US" sz="1600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Arial Narrow" pitchFamily="34" charset="0"/>
              </a:rPr>
              <a:t>digunakan</a:t>
            </a:r>
            <a:endParaRPr lang="en-US" sz="1600" dirty="0">
              <a:solidFill>
                <a:prstClr val="black"/>
              </a:solidFill>
              <a:latin typeface="Arial Narrow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F2103-7A35-4530-BA18-BEF6D3559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E3D3CF9-A8F0-446F-8AA4-23D2A19D86A0}" type="slidenum">
              <a:rPr lang="en-US"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97</a:t>
            </a:fld>
            <a:endParaRPr lang="en-US">
              <a:latin typeface="Calibri"/>
            </a:endParaRP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37E5A557-32D4-4BC7-8D8F-F39334FEE51E}"/>
              </a:ext>
            </a:extLst>
          </p:cNvPr>
          <p:cNvSpPr txBox="1">
            <a:spLocks/>
          </p:cNvSpPr>
          <p:nvPr/>
        </p:nvSpPr>
        <p:spPr>
          <a:xfrm>
            <a:off x="100945" y="6579241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4398269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14488" y="0"/>
            <a:ext cx="4979072" cy="6858000"/>
          </a:xfrm>
          <a:prstGeom prst="rect">
            <a:avLst/>
          </a:prstGeom>
          <a:solidFill>
            <a:srgbClr val="F6F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787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734606"/>
              </p:ext>
            </p:extLst>
          </p:nvPr>
        </p:nvGraphicFramePr>
        <p:xfrm>
          <a:off x="-28596" y="262999"/>
          <a:ext cx="4958160" cy="6084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50" name="Visio" r:id="rId4" imgW="3805809" imgH="4669917" progId="Visio.Drawing.11">
                  <p:embed/>
                </p:oleObj>
              </mc:Choice>
              <mc:Fallback>
                <p:oleObj name="Visio" r:id="rId4" imgW="3805809" imgH="4669917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8596" y="262999"/>
                        <a:ext cx="4958160" cy="60846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77" name="Text Box 5"/>
          <p:cNvSpPr txBox="1">
            <a:spLocks noChangeArrowheads="1"/>
          </p:cNvSpPr>
          <p:nvPr/>
        </p:nvSpPr>
        <p:spPr bwMode="auto">
          <a:xfrm>
            <a:off x="5000572" y="1482405"/>
            <a:ext cx="4992988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Menetapkan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program internal audit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sesuai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interval yang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telah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ditentukan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untuk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memeriksa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apakah</a:t>
            </a:r>
            <a:endParaRPr lang="en-US" altLang="en-US" i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lvl="1" eaLnBrk="1" hangingPunct="1">
              <a:lnSpc>
                <a:spcPct val="105000"/>
              </a:lnSpc>
              <a:buFontTx/>
              <a:buChar char="•"/>
            </a:pP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SMMK3L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dijalankan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sesuai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rencana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persyaratan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yang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telah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ditetapkan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oleh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pelanggan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  <a:p>
            <a:pPr lvl="1" eaLnBrk="1" hangingPunct="1">
              <a:lnSpc>
                <a:spcPct val="105000"/>
              </a:lnSpc>
              <a:buFontTx/>
              <a:buChar char="•"/>
            </a:pP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Dipelihara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diimplementasikan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secara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efektif</a:t>
            </a:r>
            <a:endParaRPr lang="en-US" altLang="en-US" i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07878" name="Text Box 6"/>
          <p:cNvSpPr txBox="1">
            <a:spLocks noChangeArrowheads="1"/>
          </p:cNvSpPr>
          <p:nvPr/>
        </p:nvSpPr>
        <p:spPr bwMode="auto">
          <a:xfrm>
            <a:off x="5013958" y="3316197"/>
            <a:ext cx="4835586" cy="190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7313" indent="-87313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0850" indent="-1841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5000"/>
              </a:lnSpc>
              <a:buFontTx/>
              <a:buChar char="•"/>
            </a:pP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Schedule audit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dibuat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berdasarkan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  <a:p>
            <a:pPr marL="552450" lvl="1" indent="-285750" eaLnBrk="1" hangingPunct="1"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Pentingnya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dari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proses yang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diaudit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  <a:p>
            <a:pPr marL="552450" lvl="1" indent="-285750" eaLnBrk="1" hangingPunct="1"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en-US" altLang="en-US" sz="1500" b="1" i="1" u="sng" dirty="0" err="1">
                <a:solidFill>
                  <a:srgbClr val="000000"/>
                </a:solidFill>
                <a:latin typeface="Tahoma" panose="020B0604030504040204" pitchFamily="34" charset="0"/>
              </a:rPr>
              <a:t>Perubahan</a:t>
            </a:r>
            <a:r>
              <a:rPr lang="en-US" altLang="en-US" sz="1500" b="1" i="1" u="sng" dirty="0">
                <a:solidFill>
                  <a:srgbClr val="000000"/>
                </a:solidFill>
                <a:latin typeface="Tahoma" panose="020B0604030504040204" pitchFamily="34" charset="0"/>
              </a:rPr>
              <a:t> yang </a:t>
            </a:r>
            <a:r>
              <a:rPr lang="en-US" altLang="en-US" sz="1500" b="1" i="1" u="sng" dirty="0" err="1">
                <a:solidFill>
                  <a:srgbClr val="000000"/>
                </a:solidFill>
                <a:latin typeface="Tahoma" panose="020B0604030504040204" pitchFamily="34" charset="0"/>
              </a:rPr>
              <a:t>mempengaruhi</a:t>
            </a:r>
            <a:r>
              <a:rPr lang="en-US" altLang="en-US" sz="1500" b="1" i="1" u="sng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00" b="1" i="1" u="sng" dirty="0" err="1">
                <a:solidFill>
                  <a:srgbClr val="000000"/>
                </a:solidFill>
                <a:latin typeface="Tahoma" panose="020B0604030504040204" pitchFamily="34" charset="0"/>
              </a:rPr>
              <a:t>organisasi</a:t>
            </a:r>
            <a:r>
              <a:rPr lang="en-US" altLang="en-US" sz="1500" b="1" i="1" u="sng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sz="1500" b="1" u="sng" dirty="0"/>
              <a:t>*</a:t>
            </a:r>
            <a:endParaRPr lang="en-US" altLang="en-US" sz="1500" b="1" i="1" u="sng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552450" lvl="1" indent="-285750" eaLnBrk="1" hangingPunct="1"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Hasil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audit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sebelumnya</a:t>
            </a:r>
            <a:endParaRPr lang="en-US" altLang="en-US" i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105000"/>
              </a:lnSpc>
              <a:buFontTx/>
              <a:buChar char="•"/>
            </a:pP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Auditor yang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digunakan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harus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independen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tidak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melakukan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audit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areanya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sendiri</a:t>
            </a:r>
            <a:endParaRPr lang="en-US" altLang="en-US" i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07879" name="Line 7"/>
          <p:cNvSpPr>
            <a:spLocks noChangeShapeType="1"/>
          </p:cNvSpPr>
          <p:nvPr/>
        </p:nvSpPr>
        <p:spPr bwMode="auto">
          <a:xfrm flipH="1" flipV="1">
            <a:off x="3368822" y="1196751"/>
            <a:ext cx="1008113" cy="285654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207880" name="Line 8"/>
          <p:cNvSpPr>
            <a:spLocks noChangeShapeType="1"/>
          </p:cNvSpPr>
          <p:nvPr/>
        </p:nvSpPr>
        <p:spPr bwMode="auto">
          <a:xfrm flipH="1" flipV="1">
            <a:off x="3368822" y="3068960"/>
            <a:ext cx="1008113" cy="247237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3" name="Rectangle 2"/>
          <p:cNvSpPr/>
          <p:nvPr/>
        </p:nvSpPr>
        <p:spPr>
          <a:xfrm>
            <a:off x="5169024" y="5363773"/>
            <a:ext cx="3337255" cy="992579"/>
          </a:xfrm>
          <a:prstGeom prst="rect">
            <a:avLst/>
          </a:prstGeom>
          <a:ln w="22225">
            <a:solidFill>
              <a:srgbClr val="00B0F0"/>
            </a:solidFill>
            <a:prstDash val="dash"/>
          </a:ln>
        </p:spPr>
        <p:txBody>
          <a:bodyPr wrap="square">
            <a:spAutoFit/>
          </a:bodyPr>
          <a:lstStyle/>
          <a:p>
            <a:pPr algn="just"/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CATATAN :</a:t>
            </a:r>
          </a:p>
          <a:p>
            <a:pPr algn="just"/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Lihat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ISO 19011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sebagai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panduan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pelaksanaan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audit</a:t>
            </a:r>
            <a:endParaRPr lang="en-US" sz="19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4536198" y="262999"/>
            <a:ext cx="5297574" cy="62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467" b="1" dirty="0">
                <a:latin typeface="Trebuchet MS" panose="020B0603020202020204" pitchFamily="34" charset="0"/>
              </a:rPr>
              <a:t>9.2 Internal Audit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E38D-1E4E-4D64-8D25-29F399A3900B}" type="slidenum">
              <a:rPr lang="en-US" smtClean="0"/>
              <a:pPr/>
              <a:t>98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249144" y="1052736"/>
            <a:ext cx="36568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741C8A2-9501-4C72-9CD8-EF3A4E65D797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2384964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 flipH="1">
            <a:off x="0" y="0"/>
            <a:ext cx="4314958" cy="6858000"/>
          </a:xfrm>
          <a:prstGeom prst="rect">
            <a:avLst/>
          </a:prstGeom>
          <a:solidFill>
            <a:srgbClr val="F6F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922" name="Slide Number Placeholder 4"/>
          <p:cNvSpPr txBox="1">
            <a:spLocks noGrp="1"/>
          </p:cNvSpPr>
          <p:nvPr/>
        </p:nvSpPr>
        <p:spPr bwMode="auto">
          <a:xfrm>
            <a:off x="9477775" y="6782597"/>
            <a:ext cx="711994" cy="361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F166B96E-49B8-41E9-9280-CFD52D610277}" type="slidenum">
              <a:rPr lang="en-US" altLang="en-US" sz="1517"/>
              <a:pPr algn="r" eaLnBrk="1" hangingPunct="1"/>
              <a:t>99</a:t>
            </a:fld>
            <a:endParaRPr lang="en-US" altLang="en-US" sz="1517"/>
          </a:p>
        </p:txBody>
      </p:sp>
      <p:graphicFrame>
        <p:nvGraphicFramePr>
          <p:cNvPr id="209923" name="Object 75"/>
          <p:cNvGraphicFramePr>
            <a:graphicFrameLocks noChangeAspect="1"/>
          </p:cNvGraphicFramePr>
          <p:nvPr/>
        </p:nvGraphicFramePr>
        <p:xfrm>
          <a:off x="214974" y="62748"/>
          <a:ext cx="3577167" cy="6331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198" name="Visio" r:id="rId4" imgW="2867787" imgH="4396740" progId="Visio.Drawing.11">
                  <p:embed/>
                </p:oleObj>
              </mc:Choice>
              <mc:Fallback>
                <p:oleObj name="Visio" r:id="rId4" imgW="2867787" imgH="4396740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974" y="62748"/>
                        <a:ext cx="3577167" cy="63311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24" name="Text Box 7"/>
          <p:cNvSpPr txBox="1">
            <a:spLocks noChangeArrowheads="1"/>
          </p:cNvSpPr>
          <p:nvPr/>
        </p:nvSpPr>
        <p:spPr bwMode="auto">
          <a:xfrm>
            <a:off x="4440932" y="1992545"/>
            <a:ext cx="53657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Memastikan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bahwa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koreksi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dan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terhadap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ketidaksesuaian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dan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penyebab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ketidaksesuaian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telah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dilakukan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tanpa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adanya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penundaan</a:t>
            </a:r>
            <a:endParaRPr lang="en-US" altLang="en-US" sz="1800" i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09925" name="Line 8"/>
          <p:cNvSpPr>
            <a:spLocks noChangeShapeType="1"/>
          </p:cNvSpPr>
          <p:nvPr/>
        </p:nvSpPr>
        <p:spPr bwMode="auto">
          <a:xfrm flipH="1">
            <a:off x="3168325" y="2276873"/>
            <a:ext cx="1241438" cy="473878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209926" name="Text Box 10"/>
          <p:cNvSpPr txBox="1">
            <a:spLocks noChangeArrowheads="1"/>
          </p:cNvSpPr>
          <p:nvPr/>
        </p:nvSpPr>
        <p:spPr bwMode="auto">
          <a:xfrm>
            <a:off x="4440932" y="3758752"/>
            <a:ext cx="44869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Harus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dilakukan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review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terhadap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efektifitas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endParaRPr lang="en-US" altLang="en-US" sz="1800" i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09927" name="Text Box 11"/>
          <p:cNvSpPr txBox="1">
            <a:spLocks noChangeArrowheads="1"/>
          </p:cNvSpPr>
          <p:nvPr/>
        </p:nvSpPr>
        <p:spPr bwMode="auto">
          <a:xfrm>
            <a:off x="4585826" y="4539202"/>
            <a:ext cx="53829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Hasil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review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efektifitas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harus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dilaporkan</a:t>
            </a:r>
            <a:endParaRPr lang="en-US" altLang="en-US" sz="1800" i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09928" name="Line 12"/>
          <p:cNvSpPr>
            <a:spLocks noChangeShapeType="1"/>
          </p:cNvSpPr>
          <p:nvPr/>
        </p:nvSpPr>
        <p:spPr bwMode="auto">
          <a:xfrm flipH="1">
            <a:off x="3577599" y="4282301"/>
            <a:ext cx="838825" cy="232764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209929" name="Line 13"/>
          <p:cNvSpPr>
            <a:spLocks noChangeShapeType="1"/>
          </p:cNvSpPr>
          <p:nvPr/>
        </p:nvSpPr>
        <p:spPr bwMode="auto">
          <a:xfrm flipH="1">
            <a:off x="3224463" y="5517232"/>
            <a:ext cx="1216469" cy="440210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209930" name="Rectangle 76"/>
          <p:cNvSpPr>
            <a:spLocks noChangeArrowheads="1"/>
          </p:cNvSpPr>
          <p:nvPr/>
        </p:nvSpPr>
        <p:spPr bwMode="auto">
          <a:xfrm>
            <a:off x="4409763" y="343033"/>
            <a:ext cx="5102796" cy="62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467" b="1" dirty="0">
                <a:solidFill>
                  <a:srgbClr val="993300"/>
                </a:solidFill>
                <a:latin typeface="Trebuchet MS" panose="020B0603020202020204" pitchFamily="34" charset="0"/>
              </a:rPr>
              <a:t>9.2 Internal Audit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4552292" y="5281889"/>
            <a:ext cx="502694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7800" indent="-1778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Menyimpan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informasi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didokumentasikan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sebagai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bukti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pelaksanaan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program audit </a:t>
            </a: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hasil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audit </a:t>
            </a:r>
            <a:endParaRPr lang="en-US" altLang="en-US" sz="1800" i="1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E38D-1E4E-4D64-8D25-29F399A3900B}" type="slidenum">
              <a:rPr lang="en-US" smtClean="0"/>
              <a:pPr/>
              <a:t>99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249144" y="1340768"/>
            <a:ext cx="365685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D44C8E-14B4-48B0-9BA5-89C093A408D6}"/>
              </a:ext>
            </a:extLst>
          </p:cNvPr>
          <p:cNvSpPr txBox="1">
            <a:spLocks/>
          </p:cNvSpPr>
          <p:nvPr/>
        </p:nvSpPr>
        <p:spPr>
          <a:xfrm>
            <a:off x="152400" y="6479737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BMK3-Rev 00© Copyright, Sentral </a:t>
            </a:r>
            <a:r>
              <a:rPr lang="en-US" dirty="0" err="1"/>
              <a:t>Sistem</a:t>
            </a:r>
            <a:r>
              <a:rPr lang="en-US" dirty="0"/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232971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7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3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12146</TotalTime>
  <Words>12125</Words>
  <Application>Microsoft Office PowerPoint</Application>
  <PresentationFormat>A4 Paper (210x297 mm)</PresentationFormat>
  <Paragraphs>1758</Paragraphs>
  <Slides>110</Slides>
  <Notes>76</Notes>
  <HiddenSlides>0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17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110</vt:i4>
      </vt:variant>
    </vt:vector>
  </HeadingPairs>
  <TitlesOfParts>
    <vt:vector size="150" baseType="lpstr">
      <vt:lpstr>Accidental Presidency</vt:lpstr>
      <vt:lpstr>Aharoni</vt:lpstr>
      <vt:lpstr>Arial</vt:lpstr>
      <vt:lpstr>Arial Black</vt:lpstr>
      <vt:lpstr>Arial Narrow</vt:lpstr>
      <vt:lpstr>Berlin Sans FB</vt:lpstr>
      <vt:lpstr>Bernard MT Condensed</vt:lpstr>
      <vt:lpstr>Calibri</vt:lpstr>
      <vt:lpstr>Calibri Light</vt:lpstr>
      <vt:lpstr>Cambria Math</vt:lpstr>
      <vt:lpstr>Forte</vt:lpstr>
      <vt:lpstr>Gill Sans MT</vt:lpstr>
      <vt:lpstr>Impact</vt:lpstr>
      <vt:lpstr>Tahoma</vt:lpstr>
      <vt:lpstr>Tempus Sans ITC</vt:lpstr>
      <vt:lpstr>Times New Roman</vt:lpstr>
      <vt:lpstr>Trebuchet MS</vt:lpstr>
      <vt:lpstr>Verdana</vt:lpstr>
      <vt:lpstr>Vladimir Script</vt:lpstr>
      <vt:lpstr>Wingdings</vt:lpstr>
      <vt:lpstr>Custom Design</vt:lpstr>
      <vt:lpstr>Office Theme</vt:lpstr>
      <vt:lpstr>1_Office Theme</vt:lpstr>
      <vt:lpstr>1_Custom Design</vt:lpstr>
      <vt:lpstr>2_Office Theme</vt:lpstr>
      <vt:lpstr>3_Office Theme</vt:lpstr>
      <vt:lpstr>4_Office Theme</vt:lpstr>
      <vt:lpstr>2_Custom Design</vt:lpstr>
      <vt:lpstr>3_Custom Design</vt:lpstr>
      <vt:lpstr>5_Office Theme</vt:lpstr>
      <vt:lpstr>7_Custom Design</vt:lpstr>
      <vt:lpstr>6_Office Theme</vt:lpstr>
      <vt:lpstr>9_Office Theme</vt:lpstr>
      <vt:lpstr>7_Office Theme</vt:lpstr>
      <vt:lpstr>8_Office Theme</vt:lpstr>
      <vt:lpstr>10_Office Theme</vt:lpstr>
      <vt:lpstr>11_Office Theme</vt:lpstr>
      <vt:lpstr>Worksheet</vt:lpstr>
      <vt:lpstr>Slide</vt:lpstr>
      <vt:lpstr>Visio</vt:lpstr>
      <vt:lpstr>PowerPoint Presentation</vt:lpstr>
      <vt:lpstr>PowerPoint Presentation</vt:lpstr>
      <vt:lpstr>IATF:2016 menambahkan persyaratan ISO 9001:2015 sesuai kebutuhan industri otomotif  </vt:lpstr>
      <vt:lpstr>Scope of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5.1. Kepemimpinan dan Komitmen</vt:lpstr>
      <vt:lpstr>5.1. Kepemimpinan dan Komitmen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Tindakan untuk mengatasi Resiko dan Peluang (6.1)</vt:lpstr>
      <vt:lpstr>PowerPoint Presentation</vt:lpstr>
      <vt:lpstr>Penjelasan Contingency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Sasaran Mutu-K3 dan Rencana Untuk Mencapai Sasaran (SMMK3 6.2)</vt:lpstr>
      <vt:lpstr>Sasaran Mutu-K3 dan Rencana Untuk Mencapai Sasaran </vt:lpstr>
      <vt:lpstr>Rencana Perubahan (6.3)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SMMK3  7.2 Kompetensi</vt:lpstr>
      <vt:lpstr>PowerPoint Presentation</vt:lpstr>
      <vt:lpstr>PowerPoint Presentation</vt:lpstr>
      <vt:lpstr>7.4 Komunikasi</vt:lpstr>
      <vt:lpstr>PowerPoint Presentation</vt:lpstr>
      <vt:lpstr>PowerPoint Presentation</vt:lpstr>
      <vt:lpstr>8. Operasi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Prototype Program dan Approval Proses Produksi</vt:lpstr>
      <vt:lpstr>PowerPoint Presentation</vt:lpstr>
      <vt:lpstr>Proses Produksi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Proses Produksi (Terkait Control Plan)</vt:lpstr>
      <vt:lpstr>Proses Produksi (Pemantauan dan Pengukuran proses)</vt:lpstr>
      <vt:lpstr>PowerPoint Presentation</vt:lpstr>
      <vt:lpstr>Identifikasi dan mampu telusur (IATF 8.5.2.1)</vt:lpstr>
      <vt:lpstr>Pengendalian Produk Tidak Sesuai</vt:lpstr>
      <vt:lpstr>Pengendalian Produk Tidak Sesuai</vt:lpstr>
      <vt:lpstr>Pengendalian produk yang tidak sesuai</vt:lpstr>
      <vt:lpstr>Perencanaan Produksi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IATF 8.4.2.3 Pengembangan Sistem Manajemen Mutu Supplier</vt:lpstr>
      <vt:lpstr>PowerPoint Presentation</vt:lpstr>
      <vt:lpstr>PowerPoint Presentation</vt:lpstr>
      <vt:lpstr>Pengendalian Proses yang disubkan</vt:lpstr>
      <vt:lpstr>PowerPoint Presentation</vt:lpstr>
      <vt:lpstr>PowerPoint Presentation</vt:lpstr>
      <vt:lpstr>PowerPoint Presentation</vt:lpstr>
      <vt:lpstr>Kepuasan Customer (9.1.2)</vt:lpstr>
      <vt:lpstr>Analisa Data (IATF 9.1.3)</vt:lpstr>
      <vt:lpstr>PowerPoint Presentation</vt:lpstr>
      <vt:lpstr>PowerPoint Presentation</vt:lpstr>
      <vt:lpstr>PowerPoint Presentation</vt:lpstr>
      <vt:lpstr>9.3 Tinjauan Manajemen (9.3.1, 9.3.2 &amp; 9.3.3)</vt:lpstr>
      <vt:lpstr>PowerPoint Presentation</vt:lpstr>
      <vt:lpstr>10.2  Ketidaksesuaiandan Tindakan Korektif</vt:lpstr>
      <vt:lpstr>PowerPoint Presentation</vt:lpstr>
      <vt:lpstr>PowerPoint Presentation</vt:lpstr>
      <vt:lpstr>PowerPoint Presentation</vt:lpstr>
      <vt:lpstr>PowerPoint Presentation</vt:lpstr>
      <vt:lpstr>10.3 Peningkatan Berkelanjutan</vt:lpstr>
      <vt:lpstr>PowerPoint Presentation</vt:lpstr>
      <vt:lpstr>PowerPoint Presentation</vt:lpstr>
      <vt:lpstr>PowerPoint Presentation</vt:lpstr>
    </vt:vector>
  </TitlesOfParts>
  <Company>PT. SSPM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Sasaran Pelatihan</dc:title>
  <dc:creator>Iman</dc:creator>
  <cp:lastModifiedBy>nasrullah darsah</cp:lastModifiedBy>
  <cp:revision>651</cp:revision>
  <cp:lastPrinted>2017-05-15T10:01:05Z</cp:lastPrinted>
  <dcterms:created xsi:type="dcterms:W3CDTF">2007-03-03T15:55:14Z</dcterms:created>
  <dcterms:modified xsi:type="dcterms:W3CDTF">2020-06-03T02:13:31Z</dcterms:modified>
</cp:coreProperties>
</file>